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5"/>
  </p:notesMasterIdLst>
  <p:sldIdLst>
    <p:sldId id="256" r:id="rId2"/>
    <p:sldId id="258" r:id="rId3"/>
    <p:sldId id="260" r:id="rId4"/>
    <p:sldId id="261" r:id="rId5"/>
    <p:sldId id="262" r:id="rId6"/>
    <p:sldId id="263" r:id="rId7"/>
    <p:sldId id="310" r:id="rId8"/>
    <p:sldId id="264" r:id="rId9"/>
    <p:sldId id="265" r:id="rId10"/>
    <p:sldId id="305" r:id="rId11"/>
    <p:sldId id="307" r:id="rId12"/>
    <p:sldId id="272" r:id="rId13"/>
    <p:sldId id="266" r:id="rId14"/>
    <p:sldId id="257" r:id="rId15"/>
    <p:sldId id="269" r:id="rId16"/>
    <p:sldId id="267" r:id="rId17"/>
    <p:sldId id="268" r:id="rId18"/>
    <p:sldId id="271" r:id="rId19"/>
    <p:sldId id="275" r:id="rId20"/>
    <p:sldId id="276" r:id="rId21"/>
    <p:sldId id="277" r:id="rId22"/>
    <p:sldId id="278" r:id="rId23"/>
    <p:sldId id="279" r:id="rId24"/>
    <p:sldId id="280" r:id="rId25"/>
    <p:sldId id="281" r:id="rId26"/>
    <p:sldId id="274" r:id="rId27"/>
    <p:sldId id="283" r:id="rId28"/>
    <p:sldId id="284" r:id="rId29"/>
    <p:sldId id="285" r:id="rId30"/>
    <p:sldId id="286" r:id="rId31"/>
    <p:sldId id="287" r:id="rId32"/>
    <p:sldId id="288" r:id="rId33"/>
    <p:sldId id="289" r:id="rId34"/>
    <p:sldId id="290" r:id="rId35"/>
    <p:sldId id="291" r:id="rId36"/>
    <p:sldId id="292" r:id="rId37"/>
    <p:sldId id="293" r:id="rId38"/>
    <p:sldId id="329" r:id="rId39"/>
    <p:sldId id="330" r:id="rId40"/>
    <p:sldId id="300" r:id="rId41"/>
    <p:sldId id="301" r:id="rId42"/>
    <p:sldId id="321" r:id="rId43"/>
    <p:sldId id="322" r:id="rId44"/>
    <p:sldId id="332" r:id="rId45"/>
    <p:sldId id="353" r:id="rId46"/>
    <p:sldId id="354" r:id="rId47"/>
    <p:sldId id="302" r:id="rId48"/>
    <p:sldId id="303" r:id="rId49"/>
    <p:sldId id="304" r:id="rId50"/>
    <p:sldId id="296" r:id="rId51"/>
    <p:sldId id="297" r:id="rId52"/>
    <p:sldId id="298" r:id="rId53"/>
    <p:sldId id="295" r:id="rId54"/>
    <p:sldId id="311" r:id="rId55"/>
    <p:sldId id="312" r:id="rId56"/>
    <p:sldId id="299" r:id="rId57"/>
    <p:sldId id="313" r:id="rId58"/>
    <p:sldId id="326" r:id="rId59"/>
    <p:sldId id="309" r:id="rId60"/>
    <p:sldId id="327" r:id="rId61"/>
    <p:sldId id="346" r:id="rId62"/>
    <p:sldId id="351" r:id="rId63"/>
    <p:sldId id="347" r:id="rId64"/>
    <p:sldId id="282" r:id="rId65"/>
    <p:sldId id="348" r:id="rId66"/>
    <p:sldId id="350" r:id="rId67"/>
    <p:sldId id="349" r:id="rId68"/>
    <p:sldId id="318" r:id="rId69"/>
    <p:sldId id="319" r:id="rId70"/>
    <p:sldId id="315" r:id="rId71"/>
    <p:sldId id="314" r:id="rId72"/>
    <p:sldId id="341" r:id="rId73"/>
    <p:sldId id="338" r:id="rId74"/>
    <p:sldId id="342" r:id="rId75"/>
    <p:sldId id="337" r:id="rId76"/>
    <p:sldId id="336" r:id="rId77"/>
    <p:sldId id="333" r:id="rId78"/>
    <p:sldId id="334" r:id="rId79"/>
    <p:sldId id="335" r:id="rId80"/>
    <p:sldId id="355" r:id="rId81"/>
    <p:sldId id="344" r:id="rId82"/>
    <p:sldId id="345" r:id="rId83"/>
    <p:sldId id="331"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FAFF0E-3883-4EB8-B14A-55EA7784ED52}" type="datetimeFigureOut">
              <a:rPr lang="en-US" smtClean="0"/>
              <a:pPr/>
              <a:t>3/14/2014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F62CF0-FCBC-4A3F-A071-4BE145748BE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E707B2-B7B8-457B-9D6B-F12EA73DFECB}" type="slidenum">
              <a:rPr lang="en-US" smtClean="0"/>
              <a:pPr/>
              <a:t>7</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E707B2-B7B8-457B-9D6B-F12EA73DFECB}" type="slidenum">
              <a:rPr lang="en-US" smtClean="0"/>
              <a:pPr/>
              <a:t>65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E707B2-B7B8-457B-9D6B-F12EA73DFECB}" type="slidenum">
              <a:rPr lang="en-US" smtClean="0"/>
              <a:pPr/>
              <a:t>67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E707B2-B7B8-457B-9D6B-F12EA73DFECB}" type="slidenum">
              <a:rPr lang="en-US" smtClean="0"/>
              <a:pPr/>
              <a:t>72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E707B2-B7B8-457B-9D6B-F12EA73DFECB}" type="slidenum">
              <a:rPr lang="en-US" smtClean="0"/>
              <a:pPr/>
              <a:t>73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E707B2-B7B8-457B-9D6B-F12EA73DFECB}" type="slidenum">
              <a:rPr lang="en-US" smtClean="0"/>
              <a:pPr/>
              <a:t>74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E707B2-B7B8-457B-9D6B-F12EA73DFECB}" type="slidenum">
              <a:rPr lang="en-US" smtClean="0"/>
              <a:pPr/>
              <a:t>75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A37FC1-5555-4A07-9C9F-58BDBAC393C7}" type="slidenum">
              <a:rPr lang="en-US" smtClean="0"/>
              <a:pPr/>
              <a:t>76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A37FC1-5555-4A07-9C9F-58BDBAC393C7}" type="slidenum">
              <a:rPr lang="en-US" smtClean="0"/>
              <a:pPr/>
              <a:t>77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A37FC1-5555-4A07-9C9F-58BDBAC393C7}" type="slidenum">
              <a:rPr lang="en-US" smtClean="0"/>
              <a:pPr/>
              <a:t>78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A37FC1-5555-4A07-9C9F-58BDBAC393C7}" type="slidenum">
              <a:rPr lang="en-US" smtClean="0"/>
              <a:pPr/>
              <a:t>79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E707B2-B7B8-457B-9D6B-F12EA73DFECB}" type="slidenum">
              <a:rPr lang="en-US" smtClean="0"/>
              <a:pPr/>
              <a:t>10</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A37FC1-5555-4A07-9C9F-58BDBAC393C7}" type="slidenum">
              <a:rPr lang="en-US" smtClean="0"/>
              <a:pPr/>
              <a:t>80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E707B2-B7B8-457B-9D6B-F12EA73DFECB}" type="slidenum">
              <a:rPr lang="en-US" smtClean="0"/>
              <a:pPr/>
              <a:t>81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E707B2-B7B8-457B-9D6B-F12EA73DFECB}" type="slidenum">
              <a:rPr lang="en-US" smtClean="0"/>
              <a:pPr/>
              <a:t>82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A37FC1-5555-4A07-9C9F-58BDBAC393C7}" type="slidenum">
              <a:rPr lang="en-US" smtClean="0"/>
              <a:pPr/>
              <a:t>83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E707B2-B7B8-457B-9D6B-F12EA73DFECB}"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E707B2-B7B8-457B-9D6B-F12EA73DFECB}" type="slidenum">
              <a:rPr lang="en-US" smtClean="0"/>
              <a:pPr/>
              <a:t>42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a:lstStyle/>
          <a:p>
            <a:endParaRPr lang="en-US" smtClean="0">
              <a:ea typeface="ＭＳ Ｐゴシック" pitchFamily="34" charset="-128"/>
            </a:endParaRPr>
          </a:p>
        </p:txBody>
      </p:sp>
      <p:sp>
        <p:nvSpPr>
          <p:cNvPr id="99332" name="Slide Number Placeholder 3"/>
          <p:cNvSpPr>
            <a:spLocks noGrp="1"/>
          </p:cNvSpPr>
          <p:nvPr>
            <p:ph type="sldNum" sz="quarter" idx="5"/>
          </p:nvPr>
        </p:nvSpPr>
        <p:spPr bwMode="auto">
          <a:noFill/>
          <a:ln>
            <a:miter lim="800000"/>
            <a:headEnd/>
            <a:tailEnd/>
          </a:ln>
        </p:spPr>
        <p:txBody>
          <a:bodyPr/>
          <a:lstStyle/>
          <a:p>
            <a:fld id="{CF9A6E8B-1D02-4E41-BBE1-09D0DD6FD7A5}" type="slidenum">
              <a:rPr lang="en-US" smtClean="0">
                <a:ea typeface="ＭＳ Ｐゴシック" pitchFamily="34" charset="-128"/>
              </a:rPr>
              <a:pPr/>
              <a:t>44</a:t>
            </a:fld>
            <a:endParaRPr 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E707B2-B7B8-457B-9D6B-F12EA73DFECB}" type="slidenum">
              <a:rPr lang="en-US" smtClean="0"/>
              <a:pPr/>
              <a:t>54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E707B2-B7B8-457B-9D6B-F12EA73DFECB}" type="slidenum">
              <a:rPr lang="en-US" smtClean="0"/>
              <a:pPr/>
              <a:t>55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E707B2-B7B8-457B-9D6B-F12EA73DFECB}" type="slidenum">
              <a:rPr lang="en-US" smtClean="0"/>
              <a:pPr/>
              <a:t>57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E707B2-B7B8-457B-9D6B-F12EA73DFECB}" type="slidenum">
              <a:rPr lang="en-US" smtClean="0"/>
              <a:pPr/>
              <a:t>63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CB97365-EBCA-4027-87D5-99FC1D4DF0BB}" type="datetimeFigureOut">
              <a:rPr lang="en-US" smtClean="0"/>
              <a:pPr/>
              <a:t>3/14/2014</a:t>
            </a:fld>
            <a:endParaRPr lang="en-US"/>
          </a:p>
        </p:txBody>
      </p:sp>
      <p:sp>
        <p:nvSpPr>
          <p:cNvPr id="2" name="Footer Placeholder 1"/>
          <p:cNvSpPr>
            <a:spLocks noGrp="1"/>
          </p:cNvSpPr>
          <p:nvPr>
            <p:ph type="ftr" sz="quarter" idx="11"/>
          </p:nvPr>
        </p:nvSpPr>
        <p:spPr/>
        <p:txBody>
          <a:bodyPr/>
          <a:lstStyle/>
          <a:p>
            <a:endParaRPr kumimoji="0" lang="en-US"/>
          </a:p>
        </p:txBody>
      </p:sp>
      <p:sp>
        <p:nvSpPr>
          <p:cNvPr id="15" name="Slide Number Placeholder 14"/>
          <p:cNvSpPr>
            <a:spLocks noGrp="1"/>
          </p:cNvSpPr>
          <p:nvPr>
            <p:ph type="sldNum" sz="quarter" idx="12"/>
          </p:nvPr>
        </p:nvSpPr>
        <p:spPr>
          <a:xfrm>
            <a:off x="8229600" y="6473952"/>
            <a:ext cx="758952" cy="246888"/>
          </a:xfrm>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3/14/2014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3/14/2014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3/14/2014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kumimoji="0" lang="en-US"/>
          </a:p>
        </p:txBody>
      </p:sp>
      <p:sp>
        <p:nvSpPr>
          <p:cNvPr id="16" name="Slide Number Placeholder 15"/>
          <p:cNvSpPr>
            <a:spLocks noGrp="1"/>
          </p:cNvSpPr>
          <p:nvPr>
            <p:ph type="sldNum" sz="quarter" idx="12"/>
          </p:nvPr>
        </p:nvSpPr>
        <p:spPr>
          <a:xfrm>
            <a:off x="8229600" y="6473952"/>
            <a:ext cx="758952" cy="246888"/>
          </a:xfrm>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CB97365-EBCA-4027-87D5-99FC1D4DF0BB}" type="datetimeFigureOut">
              <a:rPr lang="en-US" smtClean="0"/>
              <a:pPr/>
              <a:t>3/14/2014</a:t>
            </a:fld>
            <a:endParaRPr lang="en-US"/>
          </a:p>
        </p:txBody>
      </p:sp>
      <p:sp>
        <p:nvSpPr>
          <p:cNvPr id="11" name="Footer Placeholder 10"/>
          <p:cNvSpPr>
            <a:spLocks noGrp="1"/>
          </p:cNvSpPr>
          <p:nvPr>
            <p:ph type="ftr" sz="quarter" idx="11"/>
          </p:nvPr>
        </p:nvSpPr>
        <p:spPr/>
        <p:txBody>
          <a:bodyPr/>
          <a:lstStyle/>
          <a:p>
            <a:endParaRPr kumimoji="0" lang="en-US"/>
          </a:p>
        </p:txBody>
      </p:sp>
      <p:sp>
        <p:nvSpPr>
          <p:cNvPr id="16" name="Slide Number Placeholder 15"/>
          <p:cNvSpPr>
            <a:spLocks noGrp="1"/>
          </p:cNvSpPr>
          <p:nvPr>
            <p:ph type="sldNum" sz="quarter" idx="12"/>
          </p:nvPr>
        </p:nvSpPr>
        <p:spPr/>
        <p:txBody>
          <a:bodyPr/>
          <a:lstStyle/>
          <a:p>
            <a:fld id="{69E29E33-B620-47F9-BB04-8846C2A5AFCC}" type="slidenum">
              <a:rPr kumimoji="0" lang="en-US" smtClean="0"/>
              <a:pPr/>
              <a:t>‹#›</a:t>
            </a:fld>
            <a:endParaRPr kumimoji="0"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7CB97365-EBCA-4027-87D5-99FC1D4DF0BB}" type="datetimeFigureOut">
              <a:rPr lang="en-US" smtClean="0"/>
              <a:pPr/>
              <a:t>3/14/2014</a:t>
            </a:fld>
            <a:endParaRPr lang="en-US"/>
          </a:p>
        </p:txBody>
      </p:sp>
      <p:sp>
        <p:nvSpPr>
          <p:cNvPr id="10" name="Footer Placeholder 9"/>
          <p:cNvSpPr>
            <a:spLocks noGrp="1"/>
          </p:cNvSpPr>
          <p:nvPr>
            <p:ph type="ftr" sz="quarter" idx="11"/>
          </p:nvPr>
        </p:nvSpPr>
        <p:spPr/>
        <p:txBody>
          <a:bodyPr/>
          <a:lstStyle/>
          <a:p>
            <a:endParaRPr kumimoji="0" lang="en-US"/>
          </a:p>
        </p:txBody>
      </p:sp>
      <p:sp>
        <p:nvSpPr>
          <p:cNvPr id="31" name="Slide Number Placeholder 30"/>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7CB97365-EBCA-4027-87D5-99FC1D4DF0BB}" type="datetimeFigureOut">
              <a:rPr lang="en-US" smtClean="0"/>
              <a:pPr/>
              <a:t>3/14/2014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229600" y="6477000"/>
            <a:ext cx="762000" cy="246888"/>
          </a:xfrm>
        </p:spPr>
        <p:txBody>
          <a:bodyPr/>
          <a:lstStyle/>
          <a:p>
            <a:fld id="{69E29E33-B620-47F9-BB04-8846C2A5AFCC}" type="slidenum">
              <a:rPr kumimoji="0" lang="en-US" smtClean="0"/>
              <a:pPr/>
              <a:t>‹#›</a:t>
            </a:fld>
            <a:endParaRPr kumimoji="0"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CB97365-EBCA-4027-87D5-99FC1D4DF0BB}" type="datetimeFigureOut">
              <a:rPr lang="en-US" smtClean="0"/>
              <a:pPr/>
              <a:t>3/14/2014</a:t>
            </a:fld>
            <a:endParaRPr lang="en-US"/>
          </a:p>
        </p:txBody>
      </p:sp>
      <p:sp>
        <p:nvSpPr>
          <p:cNvPr id="21" name="Footer Placeholder 20"/>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B97365-EBCA-4027-87D5-99FC1D4DF0BB}" type="datetimeFigureOut">
              <a:rPr lang="en-US" smtClean="0"/>
              <a:pPr/>
              <a:t>3/14/2014</a:t>
            </a:fld>
            <a:endParaRPr lang="en-US"/>
          </a:p>
        </p:txBody>
      </p:sp>
      <p:sp>
        <p:nvSpPr>
          <p:cNvPr id="24" name="Footer Placeholder 23"/>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3/14/2014</a:t>
            </a:fld>
            <a:endParaRPr lang="en-US"/>
          </a:p>
        </p:txBody>
      </p:sp>
      <p:sp>
        <p:nvSpPr>
          <p:cNvPr id="29" name="Footer Placeholder 28"/>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7CB97365-EBCA-4027-87D5-99FC1D4DF0BB}" type="datetimeFigureOut">
              <a:rPr lang="en-US" smtClean="0"/>
              <a:pPr/>
              <a:t>3/14/2014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31" name="Slide Number Placeholder 30"/>
          <p:cNvSpPr>
            <a:spLocks noGrp="1"/>
          </p:cNvSpPr>
          <p:nvPr>
            <p:ph type="sldNum" sz="quarter" idx="12"/>
          </p:nvPr>
        </p:nvSpPr>
        <p:spPr/>
        <p:txBody>
          <a:bodyPr/>
          <a:lstStyle/>
          <a:p>
            <a:fld id="{69E29E33-B620-47F9-BB04-8846C2A5AFCC}" type="slidenum">
              <a:rPr kumimoji="0" lang="en-US" smtClean="0"/>
              <a:pPr/>
              <a:t>‹#›</a:t>
            </a:fld>
            <a:endParaRPr kumimoji="0"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CB97365-EBCA-4027-87D5-99FC1D4DF0BB}" type="datetimeFigureOut">
              <a:rPr lang="en-US" smtClean="0"/>
              <a:pPr/>
              <a:t>3/14/2014</a:t>
            </a:fld>
            <a:endParaRPr lang="en-US">
              <a:solidFill>
                <a:schemeClr val="tx1">
                  <a:shade val="50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kumimoji="0" lang="en-US">
              <a:solidFill>
                <a:schemeClr val="tx1">
                  <a:shade val="50000"/>
                </a:scheme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9E29E33-B620-47F9-BB04-8846C2A5AFCC}" type="slidenum">
              <a:rPr kumimoji="0" lang="en-US" smtClean="0"/>
              <a:pPr/>
              <a:t>‹#›</a:t>
            </a:fld>
            <a:endParaRPr kumimoji="0" lang="en-US" dirty="0">
              <a:solidFill>
                <a:schemeClr val="tx1">
                  <a:shade val="50000"/>
                </a:scheme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gif"/><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5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7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7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jpeg"/></Relationships>
</file>

<file path=ppt/slides/_rels/slide7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7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8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8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1600200"/>
            <a:ext cx="8458200" cy="1222375"/>
          </a:xfrm>
        </p:spPr>
        <p:txBody>
          <a:bodyPr/>
          <a:lstStyle/>
          <a:p>
            <a:r>
              <a:rPr lang="en-US" dirty="0" smtClean="0"/>
              <a:t>1820-1860</a:t>
            </a:r>
            <a:endParaRPr lang="en-US" dirty="0"/>
          </a:p>
        </p:txBody>
      </p:sp>
      <p:sp>
        <p:nvSpPr>
          <p:cNvPr id="3" name="Subtitle 2"/>
          <p:cNvSpPr>
            <a:spLocks noGrp="1"/>
          </p:cNvSpPr>
          <p:nvPr>
            <p:ph type="subTitle" idx="1"/>
          </p:nvPr>
        </p:nvSpPr>
        <p:spPr>
          <a:xfrm>
            <a:off x="1828800" y="685800"/>
            <a:ext cx="4876800" cy="914400"/>
          </a:xfrm>
        </p:spPr>
        <p:txBody>
          <a:bodyPr>
            <a:normAutofit fontScale="70000" lnSpcReduction="20000"/>
          </a:bodyPr>
          <a:lstStyle/>
          <a:p>
            <a:pPr algn="ctr"/>
            <a:r>
              <a:rPr lang="en-US" sz="4400" dirty="0" smtClean="0"/>
              <a:t>The Birth of Industry and the State of Michigan</a:t>
            </a:r>
            <a:endParaRPr lang="en-US" sz="4400" dirty="0"/>
          </a:p>
        </p:txBody>
      </p:sp>
      <p:pic>
        <p:nvPicPr>
          <p:cNvPr id="4" name="Picture 3" descr="mich-1.jpg"/>
          <p:cNvPicPr>
            <a:picLocks noChangeAspect="1"/>
          </p:cNvPicPr>
          <p:nvPr/>
        </p:nvPicPr>
        <p:blipFill>
          <a:blip r:embed="rId2" cstate="print"/>
          <a:stretch>
            <a:fillRect/>
          </a:stretch>
        </p:blipFill>
        <p:spPr>
          <a:xfrm>
            <a:off x="1524000" y="2246648"/>
            <a:ext cx="5638800" cy="4362708"/>
          </a:xfrm>
          <a:prstGeom prst="rect">
            <a:avLst/>
          </a:prstGeom>
        </p:spPr>
      </p:pic>
      <p:sp>
        <p:nvSpPr>
          <p:cNvPr id="5" name="TextBox 4"/>
          <p:cNvSpPr txBox="1"/>
          <p:nvPr/>
        </p:nvSpPr>
        <p:spPr>
          <a:xfrm>
            <a:off x="3048000" y="6642556"/>
            <a:ext cx="3108543" cy="215444"/>
          </a:xfrm>
          <a:prstGeom prst="rect">
            <a:avLst/>
          </a:prstGeom>
          <a:noFill/>
        </p:spPr>
        <p:txBody>
          <a:bodyPr wrap="none" rtlCol="0">
            <a:spAutoFit/>
          </a:bodyPr>
          <a:lstStyle/>
          <a:p>
            <a:r>
              <a:rPr lang="en-US" sz="800" dirty="0" smtClean="0"/>
              <a:t>http://usgwarchives.org/maps/michigan/statemap/mich-1.jpg</a:t>
            </a:r>
            <a:endParaRPr lang="en-US"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German Immigrants</a:t>
            </a:r>
            <a:endParaRPr lang="en-US" dirty="0"/>
          </a:p>
        </p:txBody>
      </p:sp>
      <p:sp>
        <p:nvSpPr>
          <p:cNvPr id="3" name="Content Placeholder 2"/>
          <p:cNvSpPr>
            <a:spLocks noGrp="1"/>
          </p:cNvSpPr>
          <p:nvPr>
            <p:ph idx="1"/>
          </p:nvPr>
        </p:nvSpPr>
        <p:spPr>
          <a:xfrm>
            <a:off x="381000" y="1295400"/>
            <a:ext cx="5715000" cy="5105400"/>
          </a:xfrm>
        </p:spPr>
        <p:txBody>
          <a:bodyPr>
            <a:normAutofit fontScale="62500" lnSpcReduction="20000"/>
          </a:bodyPr>
          <a:lstStyle/>
          <a:p>
            <a:r>
              <a:rPr lang="en-US" dirty="0" smtClean="0"/>
              <a:t>First wave to Detroit started in 1825.</a:t>
            </a:r>
          </a:p>
          <a:p>
            <a:r>
              <a:rPr lang="en-US" dirty="0" smtClean="0"/>
              <a:t>Catholics (Lutherans) who spoke German</a:t>
            </a:r>
          </a:p>
          <a:p>
            <a:r>
              <a:rPr lang="en-US" dirty="0" smtClean="0"/>
              <a:t>Hard workers, but tended to be Socialists, who preferred strikes</a:t>
            </a:r>
          </a:p>
          <a:p>
            <a:r>
              <a:rPr lang="en-US" dirty="0" smtClean="0"/>
              <a:t>1845 – established Frankenmuth (15 colonists bought 680 acres for $1,700)</a:t>
            </a:r>
          </a:p>
          <a:p>
            <a:r>
              <a:rPr lang="en-US" dirty="0" smtClean="0"/>
              <a:t>1847 – </a:t>
            </a:r>
            <a:r>
              <a:rPr lang="en-US" dirty="0" err="1" smtClean="0"/>
              <a:t>Frankentrost</a:t>
            </a:r>
            <a:r>
              <a:rPr lang="en-US" dirty="0" smtClean="0"/>
              <a:t> (22 families settled 6 miles north of Frankenmuth)</a:t>
            </a:r>
          </a:p>
          <a:p>
            <a:r>
              <a:rPr lang="en-US" dirty="0" smtClean="0"/>
              <a:t>1848 – </a:t>
            </a:r>
            <a:r>
              <a:rPr lang="en-US" dirty="0" err="1" smtClean="0"/>
              <a:t>Frankenlust</a:t>
            </a:r>
            <a:r>
              <a:rPr lang="en-US" dirty="0" smtClean="0"/>
              <a:t> (22 miles north of Frankenmuth)</a:t>
            </a:r>
          </a:p>
          <a:p>
            <a:r>
              <a:rPr lang="en-US" dirty="0" smtClean="0"/>
              <a:t>1850 – </a:t>
            </a:r>
            <a:r>
              <a:rPr lang="en-US" dirty="0" err="1" smtClean="0"/>
              <a:t>Frankenhilf</a:t>
            </a:r>
            <a:r>
              <a:rPr lang="en-US" dirty="0" smtClean="0"/>
              <a:t> (called </a:t>
            </a:r>
            <a:r>
              <a:rPr lang="en-US" dirty="0" err="1" smtClean="0"/>
              <a:t>Richville</a:t>
            </a:r>
            <a:r>
              <a:rPr lang="en-US" dirty="0" smtClean="0"/>
              <a:t> today)</a:t>
            </a:r>
          </a:p>
          <a:p>
            <a:r>
              <a:rPr lang="en-US" dirty="0" smtClean="0"/>
              <a:t>Most famous was Dr. </a:t>
            </a:r>
            <a:r>
              <a:rPr lang="en-US" b="1" dirty="0" smtClean="0"/>
              <a:t>Herman Kiefer</a:t>
            </a:r>
            <a:r>
              <a:rPr lang="en-US" dirty="0" smtClean="0"/>
              <a:t>, who emigrated from Germany in 1849.  Member of Detroit Board of Education, and a regent at U of M.</a:t>
            </a:r>
          </a:p>
          <a:p>
            <a:r>
              <a:rPr lang="en-US" dirty="0" smtClean="0"/>
              <a:t>Most went to Wisconsin, searching for cheap land</a:t>
            </a:r>
            <a:endParaRPr lang="en-US" dirty="0"/>
          </a:p>
        </p:txBody>
      </p:sp>
      <p:pic>
        <p:nvPicPr>
          <p:cNvPr id="4" name="Picture 3" descr="Kiefer.jpg"/>
          <p:cNvPicPr>
            <a:picLocks noChangeAspect="1"/>
          </p:cNvPicPr>
          <p:nvPr/>
        </p:nvPicPr>
        <p:blipFill>
          <a:blip r:embed="rId3" cstate="print"/>
          <a:stretch>
            <a:fillRect/>
          </a:stretch>
        </p:blipFill>
        <p:spPr>
          <a:xfrm>
            <a:off x="7162800" y="152400"/>
            <a:ext cx="1529676" cy="2489200"/>
          </a:xfrm>
          <a:prstGeom prst="rect">
            <a:avLst/>
          </a:prstGeom>
        </p:spPr>
      </p:pic>
      <p:pic>
        <p:nvPicPr>
          <p:cNvPr id="5" name="Picture 4" descr="Herman-Kiefer-Health-Complex.jpg"/>
          <p:cNvPicPr>
            <a:picLocks noChangeAspect="1"/>
          </p:cNvPicPr>
          <p:nvPr/>
        </p:nvPicPr>
        <p:blipFill>
          <a:blip r:embed="rId4" cstate="print"/>
          <a:stretch>
            <a:fillRect/>
          </a:stretch>
        </p:blipFill>
        <p:spPr>
          <a:xfrm>
            <a:off x="6172200" y="2667000"/>
            <a:ext cx="2895600" cy="1413053"/>
          </a:xfrm>
          <a:prstGeom prst="rect">
            <a:avLst/>
          </a:prstGeom>
        </p:spPr>
      </p:pic>
      <p:sp>
        <p:nvSpPr>
          <p:cNvPr id="6" name="TextBox 5"/>
          <p:cNvSpPr txBox="1"/>
          <p:nvPr/>
        </p:nvSpPr>
        <p:spPr>
          <a:xfrm>
            <a:off x="6090587" y="3995678"/>
            <a:ext cx="3053413" cy="2585323"/>
          </a:xfrm>
          <a:prstGeom prst="rect">
            <a:avLst/>
          </a:prstGeom>
          <a:noFill/>
        </p:spPr>
        <p:txBody>
          <a:bodyPr wrap="square" rtlCol="0">
            <a:spAutoFit/>
          </a:bodyPr>
          <a:lstStyle/>
          <a:p>
            <a:r>
              <a:rPr lang="en-US" dirty="0" smtClean="0"/>
              <a:t>Herman </a:t>
            </a:r>
            <a:r>
              <a:rPr lang="en-US" dirty="0" err="1" smtClean="0"/>
              <a:t>Keifer</a:t>
            </a:r>
            <a:r>
              <a:rPr lang="en-US" dirty="0" smtClean="0"/>
              <a:t> Health Complex houses the Department of Vital Records.  It was once a hospital for polio, TB, diphtheria,  and other diseases before these patients were allowed in other hospitals.</a:t>
            </a:r>
            <a:endParaRPr lang="en-US" dirty="0"/>
          </a:p>
        </p:txBody>
      </p:sp>
      <p:sp>
        <p:nvSpPr>
          <p:cNvPr id="7" name="TextBox 6"/>
          <p:cNvSpPr txBox="1"/>
          <p:nvPr/>
        </p:nvSpPr>
        <p:spPr>
          <a:xfrm>
            <a:off x="4800600" y="152400"/>
            <a:ext cx="2339102" cy="215444"/>
          </a:xfrm>
          <a:prstGeom prst="rect">
            <a:avLst/>
          </a:prstGeom>
          <a:noFill/>
        </p:spPr>
        <p:txBody>
          <a:bodyPr wrap="none" rtlCol="0">
            <a:spAutoFit/>
          </a:bodyPr>
          <a:lstStyle/>
          <a:p>
            <a:r>
              <a:rPr lang="en-US" sz="800" dirty="0" smtClean="0"/>
              <a:t>http://en.wikipedia.org/wiki/Herman_Kiefer</a:t>
            </a:r>
            <a:endParaRPr lang="en-US" sz="800" dirty="0"/>
          </a:p>
        </p:txBody>
      </p:sp>
      <p:sp>
        <p:nvSpPr>
          <p:cNvPr id="8" name="TextBox 7"/>
          <p:cNvSpPr txBox="1"/>
          <p:nvPr/>
        </p:nvSpPr>
        <p:spPr>
          <a:xfrm>
            <a:off x="1829177" y="6642556"/>
            <a:ext cx="7314823" cy="215444"/>
          </a:xfrm>
          <a:prstGeom prst="rect">
            <a:avLst/>
          </a:prstGeom>
          <a:noFill/>
        </p:spPr>
        <p:txBody>
          <a:bodyPr wrap="none" rtlCol="0">
            <a:spAutoFit/>
          </a:bodyPr>
          <a:lstStyle/>
          <a:p>
            <a:r>
              <a:rPr lang="en-US" sz="800" dirty="0" smtClean="0"/>
              <a:t>http://voiceofdetroit.net/2013/04/18/detroit-city-council-says-yes-to-banks-in-jones-day-vote-people-say-no/herman-kiefer-health-complex-3/</a:t>
            </a:r>
            <a:endParaRPr lang="en-US" sz="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143000"/>
          </a:xfrm>
        </p:spPr>
        <p:txBody>
          <a:bodyPr/>
          <a:lstStyle/>
          <a:p>
            <a:r>
              <a:rPr lang="en-US" dirty="0" smtClean="0"/>
              <a:t>Irish Immigrants</a:t>
            </a:r>
            <a:endParaRPr lang="en-US" dirty="0"/>
          </a:p>
        </p:txBody>
      </p:sp>
      <p:sp>
        <p:nvSpPr>
          <p:cNvPr id="3" name="Content Placeholder 2"/>
          <p:cNvSpPr>
            <a:spLocks noGrp="1"/>
          </p:cNvSpPr>
          <p:nvPr>
            <p:ph idx="1"/>
          </p:nvPr>
        </p:nvSpPr>
        <p:spPr>
          <a:xfrm>
            <a:off x="228600" y="1828800"/>
            <a:ext cx="6172200" cy="3992563"/>
          </a:xfrm>
        </p:spPr>
        <p:txBody>
          <a:bodyPr>
            <a:normAutofit fontScale="77500" lnSpcReduction="20000"/>
          </a:bodyPr>
          <a:lstStyle/>
          <a:p>
            <a:r>
              <a:rPr lang="en-US" dirty="0" smtClean="0"/>
              <a:t>Start arriving in Detroit in 1830.</a:t>
            </a:r>
          </a:p>
          <a:p>
            <a:r>
              <a:rPr lang="en-US" dirty="0" smtClean="0"/>
              <a:t>Fled the Irish Potato Famine 1845-1852</a:t>
            </a:r>
          </a:p>
          <a:p>
            <a:r>
              <a:rPr lang="en-US" dirty="0" smtClean="0"/>
              <a:t>Catholic, not Protestant like most residents</a:t>
            </a:r>
          </a:p>
          <a:p>
            <a:r>
              <a:rPr lang="en-US" dirty="0" smtClean="0"/>
              <a:t>Accent and poverty made them stick out</a:t>
            </a:r>
          </a:p>
          <a:p>
            <a:r>
              <a:rPr lang="en-US" dirty="0" smtClean="0"/>
              <a:t>Moved to cities, working as railroad laborers or domestic servants or opened their own businesses.</a:t>
            </a:r>
          </a:p>
          <a:p>
            <a:r>
              <a:rPr lang="en-US" dirty="0" smtClean="0"/>
              <a:t>Anti-English, so aided the Canadians in 1837-1842 Patriot’s War</a:t>
            </a:r>
          </a:p>
          <a:p>
            <a:endParaRPr lang="en-US" dirty="0"/>
          </a:p>
        </p:txBody>
      </p:sp>
      <p:pic>
        <p:nvPicPr>
          <p:cNvPr id="4" name="Picture 3" descr="corktown.jpg"/>
          <p:cNvPicPr>
            <a:picLocks noChangeAspect="1"/>
          </p:cNvPicPr>
          <p:nvPr/>
        </p:nvPicPr>
        <p:blipFill>
          <a:blip r:embed="rId3" cstate="print"/>
          <a:stretch>
            <a:fillRect/>
          </a:stretch>
        </p:blipFill>
        <p:spPr>
          <a:xfrm>
            <a:off x="6629400" y="304800"/>
            <a:ext cx="2400300" cy="2400300"/>
          </a:xfrm>
          <a:prstGeom prst="rect">
            <a:avLst/>
          </a:prstGeom>
        </p:spPr>
      </p:pic>
      <p:sp>
        <p:nvSpPr>
          <p:cNvPr id="5" name="TextBox 4"/>
          <p:cNvSpPr txBox="1"/>
          <p:nvPr/>
        </p:nvSpPr>
        <p:spPr>
          <a:xfrm>
            <a:off x="6629400" y="2743200"/>
            <a:ext cx="2895600" cy="1015663"/>
          </a:xfrm>
          <a:prstGeom prst="rect">
            <a:avLst/>
          </a:prstGeom>
          <a:noFill/>
        </p:spPr>
        <p:txBody>
          <a:bodyPr wrap="square" rtlCol="0">
            <a:spAutoFit/>
          </a:bodyPr>
          <a:lstStyle/>
          <a:p>
            <a:r>
              <a:rPr lang="en-US" sz="2000" dirty="0" err="1" smtClean="0"/>
              <a:t>Corktown</a:t>
            </a:r>
            <a:r>
              <a:rPr lang="en-US" sz="2000" dirty="0" smtClean="0"/>
              <a:t> is the</a:t>
            </a:r>
          </a:p>
          <a:p>
            <a:r>
              <a:rPr lang="en-US" sz="2000" dirty="0" smtClean="0"/>
              <a:t>oldest neighborhood</a:t>
            </a:r>
          </a:p>
          <a:p>
            <a:r>
              <a:rPr lang="en-US" sz="2000" dirty="0" smtClean="0"/>
              <a:t>in Detroit</a:t>
            </a:r>
            <a:endParaRPr lang="en-US" sz="2000" dirty="0"/>
          </a:p>
        </p:txBody>
      </p:sp>
      <p:sp>
        <p:nvSpPr>
          <p:cNvPr id="6" name="TextBox 5"/>
          <p:cNvSpPr txBox="1"/>
          <p:nvPr/>
        </p:nvSpPr>
        <p:spPr>
          <a:xfrm>
            <a:off x="6599714" y="152400"/>
            <a:ext cx="2544286" cy="215444"/>
          </a:xfrm>
          <a:prstGeom prst="rect">
            <a:avLst/>
          </a:prstGeom>
          <a:noFill/>
        </p:spPr>
        <p:txBody>
          <a:bodyPr wrap="none" rtlCol="0">
            <a:spAutoFit/>
          </a:bodyPr>
          <a:lstStyle/>
          <a:p>
            <a:r>
              <a:rPr lang="en-US" sz="800" dirty="0" smtClean="0"/>
              <a:t>http://en.wikipedia.org/wiki/Corktown,_Detroit</a:t>
            </a:r>
            <a:endParaRPr lang="en-US" sz="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Counties</a:t>
            </a:r>
            <a:endParaRPr lang="en-US" dirty="0"/>
          </a:p>
        </p:txBody>
      </p:sp>
      <p:sp>
        <p:nvSpPr>
          <p:cNvPr id="3" name="Content Placeholder 2"/>
          <p:cNvSpPr>
            <a:spLocks noGrp="1"/>
          </p:cNvSpPr>
          <p:nvPr>
            <p:ph sz="quarter" idx="1"/>
          </p:nvPr>
        </p:nvSpPr>
        <p:spPr>
          <a:xfrm>
            <a:off x="457200" y="1371600"/>
            <a:ext cx="8458200" cy="4525963"/>
          </a:xfrm>
        </p:spPr>
        <p:txBody>
          <a:bodyPr>
            <a:normAutofit fontScale="92500" lnSpcReduction="20000"/>
          </a:bodyPr>
          <a:lstStyle/>
          <a:p>
            <a:r>
              <a:rPr lang="en-US" dirty="0" smtClean="0"/>
              <a:t>38 counties by 1837 (Only 1 county in 1796)</a:t>
            </a:r>
          </a:p>
          <a:p>
            <a:r>
              <a:rPr lang="en-US" b="1" dirty="0" smtClean="0"/>
              <a:t>Wayne County </a:t>
            </a:r>
            <a:r>
              <a:rPr lang="en-US" dirty="0" smtClean="0"/>
              <a:t>(23,400 = 13% of state) Detroit had 9,000 (38% of Wayne Co.).  In 1827, Wayne County was divided into 9 townships.</a:t>
            </a:r>
          </a:p>
          <a:p>
            <a:r>
              <a:rPr lang="en-US" b="1" dirty="0" smtClean="0"/>
              <a:t>Washtenaw Co</a:t>
            </a:r>
            <a:r>
              <a:rPr lang="en-US" dirty="0" smtClean="0"/>
              <a:t>. (21,817) – Chippewa word for “grand river” = Huron River</a:t>
            </a:r>
          </a:p>
          <a:p>
            <a:r>
              <a:rPr lang="en-US" b="1" dirty="0" smtClean="0"/>
              <a:t>Oakland Co</a:t>
            </a:r>
            <a:r>
              <a:rPr lang="en-US" dirty="0" smtClean="0"/>
              <a:t>. (20,176) – named for oak openings</a:t>
            </a:r>
          </a:p>
          <a:p>
            <a:r>
              <a:rPr lang="en-US" b="1" dirty="0" smtClean="0"/>
              <a:t>Lenawee Co</a:t>
            </a:r>
            <a:r>
              <a:rPr lang="en-US" dirty="0" smtClean="0"/>
              <a:t>. (14,540) – Shawnee word for “Indian”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10 Largest towns in 1837</a:t>
            </a:r>
            <a:endParaRPr lang="en-US" dirty="0"/>
          </a:p>
        </p:txBody>
      </p:sp>
      <p:sp>
        <p:nvSpPr>
          <p:cNvPr id="3" name="Content Placeholder 2"/>
          <p:cNvSpPr>
            <a:spLocks noGrp="1"/>
          </p:cNvSpPr>
          <p:nvPr>
            <p:ph sz="quarter" idx="1"/>
          </p:nvPr>
        </p:nvSpPr>
        <p:spPr>
          <a:xfrm>
            <a:off x="381000" y="1371600"/>
            <a:ext cx="8382000" cy="5105400"/>
          </a:xfrm>
        </p:spPr>
        <p:txBody>
          <a:bodyPr>
            <a:noAutofit/>
          </a:bodyPr>
          <a:lstStyle/>
          <a:p>
            <a:r>
              <a:rPr lang="en-US" sz="2800" dirty="0" smtClean="0"/>
              <a:t>Detroit (city)</a:t>
            </a:r>
          </a:p>
          <a:p>
            <a:r>
              <a:rPr lang="en-US" sz="2800" dirty="0" smtClean="0"/>
              <a:t>Ann Arbor</a:t>
            </a:r>
          </a:p>
          <a:p>
            <a:r>
              <a:rPr lang="en-US" sz="2800" dirty="0" smtClean="0"/>
              <a:t>Monroe</a:t>
            </a:r>
          </a:p>
          <a:p>
            <a:r>
              <a:rPr lang="en-US" sz="2800" dirty="0" smtClean="0"/>
              <a:t>Tecumseh</a:t>
            </a:r>
          </a:p>
          <a:p>
            <a:r>
              <a:rPr lang="en-US" sz="2800" dirty="0" smtClean="0"/>
              <a:t>Ypsilanti</a:t>
            </a:r>
          </a:p>
          <a:p>
            <a:r>
              <a:rPr lang="en-US" sz="2800" dirty="0" smtClean="0"/>
              <a:t>Adrian</a:t>
            </a:r>
          </a:p>
          <a:p>
            <a:r>
              <a:rPr lang="en-US" sz="2800" dirty="0" smtClean="0"/>
              <a:t>Marshall</a:t>
            </a:r>
          </a:p>
          <a:p>
            <a:r>
              <a:rPr lang="en-US" sz="2800" dirty="0" smtClean="0"/>
              <a:t>Pontiac</a:t>
            </a:r>
          </a:p>
          <a:p>
            <a:r>
              <a:rPr lang="en-US" sz="2800" dirty="0" smtClean="0"/>
              <a:t>Grand Rapids</a:t>
            </a:r>
          </a:p>
          <a:p>
            <a:r>
              <a:rPr lang="en-US" sz="2800" dirty="0" smtClean="0"/>
              <a:t>Niles</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48000" y="1371600"/>
            <a:ext cx="5764424" cy="4554045"/>
          </a:xfrm>
          <a:prstGeom prst="rect">
            <a:avLst/>
          </a:prstGeom>
        </p:spPr>
      </p:pic>
      <p:sp>
        <p:nvSpPr>
          <p:cNvPr id="5" name="TextBox 4"/>
          <p:cNvSpPr txBox="1"/>
          <p:nvPr/>
        </p:nvSpPr>
        <p:spPr>
          <a:xfrm>
            <a:off x="4114800" y="5943600"/>
            <a:ext cx="3365024" cy="215444"/>
          </a:xfrm>
          <a:prstGeom prst="rect">
            <a:avLst/>
          </a:prstGeom>
          <a:noFill/>
        </p:spPr>
        <p:txBody>
          <a:bodyPr wrap="none" rtlCol="0">
            <a:spAutoFit/>
          </a:bodyPr>
          <a:lstStyle/>
          <a:p>
            <a:r>
              <a:rPr lang="en-US" sz="800" dirty="0" smtClean="0"/>
              <a:t>http://www.netstate.com/states/geography/mapcom/mi_mapscom.htm</a:t>
            </a:r>
            <a:endParaRPr lang="en-US" sz="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TERRITORIAL government</a:t>
            </a:r>
            <a:endParaRPr lang="en-US" dirty="0"/>
          </a:p>
        </p:txBody>
      </p:sp>
      <p:sp>
        <p:nvSpPr>
          <p:cNvPr id="3" name="Content Placeholder 2"/>
          <p:cNvSpPr>
            <a:spLocks noGrp="1"/>
          </p:cNvSpPr>
          <p:nvPr>
            <p:ph idx="1"/>
          </p:nvPr>
        </p:nvSpPr>
        <p:spPr>
          <a:xfrm>
            <a:off x="228600" y="1447800"/>
            <a:ext cx="6858000" cy="4343400"/>
          </a:xfrm>
        </p:spPr>
        <p:txBody>
          <a:bodyPr>
            <a:normAutofit fontScale="62500" lnSpcReduction="20000"/>
          </a:bodyPr>
          <a:lstStyle/>
          <a:p>
            <a:r>
              <a:rPr lang="en-US" dirty="0" smtClean="0"/>
              <a:t>In 1823, Congress transferred governance of the Territory of Michigan to the governor (appointed by the President) and legislative council comprised of 9 members. No house of representatives or “general assembly” was set up as required by NW Ordinance. </a:t>
            </a:r>
          </a:p>
          <a:p>
            <a:r>
              <a:rPr lang="en-US" dirty="0" smtClean="0"/>
              <a:t>Had non-voting delegate in Congress until became a state</a:t>
            </a:r>
          </a:p>
          <a:p>
            <a:r>
              <a:rPr lang="en-US" b="1" dirty="0" smtClean="0"/>
              <a:t>Voting restricted to men who owned at least 50 acres of land</a:t>
            </a:r>
            <a:r>
              <a:rPr lang="en-US" dirty="0" smtClean="0"/>
              <a:t>, and had lived in area for at least 2 years</a:t>
            </a:r>
          </a:p>
          <a:p>
            <a:r>
              <a:rPr lang="en-US" dirty="0" smtClean="0"/>
              <a:t>1823-28 - Territorial capitol building was built on Griswold Street. After the capital of Michigan moved to Lansing, the former capitol was a public high school until 1893, when it burned down. The land is now called Capitol Park, a historic district bounded by Griswold, Shelby, and State streets.</a:t>
            </a:r>
          </a:p>
          <a:p>
            <a:endParaRPr lang="en-US" dirty="0" smtClean="0"/>
          </a:p>
          <a:p>
            <a:endParaRPr lang="en-US" dirty="0"/>
          </a:p>
        </p:txBody>
      </p:sp>
      <p:sp>
        <p:nvSpPr>
          <p:cNvPr id="4" name="Rectangle 3"/>
          <p:cNvSpPr/>
          <p:nvPr/>
        </p:nvSpPr>
        <p:spPr>
          <a:xfrm>
            <a:off x="533400" y="5486400"/>
            <a:ext cx="7543800" cy="369332"/>
          </a:xfrm>
          <a:prstGeom prst="rect">
            <a:avLst/>
          </a:prstGeom>
        </p:spPr>
        <p:txBody>
          <a:bodyPr wrap="square">
            <a:spAutoFit/>
          </a:bodyPr>
          <a:lstStyle/>
          <a:p>
            <a:r>
              <a:rPr lang="en-US" dirty="0" smtClean="0"/>
              <a:t> </a:t>
            </a:r>
          </a:p>
        </p:txBody>
      </p:sp>
      <p:pic>
        <p:nvPicPr>
          <p:cNvPr id="5" name="Picture 4" descr="Capitol_union_school.jpg"/>
          <p:cNvPicPr>
            <a:picLocks noChangeAspect="1"/>
          </p:cNvPicPr>
          <p:nvPr/>
        </p:nvPicPr>
        <p:blipFill>
          <a:blip r:embed="rId2" cstate="print"/>
          <a:stretch>
            <a:fillRect/>
          </a:stretch>
        </p:blipFill>
        <p:spPr>
          <a:xfrm>
            <a:off x="7239000" y="1600200"/>
            <a:ext cx="1428750" cy="1905000"/>
          </a:xfrm>
          <a:prstGeom prst="rect">
            <a:avLst/>
          </a:prstGeom>
        </p:spPr>
      </p:pic>
      <p:sp>
        <p:nvSpPr>
          <p:cNvPr id="6" name="TextBox 5"/>
          <p:cNvSpPr txBox="1"/>
          <p:nvPr/>
        </p:nvSpPr>
        <p:spPr>
          <a:xfrm>
            <a:off x="7315200" y="3505200"/>
            <a:ext cx="1524000" cy="646331"/>
          </a:xfrm>
          <a:prstGeom prst="rect">
            <a:avLst/>
          </a:prstGeom>
          <a:noFill/>
        </p:spPr>
        <p:txBody>
          <a:bodyPr wrap="square" rtlCol="0">
            <a:spAutoFit/>
          </a:bodyPr>
          <a:lstStyle/>
          <a:p>
            <a:r>
              <a:rPr lang="en-US" dirty="0" smtClean="0"/>
              <a:t>The Capitol, circa 1847</a:t>
            </a:r>
            <a:endParaRPr lang="en-US" dirty="0"/>
          </a:p>
        </p:txBody>
      </p:sp>
      <p:sp>
        <p:nvSpPr>
          <p:cNvPr id="7" name="TextBox 6"/>
          <p:cNvSpPr txBox="1"/>
          <p:nvPr/>
        </p:nvSpPr>
        <p:spPr>
          <a:xfrm>
            <a:off x="5410200" y="6477000"/>
            <a:ext cx="3416320" cy="215444"/>
          </a:xfrm>
          <a:prstGeom prst="rect">
            <a:avLst/>
          </a:prstGeom>
          <a:noFill/>
        </p:spPr>
        <p:txBody>
          <a:bodyPr wrap="none" rtlCol="0">
            <a:spAutoFit/>
          </a:bodyPr>
          <a:lstStyle/>
          <a:p>
            <a:r>
              <a:rPr lang="en-US" sz="800" dirty="0" smtClean="0"/>
              <a:t>http://www.hal.state.mi.us/mhc/timetraveler/statehood/todo.html</a:t>
            </a:r>
            <a:endParaRPr lang="en-US" sz="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077200" cy="1143000"/>
          </a:xfrm>
        </p:spPr>
        <p:txBody>
          <a:bodyPr>
            <a:normAutofit fontScale="90000"/>
          </a:bodyPr>
          <a:lstStyle/>
          <a:p>
            <a:r>
              <a:rPr lang="en-US" dirty="0" smtClean="0"/>
              <a:t>Early Congressional representatives</a:t>
            </a:r>
            <a:endParaRPr lang="en-US" dirty="0"/>
          </a:p>
        </p:txBody>
      </p:sp>
      <p:sp>
        <p:nvSpPr>
          <p:cNvPr id="3" name="Content Placeholder 2"/>
          <p:cNvSpPr>
            <a:spLocks noGrp="1"/>
          </p:cNvSpPr>
          <p:nvPr>
            <p:ph sz="quarter" idx="1"/>
          </p:nvPr>
        </p:nvSpPr>
        <p:spPr>
          <a:xfrm>
            <a:off x="381000" y="1524000"/>
            <a:ext cx="6248400" cy="4525963"/>
          </a:xfrm>
        </p:spPr>
        <p:txBody>
          <a:bodyPr>
            <a:normAutofit fontScale="92500" lnSpcReduction="10000"/>
          </a:bodyPr>
          <a:lstStyle/>
          <a:p>
            <a:r>
              <a:rPr lang="en-US" b="1" dirty="0" smtClean="0"/>
              <a:t>William Woodbridge</a:t>
            </a:r>
          </a:p>
          <a:p>
            <a:r>
              <a:rPr lang="en-US" dirty="0" smtClean="0"/>
              <a:t>Solomon Sibley</a:t>
            </a:r>
          </a:p>
          <a:p>
            <a:r>
              <a:rPr lang="en-US" dirty="0" smtClean="0"/>
              <a:t>Col. John Biddle (brother of Nicholas Biddle, president of the Second Bank of the United States)</a:t>
            </a:r>
          </a:p>
          <a:p>
            <a:r>
              <a:rPr lang="en-US" dirty="0" smtClean="0"/>
              <a:t>Gabriel Richard (only Catholic priest in Congress until 1970).</a:t>
            </a:r>
            <a:r>
              <a:rPr lang="en-US" dirty="0"/>
              <a:t> </a:t>
            </a:r>
            <a:r>
              <a:rPr lang="en-US" dirty="0" smtClean="0"/>
              <a:t>Richard died in 1832 from cholera outbreak in Detroit. </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81800" y="1227004"/>
            <a:ext cx="1755648" cy="2365394"/>
          </a:xfrm>
          <a:prstGeom prst="rect">
            <a:avLst/>
          </a:prstGeom>
        </p:spPr>
      </p:pic>
      <p:sp>
        <p:nvSpPr>
          <p:cNvPr id="6" name="TextBox 5"/>
          <p:cNvSpPr txBox="1"/>
          <p:nvPr/>
        </p:nvSpPr>
        <p:spPr>
          <a:xfrm>
            <a:off x="6705600" y="3592398"/>
            <a:ext cx="2438400" cy="3170099"/>
          </a:xfrm>
          <a:prstGeom prst="rect">
            <a:avLst/>
          </a:prstGeom>
          <a:noFill/>
        </p:spPr>
        <p:txBody>
          <a:bodyPr wrap="square" rtlCol="0">
            <a:spAutoFit/>
          </a:bodyPr>
          <a:lstStyle/>
          <a:p>
            <a:r>
              <a:rPr lang="en-US" sz="2000" dirty="0" smtClean="0"/>
              <a:t>Woodbridge was the  secretary of the territory from 1818-1830. He later became a U.S. Senator after 1837. He became governor in 1840, but left office for the US Senate.</a:t>
            </a:r>
            <a:endParaRPr lang="en-US" sz="2000" dirty="0"/>
          </a:p>
        </p:txBody>
      </p:sp>
      <p:sp>
        <p:nvSpPr>
          <p:cNvPr id="7" name="TextBox 6"/>
          <p:cNvSpPr txBox="1"/>
          <p:nvPr/>
        </p:nvSpPr>
        <p:spPr>
          <a:xfrm>
            <a:off x="4114800" y="1295400"/>
            <a:ext cx="2595582" cy="215444"/>
          </a:xfrm>
          <a:prstGeom prst="rect">
            <a:avLst/>
          </a:prstGeom>
          <a:noFill/>
        </p:spPr>
        <p:txBody>
          <a:bodyPr wrap="none" rtlCol="0">
            <a:spAutoFit/>
          </a:bodyPr>
          <a:lstStyle/>
          <a:p>
            <a:r>
              <a:rPr lang="en-US" sz="800" dirty="0" smtClean="0"/>
              <a:t>http://en.wikipedia.org/wiki/William_Woodbridge</a:t>
            </a:r>
            <a:endParaRPr lang="en-US" sz="800" dirty="0"/>
          </a:p>
        </p:txBody>
      </p:sp>
    </p:spTree>
    <p:extLst>
      <p:ext uri="{BB962C8B-B14F-4D97-AF65-F5344CB8AC3E}">
        <p14:creationId xmlns:p14="http://schemas.microsoft.com/office/powerpoint/2010/main" xmlns="" val="16591996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ohnRWilliamsDetroit.jpg"/>
          <p:cNvPicPr>
            <a:picLocks noChangeAspect="1"/>
          </p:cNvPicPr>
          <p:nvPr/>
        </p:nvPicPr>
        <p:blipFill>
          <a:blip r:embed="rId2" cstate="print"/>
          <a:stretch>
            <a:fillRect/>
          </a:stretch>
        </p:blipFill>
        <p:spPr>
          <a:xfrm>
            <a:off x="6856868" y="4114800"/>
            <a:ext cx="2287132" cy="2457450"/>
          </a:xfrm>
          <a:prstGeom prst="rect">
            <a:avLst/>
          </a:prstGeom>
        </p:spPr>
      </p:pic>
      <p:sp>
        <p:nvSpPr>
          <p:cNvPr id="2" name="Title 1"/>
          <p:cNvSpPr>
            <a:spLocks noGrp="1"/>
          </p:cNvSpPr>
          <p:nvPr>
            <p:ph type="title"/>
          </p:nvPr>
        </p:nvSpPr>
        <p:spPr/>
        <p:txBody>
          <a:bodyPr/>
          <a:lstStyle/>
          <a:p>
            <a:r>
              <a:rPr lang="en-US" dirty="0" smtClean="0"/>
              <a:t>John R. Williams</a:t>
            </a:r>
            <a:endParaRPr lang="en-US" dirty="0"/>
          </a:p>
        </p:txBody>
      </p:sp>
      <p:sp>
        <p:nvSpPr>
          <p:cNvPr id="3" name="Content Placeholder 2"/>
          <p:cNvSpPr>
            <a:spLocks noGrp="1"/>
          </p:cNvSpPr>
          <p:nvPr>
            <p:ph idx="1"/>
          </p:nvPr>
        </p:nvSpPr>
        <p:spPr>
          <a:xfrm>
            <a:off x="304800" y="1295401"/>
            <a:ext cx="8610600" cy="3886200"/>
          </a:xfrm>
        </p:spPr>
        <p:txBody>
          <a:bodyPr>
            <a:normAutofit fontScale="85000" lnSpcReduction="20000"/>
          </a:bodyPr>
          <a:lstStyle/>
          <a:p>
            <a:r>
              <a:rPr lang="en-US" dirty="0" smtClean="0"/>
              <a:t>First elected mayor of Detroit in 1825.  He was elected mayor five times: in 1824, 1830, and 1844, 1845, and 1846.  Before he died, he named “John R” road in his honor. He wrote the City Charter in 1824.</a:t>
            </a:r>
          </a:p>
          <a:p>
            <a:r>
              <a:rPr lang="en-US" dirty="0" smtClean="0"/>
              <a:t>He and his uncle Joseph </a:t>
            </a:r>
            <a:r>
              <a:rPr lang="en-US" dirty="0" err="1" smtClean="0"/>
              <a:t>Campau</a:t>
            </a:r>
            <a:r>
              <a:rPr lang="en-US" dirty="0" smtClean="0"/>
              <a:t> founded the Detroit </a:t>
            </a:r>
            <a:r>
              <a:rPr lang="en-US" i="1" dirty="0" smtClean="0"/>
              <a:t>Free Press </a:t>
            </a:r>
            <a:r>
              <a:rPr lang="en-US" dirty="0" smtClean="0"/>
              <a:t>in 1831.</a:t>
            </a:r>
          </a:p>
          <a:p>
            <a:r>
              <a:rPr lang="en-US" dirty="0" smtClean="0"/>
              <a:t>Was a delegate at the first Michigan Constitutional Convention in 1835.</a:t>
            </a:r>
          </a:p>
          <a:p>
            <a:r>
              <a:rPr lang="en-US" dirty="0" smtClean="0"/>
              <a:t>One of the first trustees of U of M.</a:t>
            </a:r>
          </a:p>
          <a:p>
            <a:r>
              <a:rPr lang="en-US" dirty="0" smtClean="0"/>
              <a:t>President of the Detroit Board of Education</a:t>
            </a:r>
          </a:p>
          <a:p>
            <a:pPr>
              <a:buNone/>
            </a:pPr>
            <a:endParaRPr lang="en-US" dirty="0"/>
          </a:p>
        </p:txBody>
      </p:sp>
      <p:sp>
        <p:nvSpPr>
          <p:cNvPr id="5" name="TextBox 4"/>
          <p:cNvSpPr txBox="1"/>
          <p:nvPr/>
        </p:nvSpPr>
        <p:spPr>
          <a:xfrm>
            <a:off x="2971800" y="5562600"/>
            <a:ext cx="4191000" cy="923330"/>
          </a:xfrm>
          <a:prstGeom prst="rect">
            <a:avLst/>
          </a:prstGeom>
          <a:noFill/>
        </p:spPr>
        <p:txBody>
          <a:bodyPr wrap="square" rtlCol="0">
            <a:spAutoFit/>
          </a:bodyPr>
          <a:lstStyle/>
          <a:p>
            <a:r>
              <a:rPr lang="en-US" dirty="0" smtClean="0"/>
              <a:t>Williams served in the War of 1812, and as a brigadier general in the Black Hawk War of 1832. </a:t>
            </a:r>
            <a:endParaRPr lang="en-US" dirty="0"/>
          </a:p>
        </p:txBody>
      </p:sp>
      <p:sp>
        <p:nvSpPr>
          <p:cNvPr id="6" name="TextBox 5"/>
          <p:cNvSpPr txBox="1"/>
          <p:nvPr/>
        </p:nvSpPr>
        <p:spPr>
          <a:xfrm>
            <a:off x="6189345" y="6642556"/>
            <a:ext cx="2954655" cy="215444"/>
          </a:xfrm>
          <a:prstGeom prst="rect">
            <a:avLst/>
          </a:prstGeom>
          <a:noFill/>
        </p:spPr>
        <p:txBody>
          <a:bodyPr wrap="none" rtlCol="0">
            <a:spAutoFit/>
          </a:bodyPr>
          <a:lstStyle/>
          <a:p>
            <a:r>
              <a:rPr lang="en-US" sz="800" dirty="0" smtClean="0"/>
              <a:t>http://en.wikipedia.org/wiki/List_of_mayors_of_Detroit</a:t>
            </a:r>
            <a:endParaRPr lang="en-US" sz="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Ship-building</a:t>
            </a:r>
            <a:endParaRPr lang="en-US" dirty="0"/>
          </a:p>
        </p:txBody>
      </p:sp>
      <p:sp>
        <p:nvSpPr>
          <p:cNvPr id="3" name="Content Placeholder 2"/>
          <p:cNvSpPr>
            <a:spLocks noGrp="1"/>
          </p:cNvSpPr>
          <p:nvPr>
            <p:ph sz="quarter" idx="1"/>
          </p:nvPr>
        </p:nvSpPr>
        <p:spPr>
          <a:xfrm>
            <a:off x="457200" y="990600"/>
            <a:ext cx="8153400" cy="2971800"/>
          </a:xfrm>
        </p:spPr>
        <p:txBody>
          <a:bodyPr>
            <a:normAutofit fontScale="70000" lnSpcReduction="20000"/>
          </a:bodyPr>
          <a:lstStyle/>
          <a:p>
            <a:pPr>
              <a:buNone/>
            </a:pPr>
            <a:endParaRPr lang="en-US" dirty="0" smtClean="0"/>
          </a:p>
          <a:p>
            <a:r>
              <a:rPr lang="en-US" dirty="0" smtClean="0"/>
              <a:t>1827 – </a:t>
            </a:r>
            <a:r>
              <a:rPr lang="en-US" b="1" dirty="0" smtClean="0"/>
              <a:t>Oliver Newberry </a:t>
            </a:r>
            <a:r>
              <a:rPr lang="en-US" dirty="0" smtClean="0"/>
              <a:t>starts ship-building industry in Detroit with the </a:t>
            </a:r>
            <a:r>
              <a:rPr lang="en-US" i="1" dirty="0" smtClean="0"/>
              <a:t>Argo</a:t>
            </a:r>
            <a:r>
              <a:rPr lang="en-US" dirty="0" smtClean="0"/>
              <a:t> in 1927.  The largest steamer was the </a:t>
            </a:r>
            <a:r>
              <a:rPr lang="en-US" i="1" dirty="0" smtClean="0"/>
              <a:t>Michigan</a:t>
            </a:r>
            <a:r>
              <a:rPr lang="en-US" dirty="0" smtClean="0"/>
              <a:t> built in 1833 (below).</a:t>
            </a:r>
          </a:p>
          <a:p>
            <a:r>
              <a:rPr lang="en-US" dirty="0" smtClean="0"/>
              <a:t>Built docks, warehouses, stores, offices, and a ship building yard along Detroit’s waterfront</a:t>
            </a:r>
          </a:p>
          <a:p>
            <a:r>
              <a:rPr lang="en-US" dirty="0" smtClean="0"/>
              <a:t>By 1850, shipping was Detroit’s biggest industry.</a:t>
            </a:r>
          </a:p>
          <a:p>
            <a:r>
              <a:rPr lang="en-US" dirty="0" smtClean="0"/>
              <a:t>Newberry’s nephew, </a:t>
            </a:r>
            <a:r>
              <a:rPr lang="en-US" b="1" dirty="0" smtClean="0"/>
              <a:t>John S. Newberry</a:t>
            </a:r>
            <a:r>
              <a:rPr lang="en-US" dirty="0" smtClean="0"/>
              <a:t>, would later greatly expand the shipping industry in Detroit</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19400" y="3802380"/>
            <a:ext cx="5080932" cy="2769108"/>
          </a:xfrm>
          <a:prstGeom prst="rect">
            <a:avLst/>
          </a:prstGeom>
        </p:spPr>
      </p:pic>
      <p:sp>
        <p:nvSpPr>
          <p:cNvPr id="5" name="TextBox 4"/>
          <p:cNvSpPr txBox="1"/>
          <p:nvPr/>
        </p:nvSpPr>
        <p:spPr>
          <a:xfrm>
            <a:off x="3200400" y="6642556"/>
            <a:ext cx="4185761" cy="215444"/>
          </a:xfrm>
          <a:prstGeom prst="rect">
            <a:avLst/>
          </a:prstGeom>
          <a:noFill/>
        </p:spPr>
        <p:txBody>
          <a:bodyPr wrap="none" rtlCol="0">
            <a:spAutoFit/>
          </a:bodyPr>
          <a:lstStyle/>
          <a:p>
            <a:r>
              <a:rPr lang="en-US" sz="800" dirty="0" smtClean="0"/>
              <a:t>http://www.maritimehistoryofthegreatlakes.ca/documents/hgl/default.asp?ID=c023</a:t>
            </a:r>
            <a:endParaRPr lang="en-US" sz="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01000" cy="1143000"/>
          </a:xfrm>
        </p:spPr>
        <p:txBody>
          <a:bodyPr>
            <a:normAutofit fontScale="90000"/>
          </a:bodyPr>
          <a:lstStyle/>
          <a:p>
            <a:r>
              <a:rPr lang="en-US" dirty="0" smtClean="0"/>
              <a:t>Stevens T. Mason (the Boy Governor)</a:t>
            </a:r>
            <a:endParaRPr lang="en-US" dirty="0"/>
          </a:p>
        </p:txBody>
      </p:sp>
      <p:sp>
        <p:nvSpPr>
          <p:cNvPr id="3" name="Content Placeholder 2"/>
          <p:cNvSpPr>
            <a:spLocks noGrp="1"/>
          </p:cNvSpPr>
          <p:nvPr>
            <p:ph sz="quarter" idx="1"/>
          </p:nvPr>
        </p:nvSpPr>
        <p:spPr>
          <a:xfrm>
            <a:off x="2438400" y="1447800"/>
            <a:ext cx="6553200" cy="4876800"/>
          </a:xfrm>
        </p:spPr>
        <p:txBody>
          <a:bodyPr>
            <a:normAutofit fontScale="62500" lnSpcReduction="20000"/>
          </a:bodyPr>
          <a:lstStyle/>
          <a:p>
            <a:r>
              <a:rPr lang="en-US" sz="3400" dirty="0" smtClean="0"/>
              <a:t>Replaced Gov. Lewis Cass in 1831 (19 years old) as temporary acting governor when Cass became Andrew Jackson’s Secretary of War</a:t>
            </a:r>
          </a:p>
          <a:p>
            <a:r>
              <a:rPr lang="en-US" sz="3400" dirty="0" smtClean="0"/>
              <a:t>Jackson appointed </a:t>
            </a:r>
            <a:r>
              <a:rPr lang="en-US" sz="3400" b="1" dirty="0" smtClean="0"/>
              <a:t>George B. Porter (1831-1834) </a:t>
            </a:r>
            <a:r>
              <a:rPr lang="en-US" sz="3400" dirty="0" smtClean="0"/>
              <a:t>as new governor, but he was frequently absent over next three years, so Mason filled in.  In 1834, Porter got cholera, and Mason officially took power.</a:t>
            </a:r>
          </a:p>
          <a:p>
            <a:r>
              <a:rPr lang="en-US" sz="3400" dirty="0" smtClean="0"/>
              <a:t>In Nov. 1834, Jackson appointed Henry Gilpin to be governor, but the U.S. Senate rejected him, and then Jackson tried to appoint Charles </a:t>
            </a:r>
            <a:r>
              <a:rPr lang="en-US" sz="3400" dirty="0" err="1" smtClean="0"/>
              <a:t>Shaler</a:t>
            </a:r>
            <a:r>
              <a:rPr lang="en-US" sz="3400" dirty="0" smtClean="0"/>
              <a:t>, but </a:t>
            </a:r>
            <a:r>
              <a:rPr lang="en-US" sz="3400" dirty="0" err="1" smtClean="0"/>
              <a:t>Shaler</a:t>
            </a:r>
            <a:r>
              <a:rPr lang="en-US" sz="3400" dirty="0" smtClean="0"/>
              <a:t> declined.  Jackson appointed John Horner, but he was ignored by Michigan officials, who liked Mason.</a:t>
            </a:r>
          </a:p>
          <a:p>
            <a:r>
              <a:rPr lang="en-US" sz="3400" dirty="0" smtClean="0">
                <a:solidFill>
                  <a:srgbClr val="7030A0"/>
                </a:solidFill>
              </a:rPr>
              <a:t>Punched an editor once for calling him the “Boy Governor”</a:t>
            </a:r>
          </a:p>
          <a:p>
            <a:endParaRPr lang="en-US" sz="3400" dirty="0" smtClean="0"/>
          </a:p>
          <a:p>
            <a:endParaRPr lang="en-US" dirty="0"/>
          </a:p>
        </p:txBody>
      </p:sp>
      <p:sp>
        <p:nvSpPr>
          <p:cNvPr id="5" name="TextBox 4"/>
          <p:cNvSpPr txBox="1"/>
          <p:nvPr/>
        </p:nvSpPr>
        <p:spPr>
          <a:xfrm>
            <a:off x="304800" y="6400800"/>
            <a:ext cx="3057247" cy="215444"/>
          </a:xfrm>
          <a:prstGeom prst="rect">
            <a:avLst/>
          </a:prstGeom>
          <a:noFill/>
        </p:spPr>
        <p:txBody>
          <a:bodyPr wrap="none" rtlCol="0">
            <a:spAutoFit/>
          </a:bodyPr>
          <a:lstStyle/>
          <a:p>
            <a:r>
              <a:rPr lang="en-US" sz="800" dirty="0" smtClean="0"/>
              <a:t>http://www.gutenberg.org/files/21532/21532-h/21532-h.htm</a:t>
            </a:r>
            <a:endParaRPr lang="en-US" sz="800" dirty="0"/>
          </a:p>
        </p:txBody>
      </p:sp>
      <p:pic>
        <p:nvPicPr>
          <p:cNvPr id="6" name="Picture 5" descr="download.jpg"/>
          <p:cNvPicPr>
            <a:picLocks noChangeAspect="1"/>
          </p:cNvPicPr>
          <p:nvPr/>
        </p:nvPicPr>
        <p:blipFill>
          <a:blip r:embed="rId2" cstate="print"/>
          <a:stretch>
            <a:fillRect/>
          </a:stretch>
        </p:blipFill>
        <p:spPr>
          <a:xfrm>
            <a:off x="228600" y="1295401"/>
            <a:ext cx="2257200" cy="2895600"/>
          </a:xfrm>
          <a:prstGeom prst="rect">
            <a:avLst/>
          </a:prstGeom>
        </p:spPr>
      </p:pic>
    </p:spTree>
    <p:extLst>
      <p:ext uri="{BB962C8B-B14F-4D97-AF65-F5344CB8AC3E}">
        <p14:creationId xmlns:p14="http://schemas.microsoft.com/office/powerpoint/2010/main" xmlns="" val="1283628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04800"/>
            <a:ext cx="6629400" cy="1143000"/>
          </a:xfrm>
        </p:spPr>
        <p:txBody>
          <a:bodyPr>
            <a:normAutofit/>
          </a:bodyPr>
          <a:lstStyle/>
          <a:p>
            <a:r>
              <a:rPr lang="en-US" dirty="0" smtClean="0"/>
              <a:t>Mason pushes statehood</a:t>
            </a:r>
            <a:endParaRPr lang="en-US" dirty="0"/>
          </a:p>
        </p:txBody>
      </p:sp>
      <p:sp>
        <p:nvSpPr>
          <p:cNvPr id="3" name="Content Placeholder 2"/>
          <p:cNvSpPr>
            <a:spLocks noGrp="1"/>
          </p:cNvSpPr>
          <p:nvPr>
            <p:ph idx="1"/>
          </p:nvPr>
        </p:nvSpPr>
        <p:spPr>
          <a:xfrm>
            <a:off x="685800" y="2209800"/>
            <a:ext cx="7848600" cy="4526280"/>
          </a:xfrm>
        </p:spPr>
        <p:txBody>
          <a:bodyPr>
            <a:normAutofit fontScale="85000" lnSpcReduction="10000"/>
          </a:bodyPr>
          <a:lstStyle/>
          <a:p>
            <a:r>
              <a:rPr lang="en-US" dirty="0" smtClean="0"/>
              <a:t>Population doubled from 1830 to 1833, so had over 60,000 residents necessary for statehood.</a:t>
            </a:r>
          </a:p>
          <a:p>
            <a:r>
              <a:rPr lang="en-US" b="1" dirty="0" smtClean="0"/>
              <a:t>Enabling Act </a:t>
            </a:r>
            <a:r>
              <a:rPr lang="en-US" dirty="0" smtClean="0"/>
              <a:t>= Congress grants territories the power to become a state with own legislature, laws, and taxes.</a:t>
            </a:r>
          </a:p>
          <a:p>
            <a:r>
              <a:rPr lang="en-US" dirty="0" smtClean="0"/>
              <a:t>1834 – Acting Gov. Mason calls for a census, and asks Territorial Council to call a constitutional convention, elect a representative and two senators, and demand admission to the Union (Tennessee did the same in 1796).  Census showed 92,000.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200" y="228600"/>
            <a:ext cx="1391729" cy="1676400"/>
          </a:xfrm>
          <a:prstGeom prst="rect">
            <a:avLst/>
          </a:prstGeom>
        </p:spPr>
      </p:pic>
      <p:sp>
        <p:nvSpPr>
          <p:cNvPr id="5" name="TextBox 4"/>
          <p:cNvSpPr txBox="1"/>
          <p:nvPr/>
        </p:nvSpPr>
        <p:spPr>
          <a:xfrm>
            <a:off x="152400" y="0"/>
            <a:ext cx="2492990" cy="215444"/>
          </a:xfrm>
          <a:prstGeom prst="rect">
            <a:avLst/>
          </a:prstGeom>
          <a:noFill/>
        </p:spPr>
        <p:txBody>
          <a:bodyPr wrap="none" rtlCol="0">
            <a:spAutoFit/>
          </a:bodyPr>
          <a:lstStyle/>
          <a:p>
            <a:r>
              <a:rPr lang="en-US" sz="800" dirty="0" smtClean="0"/>
              <a:t>http://en.wikipedia.org/wiki/Stevens_T._Mason</a:t>
            </a:r>
            <a:endParaRPr lang="en-US" sz="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1143000"/>
          </a:xfrm>
        </p:spPr>
        <p:txBody>
          <a:bodyPr>
            <a:normAutofit fontScale="90000"/>
          </a:bodyPr>
          <a:lstStyle/>
          <a:p>
            <a:r>
              <a:rPr lang="en-US" dirty="0" smtClean="0"/>
              <a:t>The Final Era of the Fur Trade</a:t>
            </a:r>
            <a:br>
              <a:rPr lang="en-US" dirty="0" smtClean="0"/>
            </a:br>
            <a:r>
              <a:rPr lang="en-US" dirty="0" smtClean="0"/>
              <a:t>1815-1850</a:t>
            </a:r>
            <a:endParaRPr lang="en-US" dirty="0"/>
          </a:p>
        </p:txBody>
      </p:sp>
      <p:sp>
        <p:nvSpPr>
          <p:cNvPr id="3" name="Content Placeholder 2"/>
          <p:cNvSpPr>
            <a:spLocks noGrp="1"/>
          </p:cNvSpPr>
          <p:nvPr>
            <p:ph sz="quarter" idx="1"/>
          </p:nvPr>
        </p:nvSpPr>
        <p:spPr>
          <a:xfrm>
            <a:off x="152400" y="1524000"/>
            <a:ext cx="7086600" cy="4724400"/>
          </a:xfrm>
        </p:spPr>
        <p:txBody>
          <a:bodyPr>
            <a:normAutofit fontScale="77500" lnSpcReduction="20000"/>
          </a:bodyPr>
          <a:lstStyle/>
          <a:p>
            <a:r>
              <a:rPr lang="en-US" sz="2800" dirty="0" smtClean="0"/>
              <a:t>John Jacob Astor and the </a:t>
            </a:r>
            <a:r>
              <a:rPr lang="en-US" sz="2800" b="1" dirty="0" smtClean="0"/>
              <a:t>American Fur Company </a:t>
            </a:r>
            <a:r>
              <a:rPr lang="en-US" sz="2800" dirty="0" smtClean="0"/>
              <a:t>(AFC) dominated postwar fur trade, even against the rival British North West Company.</a:t>
            </a:r>
          </a:p>
          <a:p>
            <a:r>
              <a:rPr lang="en-US" sz="2800" dirty="0" smtClean="0"/>
              <a:t>1822 – Congress ended government “factories,” and Astor squeezed independent traders by selling goods to Indians at very low prices in exchange </a:t>
            </a:r>
            <a:r>
              <a:rPr lang="en-US" sz="2800" smtClean="0"/>
              <a:t>for furs.</a:t>
            </a:r>
            <a:endParaRPr lang="en-US" sz="2800" dirty="0" smtClean="0"/>
          </a:p>
          <a:p>
            <a:r>
              <a:rPr lang="en-US" sz="2800" dirty="0" smtClean="0"/>
              <a:t>Gov. Lewis Cass was a friend and assisted him to maintain monopoly. AFC controlled 95% of fur trade. </a:t>
            </a:r>
          </a:p>
          <a:p>
            <a:r>
              <a:rPr lang="en-US" sz="2800" dirty="0" smtClean="0"/>
              <a:t>By mid-1830s, fur trading center was St. Louis, not Mackinac, and Astor sold the AFC.  Silk hats replaced fur hats in the 1840s.</a:t>
            </a:r>
          </a:p>
          <a:p>
            <a:r>
              <a:rPr lang="en-US" sz="2800" dirty="0" smtClean="0"/>
              <a:t>The AFC went out of business in 1842, and split into several companies that went out of business in the 1850s. </a:t>
            </a:r>
          </a:p>
          <a:p>
            <a:endParaRPr lang="en-US" dirty="0"/>
          </a:p>
        </p:txBody>
      </p:sp>
      <p:pic>
        <p:nvPicPr>
          <p:cNvPr id="4" name="Picture 3" descr="220px-John_Jacob_Astor.jpg"/>
          <p:cNvPicPr>
            <a:picLocks noChangeAspect="1"/>
          </p:cNvPicPr>
          <p:nvPr/>
        </p:nvPicPr>
        <p:blipFill>
          <a:blip r:embed="rId2" cstate="print"/>
          <a:stretch>
            <a:fillRect/>
          </a:stretch>
        </p:blipFill>
        <p:spPr>
          <a:xfrm>
            <a:off x="7086600" y="228600"/>
            <a:ext cx="1828800" cy="2227812"/>
          </a:xfrm>
          <a:prstGeom prst="rect">
            <a:avLst/>
          </a:prstGeom>
        </p:spPr>
      </p:pic>
      <p:sp>
        <p:nvSpPr>
          <p:cNvPr id="5" name="TextBox 4"/>
          <p:cNvSpPr txBox="1"/>
          <p:nvPr/>
        </p:nvSpPr>
        <p:spPr>
          <a:xfrm>
            <a:off x="7086600" y="2438400"/>
            <a:ext cx="2057400" cy="1631216"/>
          </a:xfrm>
          <a:prstGeom prst="rect">
            <a:avLst/>
          </a:prstGeom>
          <a:noFill/>
        </p:spPr>
        <p:txBody>
          <a:bodyPr wrap="square" rtlCol="0">
            <a:spAutoFit/>
          </a:bodyPr>
          <a:lstStyle/>
          <a:p>
            <a:r>
              <a:rPr lang="en-US" sz="2000" dirty="0" smtClean="0">
                <a:solidFill>
                  <a:srgbClr val="FF0000"/>
                </a:solidFill>
              </a:rPr>
              <a:t>The Astor family</a:t>
            </a:r>
          </a:p>
          <a:p>
            <a:r>
              <a:rPr lang="en-US" sz="2000" dirty="0" smtClean="0">
                <a:solidFill>
                  <a:srgbClr val="FF0000"/>
                </a:solidFill>
              </a:rPr>
              <a:t>invested in real estate after the end of the fur trade.</a:t>
            </a:r>
            <a:endParaRPr lang="en-US" sz="2000" dirty="0">
              <a:solidFill>
                <a:srgbClr val="FF0000"/>
              </a:solidFill>
            </a:endParaRPr>
          </a:p>
        </p:txBody>
      </p:sp>
      <p:sp>
        <p:nvSpPr>
          <p:cNvPr id="6" name="TextBox 5"/>
          <p:cNvSpPr txBox="1"/>
          <p:nvPr/>
        </p:nvSpPr>
        <p:spPr>
          <a:xfrm>
            <a:off x="7010400" y="0"/>
            <a:ext cx="1938351" cy="215444"/>
          </a:xfrm>
          <a:prstGeom prst="rect">
            <a:avLst/>
          </a:prstGeom>
          <a:noFill/>
        </p:spPr>
        <p:txBody>
          <a:bodyPr wrap="none" rtlCol="0">
            <a:spAutoFit/>
          </a:bodyPr>
          <a:lstStyle/>
          <a:p>
            <a:r>
              <a:rPr lang="en-US" sz="800" dirty="0" smtClean="0"/>
              <a:t>http://en.wikipedia.org/wiki/Fort_Kiowa</a:t>
            </a:r>
            <a:endParaRPr lang="en-US" sz="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7696200" cy="1066800"/>
          </a:xfrm>
        </p:spPr>
        <p:txBody>
          <a:bodyPr/>
          <a:lstStyle/>
          <a:p>
            <a:r>
              <a:rPr lang="en-US" dirty="0" smtClean="0"/>
              <a:t>Constitutional Convention</a:t>
            </a:r>
            <a:endParaRPr lang="en-US" dirty="0"/>
          </a:p>
        </p:txBody>
      </p:sp>
      <p:sp>
        <p:nvSpPr>
          <p:cNvPr id="3" name="Content Placeholder 2"/>
          <p:cNvSpPr>
            <a:spLocks noGrp="1"/>
          </p:cNvSpPr>
          <p:nvPr>
            <p:ph idx="1"/>
          </p:nvPr>
        </p:nvSpPr>
        <p:spPr/>
        <p:txBody>
          <a:bodyPr>
            <a:normAutofit/>
          </a:bodyPr>
          <a:lstStyle/>
          <a:p>
            <a:r>
              <a:rPr lang="en-US" dirty="0" smtClean="0"/>
              <a:t>May 11, 1835 – 91 elected delegates (half were farmers, only 10 were lawyers) meet in Detroit for constitutional convention.  In only 45 days, they had a constitution.</a:t>
            </a:r>
          </a:p>
          <a:p>
            <a:r>
              <a:rPr lang="en-US" dirty="0" smtClean="0"/>
              <a:t>Created a “bill of rights,” and bicameral legislation with house (48-100 members elected annually) and senate with 1/3 as many members elected biannually</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Michigan Constitution of 1835</a:t>
            </a:r>
            <a:endParaRPr lang="en-US" dirty="0"/>
          </a:p>
        </p:txBody>
      </p:sp>
      <p:sp>
        <p:nvSpPr>
          <p:cNvPr id="3" name="Content Placeholder 2"/>
          <p:cNvSpPr>
            <a:spLocks noGrp="1"/>
          </p:cNvSpPr>
          <p:nvPr>
            <p:ph idx="1"/>
          </p:nvPr>
        </p:nvSpPr>
        <p:spPr/>
        <p:txBody>
          <a:bodyPr>
            <a:normAutofit lnSpcReduction="10000"/>
          </a:bodyPr>
          <a:lstStyle/>
          <a:p>
            <a:r>
              <a:rPr lang="en-US" dirty="0" smtClean="0"/>
              <a:t>Tried to restrict to landowners, but agreed to everyone over 21 with 6 months’ residency.</a:t>
            </a:r>
          </a:p>
          <a:p>
            <a:r>
              <a:rPr lang="en-US" dirty="0" smtClean="0"/>
              <a:t>State </a:t>
            </a:r>
            <a:r>
              <a:rPr lang="en-US" b="1" dirty="0" smtClean="0"/>
              <a:t>Superintendent of Public Instruction </a:t>
            </a:r>
            <a:r>
              <a:rPr lang="en-US" dirty="0" smtClean="0"/>
              <a:t>(first state to establish this position, which could not be abolished for any reason)</a:t>
            </a:r>
          </a:p>
          <a:p>
            <a:r>
              <a:rPr lang="en-US" dirty="0" smtClean="0"/>
              <a:t>Funds from land sales MUST be used for schools, and put in perpetual primary school fund (interest used for schools)</a:t>
            </a:r>
          </a:p>
          <a:p>
            <a:r>
              <a:rPr lang="en-US" dirty="0" smtClean="0"/>
              <a:t>Section 16 lands varied greatly</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Michigan Constitution of 1835</a:t>
            </a:r>
            <a:endParaRPr lang="en-US" dirty="0"/>
          </a:p>
        </p:txBody>
      </p:sp>
      <p:sp>
        <p:nvSpPr>
          <p:cNvPr id="3" name="Content Placeholder 2"/>
          <p:cNvSpPr>
            <a:spLocks noGrp="1"/>
          </p:cNvSpPr>
          <p:nvPr>
            <p:ph idx="1"/>
          </p:nvPr>
        </p:nvSpPr>
        <p:spPr>
          <a:xfrm>
            <a:off x="457200" y="1600200"/>
            <a:ext cx="8534400" cy="4525963"/>
          </a:xfrm>
        </p:spPr>
        <p:txBody>
          <a:bodyPr>
            <a:normAutofit fontScale="92500"/>
          </a:bodyPr>
          <a:lstStyle/>
          <a:p>
            <a:r>
              <a:rPr lang="en-US" dirty="0" smtClean="0"/>
              <a:t>Internal improvements: roads, railroads, canals</a:t>
            </a:r>
          </a:p>
          <a:p>
            <a:r>
              <a:rPr lang="en-US" dirty="0" smtClean="0"/>
              <a:t>Governor, Lieutenant Gov., and legislators are elected, not appointed (elections held in odd-number years to avoid national elections)</a:t>
            </a:r>
          </a:p>
          <a:p>
            <a:r>
              <a:rPr lang="en-US" dirty="0" smtClean="0"/>
              <a:t>Praised for its simplicity</a:t>
            </a:r>
          </a:p>
          <a:p>
            <a:r>
              <a:rPr lang="en-US" dirty="0" smtClean="0"/>
              <a:t>Michigan rewrote entire Constitution several times: 1850, 1908, 1963.  These limited the power of government as scandals arose, and the public lost faith in their elected officials.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448800" cy="1143000"/>
          </a:xfrm>
        </p:spPr>
        <p:txBody>
          <a:bodyPr>
            <a:normAutofit/>
          </a:bodyPr>
          <a:lstStyle/>
          <a:p>
            <a:r>
              <a:rPr lang="en-US" dirty="0" smtClean="0"/>
              <a:t>12 Differences between Constitutions</a:t>
            </a:r>
            <a:endParaRPr lang="en-US" dirty="0"/>
          </a:p>
        </p:txBody>
      </p:sp>
      <p:sp>
        <p:nvSpPr>
          <p:cNvPr id="3" name="Text Placeholder 2"/>
          <p:cNvSpPr>
            <a:spLocks noGrp="1"/>
          </p:cNvSpPr>
          <p:nvPr>
            <p:ph type="body" idx="1"/>
          </p:nvPr>
        </p:nvSpPr>
        <p:spPr>
          <a:xfrm>
            <a:off x="457200" y="1219200"/>
            <a:ext cx="4040188" cy="639762"/>
          </a:xfrm>
        </p:spPr>
        <p:txBody>
          <a:bodyPr/>
          <a:lstStyle/>
          <a:p>
            <a:r>
              <a:rPr lang="en-US" dirty="0" smtClean="0"/>
              <a:t>Michigan Constitution of 1835</a:t>
            </a:r>
            <a:endParaRPr lang="en-US" dirty="0"/>
          </a:p>
        </p:txBody>
      </p:sp>
      <p:sp>
        <p:nvSpPr>
          <p:cNvPr id="5" name="Text Placeholder 4"/>
          <p:cNvSpPr>
            <a:spLocks noGrp="1"/>
          </p:cNvSpPr>
          <p:nvPr>
            <p:ph type="body" sz="half" idx="3"/>
          </p:nvPr>
        </p:nvSpPr>
        <p:spPr>
          <a:xfrm>
            <a:off x="4648200" y="1219200"/>
            <a:ext cx="4041775" cy="639762"/>
          </a:xfrm>
        </p:spPr>
        <p:txBody>
          <a:bodyPr/>
          <a:lstStyle/>
          <a:p>
            <a:r>
              <a:rPr lang="en-US" dirty="0" smtClean="0"/>
              <a:t>U.S. Constitution of 1787</a:t>
            </a:r>
            <a:endParaRPr lang="en-US" dirty="0"/>
          </a:p>
        </p:txBody>
      </p:sp>
      <p:sp>
        <p:nvSpPr>
          <p:cNvPr id="4" name="Content Placeholder 3"/>
          <p:cNvSpPr>
            <a:spLocks noGrp="1"/>
          </p:cNvSpPr>
          <p:nvPr>
            <p:ph sz="quarter" idx="2"/>
          </p:nvPr>
        </p:nvSpPr>
        <p:spPr>
          <a:xfrm>
            <a:off x="228600" y="1981200"/>
            <a:ext cx="4268788" cy="4378325"/>
          </a:xfrm>
        </p:spPr>
        <p:txBody>
          <a:bodyPr>
            <a:normAutofit fontScale="85000" lnSpcReduction="10000"/>
          </a:bodyPr>
          <a:lstStyle/>
          <a:p>
            <a:r>
              <a:rPr lang="en-US" dirty="0" smtClean="0"/>
              <a:t>White males over 21</a:t>
            </a:r>
          </a:p>
          <a:p>
            <a:r>
              <a:rPr lang="en-US" dirty="0" smtClean="0"/>
              <a:t>No min. age to be legislator</a:t>
            </a:r>
          </a:p>
          <a:p>
            <a:r>
              <a:rPr lang="en-US" dirty="0" smtClean="0"/>
              <a:t>Either house can start bill</a:t>
            </a:r>
          </a:p>
          <a:p>
            <a:r>
              <a:rPr lang="en-US" dirty="0" smtClean="0"/>
              <a:t>Governor has 2 year term</a:t>
            </a:r>
          </a:p>
          <a:p>
            <a:r>
              <a:rPr lang="en-US" dirty="0" smtClean="0"/>
              <a:t>Gov must be U.S. citizen 5 years</a:t>
            </a:r>
          </a:p>
          <a:p>
            <a:r>
              <a:rPr lang="en-US" dirty="0" smtClean="0"/>
              <a:t>State Reps have 1 year term</a:t>
            </a:r>
          </a:p>
          <a:p>
            <a:r>
              <a:rPr lang="en-US" dirty="0" smtClean="0"/>
              <a:t>S.C. Justices have 7 year term</a:t>
            </a:r>
          </a:p>
          <a:p>
            <a:r>
              <a:rPr lang="en-US" dirty="0" smtClean="0"/>
              <a:t>Seat of </a:t>
            </a:r>
            <a:r>
              <a:rPr lang="en-US" dirty="0" err="1" smtClean="0"/>
              <a:t>Gov’t</a:t>
            </a:r>
            <a:r>
              <a:rPr lang="en-US" dirty="0" smtClean="0"/>
              <a:t> TBD in 10 years</a:t>
            </a:r>
          </a:p>
          <a:p>
            <a:r>
              <a:rPr lang="en-US" dirty="0" smtClean="0"/>
              <a:t>Amendments with 2/3 of both houses, then majority of people</a:t>
            </a:r>
          </a:p>
          <a:p>
            <a:r>
              <a:rPr lang="en-US" dirty="0" smtClean="0"/>
              <a:t>No slavery allowed</a:t>
            </a:r>
          </a:p>
          <a:p>
            <a:r>
              <a:rPr lang="en-US" dirty="0" smtClean="0"/>
              <a:t>Mentions “Almighty God”</a:t>
            </a:r>
          </a:p>
          <a:p>
            <a:r>
              <a:rPr lang="en-US" dirty="0" smtClean="0"/>
              <a:t>Legislative powers left vague</a:t>
            </a:r>
            <a:endParaRPr lang="en-US" dirty="0"/>
          </a:p>
        </p:txBody>
      </p:sp>
      <p:sp>
        <p:nvSpPr>
          <p:cNvPr id="6" name="Content Placeholder 5"/>
          <p:cNvSpPr>
            <a:spLocks noGrp="1"/>
          </p:cNvSpPr>
          <p:nvPr>
            <p:ph sz="quarter" idx="4"/>
          </p:nvPr>
        </p:nvSpPr>
        <p:spPr>
          <a:xfrm>
            <a:off x="4572000" y="1981200"/>
            <a:ext cx="4572000" cy="4343400"/>
          </a:xfrm>
        </p:spPr>
        <p:txBody>
          <a:bodyPr>
            <a:normAutofit fontScale="85000" lnSpcReduction="10000"/>
          </a:bodyPr>
          <a:lstStyle/>
          <a:p>
            <a:r>
              <a:rPr lang="en-US" dirty="0" smtClean="0"/>
              <a:t>Doesn’t define voter</a:t>
            </a:r>
          </a:p>
          <a:p>
            <a:r>
              <a:rPr lang="en-US" dirty="0" smtClean="0"/>
              <a:t>25 to be Rep, 30 to be Sen.</a:t>
            </a:r>
          </a:p>
          <a:p>
            <a:r>
              <a:rPr lang="en-US" dirty="0" smtClean="0"/>
              <a:t>Bills start in House of Reps</a:t>
            </a:r>
          </a:p>
          <a:p>
            <a:r>
              <a:rPr lang="en-US" dirty="0" smtClean="0"/>
              <a:t>President has 4 year term</a:t>
            </a:r>
          </a:p>
          <a:p>
            <a:r>
              <a:rPr lang="en-US" dirty="0" smtClean="0"/>
              <a:t>Pres must be U.S. citizen 14 years</a:t>
            </a:r>
          </a:p>
          <a:p>
            <a:r>
              <a:rPr lang="en-US" dirty="0" smtClean="0"/>
              <a:t>State Reps have 2 year term</a:t>
            </a:r>
          </a:p>
          <a:p>
            <a:r>
              <a:rPr lang="en-US" dirty="0" smtClean="0"/>
              <a:t>S.C. Justices have life term</a:t>
            </a:r>
          </a:p>
          <a:p>
            <a:r>
              <a:rPr lang="en-US" dirty="0" smtClean="0"/>
              <a:t>N/A</a:t>
            </a:r>
          </a:p>
          <a:p>
            <a:r>
              <a:rPr lang="en-US" dirty="0" smtClean="0"/>
              <a:t>Amendments with 2/3 of both houses, then ¾ of states</a:t>
            </a:r>
          </a:p>
          <a:p>
            <a:r>
              <a:rPr lang="en-US" dirty="0" smtClean="0"/>
              <a:t>No mention of slavery</a:t>
            </a:r>
          </a:p>
          <a:p>
            <a:r>
              <a:rPr lang="en-US" dirty="0" smtClean="0"/>
              <a:t>No mention of God</a:t>
            </a:r>
          </a:p>
          <a:p>
            <a:r>
              <a:rPr lang="en-US" dirty="0" smtClean="0"/>
              <a:t>Legislative powers spelled out</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55px-John_S__Horner.png"/>
          <p:cNvPicPr>
            <a:picLocks noChangeAspect="1"/>
          </p:cNvPicPr>
          <p:nvPr/>
        </p:nvPicPr>
        <p:blipFill>
          <a:blip r:embed="rId2" cstate="print"/>
          <a:stretch>
            <a:fillRect/>
          </a:stretch>
        </p:blipFill>
        <p:spPr>
          <a:xfrm>
            <a:off x="7010400" y="4343400"/>
            <a:ext cx="1862889" cy="2283542"/>
          </a:xfrm>
          <a:prstGeom prst="rect">
            <a:avLst/>
          </a:prstGeom>
        </p:spPr>
      </p:pic>
      <p:sp>
        <p:nvSpPr>
          <p:cNvPr id="2" name="Title 1"/>
          <p:cNvSpPr>
            <a:spLocks noGrp="1"/>
          </p:cNvSpPr>
          <p:nvPr>
            <p:ph type="title"/>
          </p:nvPr>
        </p:nvSpPr>
        <p:spPr>
          <a:xfrm>
            <a:off x="685800" y="0"/>
            <a:ext cx="9601200" cy="1143000"/>
          </a:xfrm>
        </p:spPr>
        <p:txBody>
          <a:bodyPr>
            <a:normAutofit/>
          </a:bodyPr>
          <a:lstStyle/>
          <a:p>
            <a:r>
              <a:rPr lang="en-US" dirty="0" smtClean="0"/>
              <a:t>Nov. 1, 1835 – Government begins</a:t>
            </a:r>
            <a:endParaRPr lang="en-US" dirty="0"/>
          </a:p>
        </p:txBody>
      </p:sp>
      <p:sp>
        <p:nvSpPr>
          <p:cNvPr id="3" name="Content Placeholder 2"/>
          <p:cNvSpPr>
            <a:spLocks noGrp="1"/>
          </p:cNvSpPr>
          <p:nvPr>
            <p:ph idx="1"/>
          </p:nvPr>
        </p:nvSpPr>
        <p:spPr>
          <a:xfrm>
            <a:off x="2057400" y="1143000"/>
            <a:ext cx="5257800" cy="4525963"/>
          </a:xfrm>
        </p:spPr>
        <p:txBody>
          <a:bodyPr>
            <a:normAutofit lnSpcReduction="10000"/>
          </a:bodyPr>
          <a:lstStyle/>
          <a:p>
            <a:r>
              <a:rPr lang="en-US" sz="3000" b="1" dirty="0" smtClean="0"/>
              <a:t>Stevens T. Mason </a:t>
            </a:r>
            <a:r>
              <a:rPr lang="en-US" sz="3000" dirty="0" smtClean="0"/>
              <a:t>(Democrat) vs. </a:t>
            </a:r>
            <a:r>
              <a:rPr lang="en-US" sz="3000" b="1" dirty="0" smtClean="0"/>
              <a:t>John Biddle </a:t>
            </a:r>
            <a:r>
              <a:rPr lang="en-US" sz="3000" dirty="0" smtClean="0"/>
              <a:t>(Whigs) of the land office in Detroit for Governor.</a:t>
            </a:r>
          </a:p>
          <a:p>
            <a:r>
              <a:rPr lang="en-US" sz="3000" dirty="0" smtClean="0"/>
              <a:t>Andrew Jackson replaced Mason with </a:t>
            </a:r>
            <a:r>
              <a:rPr lang="en-US" sz="3000" b="1" dirty="0" smtClean="0"/>
              <a:t>John Horner (“Little Jack”)</a:t>
            </a:r>
            <a:r>
              <a:rPr lang="en-US" sz="3000" dirty="0" smtClean="0"/>
              <a:t>, who was ignored for 9 months from Sept. 1835 – July 1836</a:t>
            </a:r>
            <a:endParaRPr lang="en-US" sz="3000" dirty="0"/>
          </a:p>
        </p:txBody>
      </p:sp>
      <p:pic>
        <p:nvPicPr>
          <p:cNvPr id="4" name="Picture 3" descr="John Biddle.jpg"/>
          <p:cNvPicPr>
            <a:picLocks noChangeAspect="1"/>
          </p:cNvPicPr>
          <p:nvPr/>
        </p:nvPicPr>
        <p:blipFill>
          <a:blip r:embed="rId3" cstate="print"/>
          <a:stretch>
            <a:fillRect/>
          </a:stretch>
        </p:blipFill>
        <p:spPr>
          <a:xfrm>
            <a:off x="7086600" y="1219200"/>
            <a:ext cx="1905000" cy="2260023"/>
          </a:xfrm>
          <a:prstGeom prst="rect">
            <a:avLst/>
          </a:prstGeom>
        </p:spPr>
      </p:pic>
      <p:pic>
        <p:nvPicPr>
          <p:cNvPr id="5" name="Picture 4" descr="stevens t.jpg"/>
          <p:cNvPicPr>
            <a:picLocks noChangeAspect="1"/>
          </p:cNvPicPr>
          <p:nvPr/>
        </p:nvPicPr>
        <p:blipFill>
          <a:blip r:embed="rId4" cstate="print"/>
          <a:stretch>
            <a:fillRect/>
          </a:stretch>
        </p:blipFill>
        <p:spPr>
          <a:xfrm>
            <a:off x="228600" y="1371600"/>
            <a:ext cx="1885950" cy="2419350"/>
          </a:xfrm>
          <a:prstGeom prst="rect">
            <a:avLst/>
          </a:prstGeom>
        </p:spPr>
      </p:pic>
      <p:sp>
        <p:nvSpPr>
          <p:cNvPr id="7" name="TextBox 6"/>
          <p:cNvSpPr txBox="1"/>
          <p:nvPr/>
        </p:nvSpPr>
        <p:spPr>
          <a:xfrm>
            <a:off x="228600" y="5257800"/>
            <a:ext cx="7010400" cy="1015663"/>
          </a:xfrm>
          <a:prstGeom prst="rect">
            <a:avLst/>
          </a:prstGeom>
          <a:noFill/>
        </p:spPr>
        <p:txBody>
          <a:bodyPr wrap="square" rtlCol="0">
            <a:spAutoFit/>
          </a:bodyPr>
          <a:lstStyle/>
          <a:p>
            <a:r>
              <a:rPr lang="en-US" sz="2000" dirty="0" smtClean="0"/>
              <a:t>Horner was not in favor of statehood for Michigan.  He released Ohioans who were jailed for trespassing during Toledo Strip Dispute.  He was only in “power” for 9 months.</a:t>
            </a:r>
          </a:p>
        </p:txBody>
      </p:sp>
      <p:sp>
        <p:nvSpPr>
          <p:cNvPr id="8" name="TextBox 7"/>
          <p:cNvSpPr txBox="1"/>
          <p:nvPr/>
        </p:nvSpPr>
        <p:spPr>
          <a:xfrm>
            <a:off x="6477000" y="6642556"/>
            <a:ext cx="2390398" cy="215444"/>
          </a:xfrm>
          <a:prstGeom prst="rect">
            <a:avLst/>
          </a:prstGeom>
          <a:noFill/>
        </p:spPr>
        <p:txBody>
          <a:bodyPr wrap="none" rtlCol="0">
            <a:spAutoFit/>
          </a:bodyPr>
          <a:lstStyle/>
          <a:p>
            <a:r>
              <a:rPr lang="en-US" sz="800" dirty="0" smtClean="0"/>
              <a:t>http://en.wikipedia.org/wiki/John_S._Horner</a:t>
            </a:r>
            <a:endParaRPr lang="en-US" sz="800" dirty="0"/>
          </a:p>
        </p:txBody>
      </p:sp>
      <p:sp>
        <p:nvSpPr>
          <p:cNvPr id="9" name="TextBox 8"/>
          <p:cNvSpPr txBox="1"/>
          <p:nvPr/>
        </p:nvSpPr>
        <p:spPr>
          <a:xfrm>
            <a:off x="0" y="3962400"/>
            <a:ext cx="3057247" cy="215444"/>
          </a:xfrm>
          <a:prstGeom prst="rect">
            <a:avLst/>
          </a:prstGeom>
          <a:noFill/>
        </p:spPr>
        <p:txBody>
          <a:bodyPr wrap="none" rtlCol="0">
            <a:spAutoFit/>
          </a:bodyPr>
          <a:lstStyle/>
          <a:p>
            <a:r>
              <a:rPr lang="en-US" sz="800" dirty="0" smtClean="0"/>
              <a:t>http://www.gutenberg.org/files/21532/21532-h/21532-h.htm</a:t>
            </a:r>
            <a:endParaRPr lang="en-US" sz="800" dirty="0"/>
          </a:p>
        </p:txBody>
      </p:sp>
      <p:sp>
        <p:nvSpPr>
          <p:cNvPr id="10" name="TextBox 9"/>
          <p:cNvSpPr txBox="1"/>
          <p:nvPr/>
        </p:nvSpPr>
        <p:spPr>
          <a:xfrm>
            <a:off x="5562600" y="1066800"/>
            <a:ext cx="3365024" cy="215444"/>
          </a:xfrm>
          <a:prstGeom prst="rect">
            <a:avLst/>
          </a:prstGeom>
          <a:noFill/>
        </p:spPr>
        <p:txBody>
          <a:bodyPr wrap="none" rtlCol="0">
            <a:spAutoFit/>
          </a:bodyPr>
          <a:lstStyle/>
          <a:p>
            <a:r>
              <a:rPr lang="en-US" sz="800" dirty="0" smtClean="0"/>
              <a:t>http://en.wikipedia.org/wiki/John_Biddle_(Michigan_politician)</a:t>
            </a:r>
            <a:endParaRPr lang="en-US" sz="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6629400" cy="1143000"/>
          </a:xfrm>
        </p:spPr>
        <p:txBody>
          <a:bodyPr/>
          <a:lstStyle/>
          <a:p>
            <a:r>
              <a:rPr lang="en-US" dirty="0" smtClean="0"/>
              <a:t>New Government</a:t>
            </a:r>
            <a:endParaRPr lang="en-US" dirty="0"/>
          </a:p>
        </p:txBody>
      </p:sp>
      <p:sp>
        <p:nvSpPr>
          <p:cNvPr id="3" name="Content Placeholder 2"/>
          <p:cNvSpPr>
            <a:spLocks noGrp="1"/>
          </p:cNvSpPr>
          <p:nvPr>
            <p:ph idx="1"/>
          </p:nvPr>
        </p:nvSpPr>
        <p:spPr>
          <a:xfrm>
            <a:off x="609600" y="1219200"/>
            <a:ext cx="7467600" cy="3657600"/>
          </a:xfrm>
        </p:spPr>
        <p:txBody>
          <a:bodyPr>
            <a:normAutofit fontScale="92500" lnSpcReduction="10000"/>
          </a:bodyPr>
          <a:lstStyle/>
          <a:p>
            <a:r>
              <a:rPr lang="en-US" dirty="0" smtClean="0"/>
              <a:t>Constitution adopted with 83% of vote, and Mason won with 90% of vote</a:t>
            </a:r>
          </a:p>
          <a:p>
            <a:r>
              <a:rPr lang="en-US" dirty="0" smtClean="0"/>
              <a:t>Legislature selected two U.S. senators: </a:t>
            </a:r>
            <a:r>
              <a:rPr lang="en-US" dirty="0" err="1" smtClean="0"/>
              <a:t>Lucius</a:t>
            </a:r>
            <a:r>
              <a:rPr lang="en-US" dirty="0" smtClean="0"/>
              <a:t> Lyon and John </a:t>
            </a:r>
            <a:r>
              <a:rPr lang="en-US" dirty="0" err="1" smtClean="0"/>
              <a:t>Norvell</a:t>
            </a:r>
            <a:r>
              <a:rPr lang="en-US" dirty="0" smtClean="0"/>
              <a:t>.  Until statehood in 1837, they were “spectators” who couldn’t talk or vote</a:t>
            </a:r>
          </a:p>
          <a:p>
            <a:r>
              <a:rPr lang="en-US" dirty="0" smtClean="0"/>
              <a:t>In March 1836, created a state supreme court and judicial system</a:t>
            </a:r>
            <a:endParaRPr lang="en-US" dirty="0"/>
          </a:p>
        </p:txBody>
      </p:sp>
      <p:pic>
        <p:nvPicPr>
          <p:cNvPr id="4" name="Picture 3" descr="Lucius_Lyon.jpg"/>
          <p:cNvPicPr>
            <a:picLocks noChangeAspect="1"/>
          </p:cNvPicPr>
          <p:nvPr/>
        </p:nvPicPr>
        <p:blipFill>
          <a:blip r:embed="rId2" cstate="print"/>
          <a:stretch>
            <a:fillRect/>
          </a:stretch>
        </p:blipFill>
        <p:spPr>
          <a:xfrm>
            <a:off x="7086600" y="4419600"/>
            <a:ext cx="1778000" cy="2286000"/>
          </a:xfrm>
          <a:prstGeom prst="rect">
            <a:avLst/>
          </a:prstGeom>
        </p:spPr>
      </p:pic>
      <p:sp>
        <p:nvSpPr>
          <p:cNvPr id="5" name="TextBox 4"/>
          <p:cNvSpPr txBox="1"/>
          <p:nvPr/>
        </p:nvSpPr>
        <p:spPr>
          <a:xfrm>
            <a:off x="4495800" y="5181600"/>
            <a:ext cx="2438400" cy="1015663"/>
          </a:xfrm>
          <a:prstGeom prst="rect">
            <a:avLst/>
          </a:prstGeom>
          <a:noFill/>
        </p:spPr>
        <p:txBody>
          <a:bodyPr wrap="square" rtlCol="0">
            <a:spAutoFit/>
          </a:bodyPr>
          <a:lstStyle/>
          <a:p>
            <a:r>
              <a:rPr lang="en-US" sz="2000" dirty="0" err="1" smtClean="0"/>
              <a:t>Lucius</a:t>
            </a:r>
            <a:r>
              <a:rPr lang="en-US" sz="2000" dirty="0" smtClean="0"/>
              <a:t> Lyon was a U.S. Senator from 1835 to 1839</a:t>
            </a:r>
            <a:endParaRPr lang="en-US" sz="2000" dirty="0"/>
          </a:p>
        </p:txBody>
      </p:sp>
      <p:pic>
        <p:nvPicPr>
          <p:cNvPr id="6" name="Picture 5" descr="John Norvell.jpg"/>
          <p:cNvPicPr>
            <a:picLocks noChangeAspect="1"/>
          </p:cNvPicPr>
          <p:nvPr/>
        </p:nvPicPr>
        <p:blipFill>
          <a:blip r:embed="rId3" cstate="print"/>
          <a:stretch>
            <a:fillRect/>
          </a:stretch>
        </p:blipFill>
        <p:spPr>
          <a:xfrm>
            <a:off x="152400" y="4800600"/>
            <a:ext cx="1473200" cy="1908464"/>
          </a:xfrm>
          <a:prstGeom prst="rect">
            <a:avLst/>
          </a:prstGeom>
        </p:spPr>
      </p:pic>
      <p:sp>
        <p:nvSpPr>
          <p:cNvPr id="7" name="TextBox 6"/>
          <p:cNvSpPr txBox="1"/>
          <p:nvPr/>
        </p:nvSpPr>
        <p:spPr>
          <a:xfrm>
            <a:off x="1676400" y="5105400"/>
            <a:ext cx="2362200" cy="1015663"/>
          </a:xfrm>
          <a:prstGeom prst="rect">
            <a:avLst/>
          </a:prstGeom>
          <a:noFill/>
        </p:spPr>
        <p:txBody>
          <a:bodyPr wrap="square" rtlCol="0">
            <a:spAutoFit/>
          </a:bodyPr>
          <a:lstStyle/>
          <a:p>
            <a:r>
              <a:rPr lang="en-US" sz="2000" dirty="0" smtClean="0"/>
              <a:t>John </a:t>
            </a:r>
            <a:r>
              <a:rPr lang="en-US" sz="2000" dirty="0" err="1" smtClean="0"/>
              <a:t>Norvell</a:t>
            </a:r>
            <a:r>
              <a:rPr lang="en-US" sz="2000" dirty="0" smtClean="0"/>
              <a:t> was a U.S. Senator from 1835 to 1841.</a:t>
            </a:r>
            <a:endParaRPr lang="en-US" sz="2000" dirty="0"/>
          </a:p>
        </p:txBody>
      </p:sp>
      <p:sp>
        <p:nvSpPr>
          <p:cNvPr id="8" name="TextBox 7"/>
          <p:cNvSpPr txBox="1"/>
          <p:nvPr/>
        </p:nvSpPr>
        <p:spPr>
          <a:xfrm>
            <a:off x="6553200" y="6642556"/>
            <a:ext cx="2236510" cy="215444"/>
          </a:xfrm>
          <a:prstGeom prst="rect">
            <a:avLst/>
          </a:prstGeom>
          <a:noFill/>
        </p:spPr>
        <p:txBody>
          <a:bodyPr wrap="none" rtlCol="0">
            <a:spAutoFit/>
          </a:bodyPr>
          <a:lstStyle/>
          <a:p>
            <a:r>
              <a:rPr lang="en-US" sz="800" dirty="0" smtClean="0"/>
              <a:t>http://en.wikipedia.org/wiki/Lucius_Lyon</a:t>
            </a:r>
            <a:endParaRPr lang="en-US" sz="800" dirty="0"/>
          </a:p>
        </p:txBody>
      </p:sp>
      <p:sp>
        <p:nvSpPr>
          <p:cNvPr id="9" name="TextBox 8"/>
          <p:cNvSpPr txBox="1"/>
          <p:nvPr/>
        </p:nvSpPr>
        <p:spPr>
          <a:xfrm>
            <a:off x="0" y="6642556"/>
            <a:ext cx="2287806" cy="215444"/>
          </a:xfrm>
          <a:prstGeom prst="rect">
            <a:avLst/>
          </a:prstGeom>
          <a:noFill/>
        </p:spPr>
        <p:txBody>
          <a:bodyPr wrap="none" rtlCol="0">
            <a:spAutoFit/>
          </a:bodyPr>
          <a:lstStyle/>
          <a:p>
            <a:r>
              <a:rPr lang="en-US" sz="800" dirty="0" smtClean="0"/>
              <a:t>http://en.wikipedia.org/wiki/John_Norvell</a:t>
            </a:r>
            <a:endParaRPr lang="en-US" sz="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ich-1.jpg"/>
          <p:cNvPicPr>
            <a:picLocks noChangeAspect="1"/>
          </p:cNvPicPr>
          <p:nvPr/>
        </p:nvPicPr>
        <p:blipFill>
          <a:blip r:embed="rId2" cstate="print"/>
          <a:stretch>
            <a:fillRect/>
          </a:stretch>
        </p:blipFill>
        <p:spPr>
          <a:xfrm>
            <a:off x="381000" y="127933"/>
            <a:ext cx="3200400" cy="2476132"/>
          </a:xfrm>
          <a:prstGeom prst="rect">
            <a:avLst/>
          </a:prstGeom>
        </p:spPr>
      </p:pic>
      <p:sp>
        <p:nvSpPr>
          <p:cNvPr id="2" name="Title 1"/>
          <p:cNvSpPr>
            <a:spLocks noGrp="1"/>
          </p:cNvSpPr>
          <p:nvPr>
            <p:ph type="title"/>
          </p:nvPr>
        </p:nvSpPr>
        <p:spPr>
          <a:xfrm>
            <a:off x="4267200" y="838200"/>
            <a:ext cx="3962400" cy="1143000"/>
          </a:xfrm>
        </p:spPr>
        <p:txBody>
          <a:bodyPr/>
          <a:lstStyle/>
          <a:p>
            <a:r>
              <a:rPr lang="en-US" dirty="0" smtClean="0"/>
              <a:t>Border disputes</a:t>
            </a:r>
            <a:endParaRPr lang="en-US" dirty="0"/>
          </a:p>
        </p:txBody>
      </p:sp>
      <p:sp>
        <p:nvSpPr>
          <p:cNvPr id="3" name="Content Placeholder 2"/>
          <p:cNvSpPr>
            <a:spLocks noGrp="1"/>
          </p:cNvSpPr>
          <p:nvPr>
            <p:ph sz="quarter" idx="1"/>
          </p:nvPr>
        </p:nvSpPr>
        <p:spPr>
          <a:xfrm>
            <a:off x="152400" y="2332037"/>
            <a:ext cx="8610600" cy="4525963"/>
          </a:xfrm>
        </p:spPr>
        <p:txBody>
          <a:bodyPr>
            <a:normAutofit fontScale="92500" lnSpcReduction="20000"/>
          </a:bodyPr>
          <a:lstStyle/>
          <a:p>
            <a:r>
              <a:rPr lang="en-US" dirty="0" smtClean="0"/>
              <a:t>Northwest Ordinance of 1787 made Michigan’s southern boundary run east-west from tip of Lake Michigan</a:t>
            </a:r>
          </a:p>
          <a:p>
            <a:r>
              <a:rPr lang="en-US" dirty="0" smtClean="0"/>
              <a:t>Indiana became state in 1816, and asked Congress to </a:t>
            </a:r>
            <a:r>
              <a:rPr lang="en-US" b="1" dirty="0" smtClean="0"/>
              <a:t>push border 10 miles north</a:t>
            </a:r>
            <a:r>
              <a:rPr lang="en-US" dirty="0" smtClean="0"/>
              <a:t> so as to have some access to Lake Michigan (Michigan City, Elkhart, and South Bend became part of Indiana)</a:t>
            </a:r>
          </a:p>
          <a:p>
            <a:r>
              <a:rPr lang="en-US" dirty="0" smtClean="0"/>
              <a:t>Illinois became state in 1818, and asked Congress to </a:t>
            </a:r>
            <a:r>
              <a:rPr lang="en-US" b="1" dirty="0" smtClean="0"/>
              <a:t>push border with Wisconsin 60 miles north</a:t>
            </a:r>
            <a:r>
              <a:rPr lang="en-US" dirty="0" smtClean="0"/>
              <a:t> of tip of Lake Michigan</a:t>
            </a:r>
            <a:endParaRPr lang="en-US" dirty="0"/>
          </a:p>
        </p:txBody>
      </p:sp>
      <p:sp>
        <p:nvSpPr>
          <p:cNvPr id="9" name="TextBox 8"/>
          <p:cNvSpPr txBox="1"/>
          <p:nvPr/>
        </p:nvSpPr>
        <p:spPr>
          <a:xfrm>
            <a:off x="3733800" y="0"/>
            <a:ext cx="3108543" cy="215444"/>
          </a:xfrm>
          <a:prstGeom prst="rect">
            <a:avLst/>
          </a:prstGeom>
          <a:noFill/>
        </p:spPr>
        <p:txBody>
          <a:bodyPr wrap="none" rtlCol="0">
            <a:spAutoFit/>
          </a:bodyPr>
          <a:lstStyle/>
          <a:p>
            <a:r>
              <a:rPr lang="en-US" sz="800" dirty="0" smtClean="0"/>
              <a:t>http://usgwarchives.org/maps/michigan/statemap/mich-1.jpg</a:t>
            </a:r>
            <a:endParaRPr lang="en-US" sz="800" dirty="0"/>
          </a:p>
        </p:txBody>
      </p:sp>
    </p:spTree>
    <p:extLst>
      <p:ext uri="{BB962C8B-B14F-4D97-AF65-F5344CB8AC3E}">
        <p14:creationId xmlns:p14="http://schemas.microsoft.com/office/powerpoint/2010/main" xmlns="" val="41674195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ownload (1).jpg"/>
          <p:cNvPicPr>
            <a:picLocks noChangeAspect="1"/>
          </p:cNvPicPr>
          <p:nvPr/>
        </p:nvPicPr>
        <p:blipFill>
          <a:blip r:embed="rId2" cstate="print"/>
          <a:stretch>
            <a:fillRect/>
          </a:stretch>
        </p:blipFill>
        <p:spPr>
          <a:xfrm>
            <a:off x="5440757" y="1219200"/>
            <a:ext cx="3465747" cy="2667000"/>
          </a:xfrm>
          <a:prstGeom prst="rect">
            <a:avLst/>
          </a:prstGeom>
        </p:spPr>
      </p:pic>
      <p:sp>
        <p:nvSpPr>
          <p:cNvPr id="2" name="Title 1"/>
          <p:cNvSpPr>
            <a:spLocks noGrp="1"/>
          </p:cNvSpPr>
          <p:nvPr>
            <p:ph type="title"/>
          </p:nvPr>
        </p:nvSpPr>
        <p:spPr>
          <a:xfrm>
            <a:off x="-228600" y="152400"/>
            <a:ext cx="9144000" cy="1143000"/>
          </a:xfrm>
        </p:spPr>
        <p:txBody>
          <a:bodyPr>
            <a:normAutofit/>
          </a:bodyPr>
          <a:lstStyle/>
          <a:p>
            <a:r>
              <a:rPr lang="en-US" sz="3400" dirty="0" smtClean="0"/>
              <a:t>The Toledo War (a.k.a. The Toledo Dispute)</a:t>
            </a:r>
            <a:endParaRPr lang="en-US" sz="3400" dirty="0"/>
          </a:p>
        </p:txBody>
      </p:sp>
      <p:sp>
        <p:nvSpPr>
          <p:cNvPr id="3" name="Content Placeholder 2"/>
          <p:cNvSpPr>
            <a:spLocks noGrp="1"/>
          </p:cNvSpPr>
          <p:nvPr>
            <p:ph idx="1"/>
          </p:nvPr>
        </p:nvSpPr>
        <p:spPr>
          <a:xfrm>
            <a:off x="381000" y="1447800"/>
            <a:ext cx="5486400" cy="4525963"/>
          </a:xfrm>
        </p:spPr>
        <p:txBody>
          <a:bodyPr>
            <a:normAutofit fontScale="77500" lnSpcReduction="20000"/>
          </a:bodyPr>
          <a:lstStyle/>
          <a:p>
            <a:r>
              <a:rPr lang="en-US" dirty="0" smtClean="0"/>
              <a:t>Dispute was about whether the Maumee River (and Toledo) should be in Michigan or Ohio.  Confusion was based on where the southern end of Lake Michigan was, and Michigan’s southern boundary line drawn straight eastward from it.  </a:t>
            </a:r>
          </a:p>
          <a:p>
            <a:r>
              <a:rPr lang="en-US" dirty="0" smtClean="0"/>
              <a:t>Ohio put in their 1803 constitution that they would have the Maumee River, but Congress never officially agreed to this, even though Ohio was allowed to become a state.</a:t>
            </a:r>
            <a:endParaRPr lang="en-US" dirty="0"/>
          </a:p>
        </p:txBody>
      </p:sp>
      <p:sp>
        <p:nvSpPr>
          <p:cNvPr id="5" name="TextBox 4"/>
          <p:cNvSpPr txBox="1"/>
          <p:nvPr/>
        </p:nvSpPr>
        <p:spPr>
          <a:xfrm>
            <a:off x="3810000" y="6400800"/>
            <a:ext cx="5106114" cy="215444"/>
          </a:xfrm>
          <a:prstGeom prst="rect">
            <a:avLst/>
          </a:prstGeom>
          <a:noFill/>
        </p:spPr>
        <p:txBody>
          <a:bodyPr wrap="square" rtlCol="0">
            <a:spAutoFit/>
          </a:bodyPr>
          <a:lstStyle/>
          <a:p>
            <a:r>
              <a:rPr lang="en-US" sz="800" dirty="0" smtClean="0"/>
              <a:t>http://mentalfloss.com/article/22671/3-american-border-disputes-you-probably-never-studied</a:t>
            </a:r>
            <a:endParaRPr lang="en-US" sz="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6248400" cy="1143000"/>
          </a:xfrm>
        </p:spPr>
        <p:txBody>
          <a:bodyPr/>
          <a:lstStyle/>
          <a:p>
            <a:r>
              <a:rPr lang="en-US" dirty="0" smtClean="0"/>
              <a:t>Tiffin vs. Cass (again)</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Edward Tiffin</a:t>
            </a:r>
            <a:r>
              <a:rPr lang="en-US" dirty="0" smtClean="0"/>
              <a:t>, former Ohio governor, as Surveyor General of the Northwest Territory, hired William Harris to survey the boundary in 1817 but put the Maumee River in Ohio (called “The Harris Line”)</a:t>
            </a:r>
          </a:p>
          <a:p>
            <a:r>
              <a:rPr lang="en-US" b="1" dirty="0" smtClean="0"/>
              <a:t>Gov. Lewis Cass </a:t>
            </a:r>
            <a:r>
              <a:rPr lang="en-US" dirty="0" smtClean="0"/>
              <a:t>protested, and hired John Fulton to survey in 1818 (called “The Fulton Line”)</a:t>
            </a:r>
          </a:p>
          <a:p>
            <a:r>
              <a:rPr lang="en-US" dirty="0" smtClean="0"/>
              <a:t>“</a:t>
            </a:r>
            <a:r>
              <a:rPr lang="en-US" b="1" dirty="0" smtClean="0"/>
              <a:t>Toledo Strip</a:t>
            </a:r>
            <a:r>
              <a:rPr lang="en-US" dirty="0" smtClean="0"/>
              <a:t>” was 8 miles wide in the east and 5 miles wide in the west, and had 470 sq. miles.</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oledo strip.jpg"/>
          <p:cNvPicPr>
            <a:picLocks noGrp="1" noChangeAspect="1"/>
          </p:cNvPicPr>
          <p:nvPr>
            <p:ph idx="1"/>
          </p:nvPr>
        </p:nvPicPr>
        <p:blipFill>
          <a:blip r:embed="rId2" cstate="print"/>
          <a:stretch>
            <a:fillRect/>
          </a:stretch>
        </p:blipFill>
        <p:spPr>
          <a:xfrm>
            <a:off x="2209800" y="228600"/>
            <a:ext cx="4267200" cy="5898119"/>
          </a:xfrm>
        </p:spPr>
      </p:pic>
      <p:cxnSp>
        <p:nvCxnSpPr>
          <p:cNvPr id="6" name="Straight Arrow Connector 5"/>
          <p:cNvCxnSpPr>
            <a:stCxn id="8" idx="2"/>
          </p:cNvCxnSpPr>
          <p:nvPr/>
        </p:nvCxnSpPr>
        <p:spPr>
          <a:xfrm flipH="1">
            <a:off x="5334002" y="4438710"/>
            <a:ext cx="1104898" cy="6666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33800" y="4038600"/>
            <a:ext cx="5410200" cy="400110"/>
          </a:xfrm>
          <a:prstGeom prst="rect">
            <a:avLst/>
          </a:prstGeom>
          <a:noFill/>
        </p:spPr>
        <p:txBody>
          <a:bodyPr wrap="square" rtlCol="0">
            <a:spAutoFit/>
          </a:bodyPr>
          <a:lstStyle/>
          <a:p>
            <a:r>
              <a:rPr lang="en-US" sz="2000" dirty="0" smtClean="0"/>
              <a:t>Border claimed by Ohio (the Harris Line)</a:t>
            </a:r>
            <a:endParaRPr lang="en-US" sz="2000" dirty="0"/>
          </a:p>
        </p:txBody>
      </p:sp>
      <p:cxnSp>
        <p:nvCxnSpPr>
          <p:cNvPr id="12" name="Straight Arrow Connector 11"/>
          <p:cNvCxnSpPr/>
          <p:nvPr/>
        </p:nvCxnSpPr>
        <p:spPr>
          <a:xfrm>
            <a:off x="5334000" y="5334000"/>
            <a:ext cx="1600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05300" y="5943600"/>
            <a:ext cx="5257800" cy="707886"/>
          </a:xfrm>
          <a:prstGeom prst="rect">
            <a:avLst/>
          </a:prstGeom>
          <a:noFill/>
        </p:spPr>
        <p:txBody>
          <a:bodyPr wrap="square" rtlCol="0">
            <a:spAutoFit/>
          </a:bodyPr>
          <a:lstStyle/>
          <a:p>
            <a:r>
              <a:rPr lang="en-US" sz="2000" dirty="0" smtClean="0"/>
              <a:t>Border claimed by Michigan and in Northwest Ordinance (the Fulton Line)</a:t>
            </a:r>
            <a:endParaRPr lang="en-US" sz="2000" dirty="0"/>
          </a:p>
        </p:txBody>
      </p:sp>
      <p:sp>
        <p:nvSpPr>
          <p:cNvPr id="14" name="TextBox 13"/>
          <p:cNvSpPr txBox="1"/>
          <p:nvPr/>
        </p:nvSpPr>
        <p:spPr>
          <a:xfrm>
            <a:off x="6477000" y="1524000"/>
            <a:ext cx="2286000" cy="1631216"/>
          </a:xfrm>
          <a:prstGeom prst="rect">
            <a:avLst/>
          </a:prstGeom>
          <a:noFill/>
        </p:spPr>
        <p:txBody>
          <a:bodyPr wrap="square" rtlCol="0">
            <a:spAutoFit/>
          </a:bodyPr>
          <a:lstStyle/>
          <a:p>
            <a:r>
              <a:rPr lang="en-US" sz="2000" dirty="0" smtClean="0"/>
              <a:t>Michigan only had 25% of the Upper Peninsula. The rest was still part of the Northwest Territory.</a:t>
            </a:r>
            <a:endParaRPr lang="en-US" sz="2000" dirty="0"/>
          </a:p>
        </p:txBody>
      </p:sp>
      <p:cxnSp>
        <p:nvCxnSpPr>
          <p:cNvPr id="16" name="Straight Arrow Connector 15"/>
          <p:cNvCxnSpPr/>
          <p:nvPr/>
        </p:nvCxnSpPr>
        <p:spPr>
          <a:xfrm flipH="1" flipV="1">
            <a:off x="4876800" y="914400"/>
            <a:ext cx="1524000" cy="10668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162800" cy="1066800"/>
          </a:xfrm>
        </p:spPr>
        <p:txBody>
          <a:bodyPr/>
          <a:lstStyle/>
          <a:p>
            <a:r>
              <a:rPr lang="en-US" dirty="0" smtClean="0"/>
              <a:t>The Erie Canal opens (1825)</a:t>
            </a:r>
            <a:endParaRPr lang="en-US" dirty="0"/>
          </a:p>
        </p:txBody>
      </p:sp>
      <p:sp>
        <p:nvSpPr>
          <p:cNvPr id="3" name="Content Placeholder 2"/>
          <p:cNvSpPr>
            <a:spLocks noGrp="1"/>
          </p:cNvSpPr>
          <p:nvPr>
            <p:ph sz="quarter" idx="1"/>
          </p:nvPr>
        </p:nvSpPr>
        <p:spPr>
          <a:xfrm>
            <a:off x="457200" y="990600"/>
            <a:ext cx="8534400" cy="3048000"/>
          </a:xfrm>
        </p:spPr>
        <p:txBody>
          <a:bodyPr>
            <a:normAutofit fontScale="92500"/>
          </a:bodyPr>
          <a:lstStyle/>
          <a:p>
            <a:pPr>
              <a:buNone/>
            </a:pPr>
            <a:r>
              <a:rPr lang="en-US" dirty="0" smtClean="0"/>
              <a:t>-  </a:t>
            </a:r>
            <a:r>
              <a:rPr lang="en-US" sz="2600" dirty="0" smtClean="0"/>
              <a:t>The canal links Lake Erie to the Hudson River in the east.  363 miles from Albany, NY to Buffalo, NY.  Now called the New York State Canal System.</a:t>
            </a:r>
          </a:p>
          <a:p>
            <a:pPr>
              <a:buFontTx/>
              <a:buChar char="-"/>
            </a:pPr>
            <a:r>
              <a:rPr lang="en-US" sz="2600" dirty="0" smtClean="0"/>
              <a:t>It cost $7 million to build, and paid for itself in 3 years</a:t>
            </a:r>
          </a:p>
          <a:p>
            <a:pPr>
              <a:buFontTx/>
              <a:buChar char="-"/>
            </a:pPr>
            <a:r>
              <a:rPr lang="en-US" sz="2600" dirty="0" smtClean="0"/>
              <a:t>It included 18 aqueducts to carry the canal over ravines and rivers, and 83 locks, with a rise of 568 feet.</a:t>
            </a:r>
          </a:p>
          <a:p>
            <a:pPr>
              <a:buFontTx/>
              <a:buChar char="-"/>
            </a:pPr>
            <a:r>
              <a:rPr lang="en-US" sz="2600" dirty="0" smtClean="0"/>
              <a:t>Cut transport costs by 95%</a:t>
            </a:r>
            <a:endParaRPr lang="en-US" sz="2600" dirty="0"/>
          </a:p>
        </p:txBody>
      </p:sp>
      <p:pic>
        <p:nvPicPr>
          <p:cNvPr id="5" name="Picture 4" descr="350px-Erie-canal_1840_map.jpg"/>
          <p:cNvPicPr>
            <a:picLocks noChangeAspect="1"/>
          </p:cNvPicPr>
          <p:nvPr/>
        </p:nvPicPr>
        <p:blipFill>
          <a:blip r:embed="rId2" cstate="print"/>
          <a:stretch>
            <a:fillRect/>
          </a:stretch>
        </p:blipFill>
        <p:spPr>
          <a:xfrm>
            <a:off x="228600" y="4038600"/>
            <a:ext cx="4495800" cy="1952462"/>
          </a:xfrm>
          <a:prstGeom prst="rect">
            <a:avLst/>
          </a:prstGeom>
        </p:spPr>
      </p:pic>
      <p:pic>
        <p:nvPicPr>
          <p:cNvPr id="7" name="Picture 6" descr="Erie Canal Village.jpg"/>
          <p:cNvPicPr>
            <a:picLocks noChangeAspect="1"/>
          </p:cNvPicPr>
          <p:nvPr/>
        </p:nvPicPr>
        <p:blipFill>
          <a:blip r:embed="rId3" cstate="print"/>
          <a:stretch>
            <a:fillRect/>
          </a:stretch>
        </p:blipFill>
        <p:spPr>
          <a:xfrm>
            <a:off x="4800600" y="4191000"/>
            <a:ext cx="4151549" cy="1951228"/>
          </a:xfrm>
          <a:prstGeom prst="rect">
            <a:avLst/>
          </a:prstGeom>
        </p:spPr>
      </p:pic>
      <p:sp>
        <p:nvSpPr>
          <p:cNvPr id="9" name="TextBox 8"/>
          <p:cNvSpPr txBox="1"/>
          <p:nvPr/>
        </p:nvSpPr>
        <p:spPr>
          <a:xfrm>
            <a:off x="3733800" y="6211669"/>
            <a:ext cx="5791200" cy="646331"/>
          </a:xfrm>
          <a:prstGeom prst="rect">
            <a:avLst/>
          </a:prstGeom>
          <a:noFill/>
        </p:spPr>
        <p:txBody>
          <a:bodyPr wrap="square" rtlCol="0">
            <a:spAutoFit/>
          </a:bodyPr>
          <a:lstStyle/>
          <a:p>
            <a:r>
              <a:rPr lang="en-US" dirty="0" smtClean="0"/>
              <a:t>Erie Canal Village in Rome, NY is an outdoor living history museum reconstructed to 1817</a:t>
            </a:r>
            <a:endParaRPr lang="en-US" dirty="0"/>
          </a:p>
        </p:txBody>
      </p:sp>
      <p:sp>
        <p:nvSpPr>
          <p:cNvPr id="10" name="TextBox 9"/>
          <p:cNvSpPr txBox="1"/>
          <p:nvPr/>
        </p:nvSpPr>
        <p:spPr>
          <a:xfrm>
            <a:off x="304800" y="6019800"/>
            <a:ext cx="2028119" cy="215444"/>
          </a:xfrm>
          <a:prstGeom prst="rect">
            <a:avLst/>
          </a:prstGeom>
          <a:noFill/>
        </p:spPr>
        <p:txBody>
          <a:bodyPr wrap="none" rtlCol="0">
            <a:spAutoFit/>
          </a:bodyPr>
          <a:lstStyle/>
          <a:p>
            <a:r>
              <a:rPr lang="en-US" sz="800" dirty="0" smtClean="0"/>
              <a:t>http://www.answers.com/topic/erie-canal</a:t>
            </a:r>
            <a:endParaRPr lang="en-US" sz="800" dirty="0"/>
          </a:p>
        </p:txBody>
      </p:sp>
      <p:sp>
        <p:nvSpPr>
          <p:cNvPr id="11" name="TextBox 10"/>
          <p:cNvSpPr txBox="1"/>
          <p:nvPr/>
        </p:nvSpPr>
        <p:spPr>
          <a:xfrm>
            <a:off x="7537470" y="6096000"/>
            <a:ext cx="1606530" cy="215444"/>
          </a:xfrm>
          <a:prstGeom prst="rect">
            <a:avLst/>
          </a:prstGeom>
          <a:noFill/>
        </p:spPr>
        <p:txBody>
          <a:bodyPr wrap="none" rtlCol="0">
            <a:spAutoFit/>
          </a:bodyPr>
          <a:lstStyle/>
          <a:p>
            <a:r>
              <a:rPr lang="en-US" sz="800" dirty="0" smtClean="0"/>
              <a:t>http://www.eriecanalvillage.net/</a:t>
            </a:r>
            <a:endParaRPr lang="en-US" sz="800" dirty="0"/>
          </a:p>
        </p:txBody>
      </p:sp>
      <p:pic>
        <p:nvPicPr>
          <p:cNvPr id="12" name="Picture 11" descr="erie_sign.jpg"/>
          <p:cNvPicPr>
            <a:picLocks noChangeAspect="1"/>
          </p:cNvPicPr>
          <p:nvPr/>
        </p:nvPicPr>
        <p:blipFill>
          <a:blip r:embed="rId4" cstate="print"/>
          <a:stretch>
            <a:fillRect/>
          </a:stretch>
        </p:blipFill>
        <p:spPr>
          <a:xfrm>
            <a:off x="7315200" y="3352800"/>
            <a:ext cx="1450706" cy="987499"/>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04800"/>
            <a:ext cx="4572000" cy="1143000"/>
          </a:xfrm>
        </p:spPr>
        <p:txBody>
          <a:bodyPr>
            <a:normAutofit/>
          </a:bodyPr>
          <a:lstStyle/>
          <a:p>
            <a:r>
              <a:rPr lang="en-US" dirty="0" smtClean="0"/>
              <a:t>The Toledo Strip</a:t>
            </a:r>
            <a:endParaRPr lang="en-US" dirty="0"/>
          </a:p>
        </p:txBody>
      </p:sp>
      <p:sp>
        <p:nvSpPr>
          <p:cNvPr id="3" name="Content Placeholder 2"/>
          <p:cNvSpPr>
            <a:spLocks noGrp="1"/>
          </p:cNvSpPr>
          <p:nvPr>
            <p:ph idx="1"/>
          </p:nvPr>
        </p:nvSpPr>
        <p:spPr/>
        <p:txBody>
          <a:bodyPr>
            <a:normAutofit lnSpcReduction="10000"/>
          </a:bodyPr>
          <a:lstStyle/>
          <a:p>
            <a:r>
              <a:rPr lang="en-US" dirty="0" smtClean="0"/>
              <a:t>From 1818-1833, Michigan had jurisdiction of the area, and a land company bought land at the mouth of the Maumee and laid out two towns united into Toledo in 1833 under jurisdiction of Monroe County, Michigan.</a:t>
            </a:r>
          </a:p>
          <a:p>
            <a:r>
              <a:rPr lang="en-US" dirty="0" smtClean="0"/>
              <a:t>Conflict arose again when Michigan applied for statehood in late 1833, so another survey was ordered (</a:t>
            </a:r>
            <a:r>
              <a:rPr lang="en-US" dirty="0" err="1" smtClean="0"/>
              <a:t>Talcott</a:t>
            </a:r>
            <a:r>
              <a:rPr lang="en-US" dirty="0" smtClean="0"/>
              <a:t> line was basically the same as the Fulton line).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304800"/>
            <a:ext cx="8229600" cy="1143000"/>
          </a:xfrm>
        </p:spPr>
        <p:txBody>
          <a:bodyPr/>
          <a:lstStyle/>
          <a:p>
            <a:r>
              <a:rPr lang="en-US" dirty="0" smtClean="0"/>
              <a:t>Mason vs. Lucas</a:t>
            </a:r>
            <a:endParaRPr lang="en-US" dirty="0"/>
          </a:p>
        </p:txBody>
      </p:sp>
      <p:sp>
        <p:nvSpPr>
          <p:cNvPr id="3" name="Content Placeholder 2"/>
          <p:cNvSpPr>
            <a:spLocks noGrp="1"/>
          </p:cNvSpPr>
          <p:nvPr>
            <p:ph idx="1"/>
          </p:nvPr>
        </p:nvSpPr>
        <p:spPr>
          <a:xfrm>
            <a:off x="457200" y="1981200"/>
            <a:ext cx="8229600" cy="4526280"/>
          </a:xfrm>
        </p:spPr>
        <p:txBody>
          <a:bodyPr>
            <a:normAutofit fontScale="77500" lnSpcReduction="20000"/>
          </a:bodyPr>
          <a:lstStyle/>
          <a:p>
            <a:r>
              <a:rPr lang="en-US" dirty="0" smtClean="0"/>
              <a:t>Senate sided with Ohio, House of Reps sided with Michigan</a:t>
            </a:r>
          </a:p>
          <a:p>
            <a:r>
              <a:rPr lang="en-US" dirty="0" smtClean="0"/>
              <a:t>Michigan Territorial Council (MTC) calls for negotiations, but Gov. Robert Lucas of Ohio (testified vs. Gov. Hull) rejects and names area Lucas County.</a:t>
            </a:r>
          </a:p>
          <a:p>
            <a:r>
              <a:rPr lang="en-US" dirty="0" smtClean="0"/>
              <a:t>MTC imposes fine on anyone trying to assert authority over Toledo Strip, but Gov. Lucas appoints sheriff and judges </a:t>
            </a:r>
          </a:p>
          <a:p>
            <a:r>
              <a:rPr lang="en-US" dirty="0" smtClean="0"/>
              <a:t>“</a:t>
            </a:r>
            <a:r>
              <a:rPr lang="en-US" b="1" dirty="0" smtClean="0"/>
              <a:t>Pains and Penalties Act</a:t>
            </a:r>
            <a:r>
              <a:rPr lang="en-US" dirty="0" smtClean="0"/>
              <a:t>” = $1,000 fine and/or 5 years hard labor to any Ohio resident who trespasses.</a:t>
            </a:r>
          </a:p>
          <a:p>
            <a:r>
              <a:rPr lang="en-US" dirty="0" smtClean="0"/>
              <a:t>Gov. Mason mobilizes the territorial militia, so Pres. Jackson ask for opinion of his attorney general, who sides with Michigan </a:t>
            </a:r>
          </a:p>
          <a:p>
            <a:endParaRPr lang="en-US" dirty="0" smtClean="0"/>
          </a:p>
        </p:txBody>
      </p:sp>
      <p:pic>
        <p:nvPicPr>
          <p:cNvPr id="4" name="Picture 3" descr="Robert_Lucas_circa_1838_sketch.png"/>
          <p:cNvPicPr>
            <a:picLocks noChangeAspect="1"/>
          </p:cNvPicPr>
          <p:nvPr/>
        </p:nvPicPr>
        <p:blipFill>
          <a:blip r:embed="rId2" cstate="print"/>
          <a:stretch>
            <a:fillRect/>
          </a:stretch>
        </p:blipFill>
        <p:spPr>
          <a:xfrm>
            <a:off x="7239000" y="381000"/>
            <a:ext cx="1097280" cy="1371600"/>
          </a:xfrm>
          <a:prstGeom prst="rect">
            <a:avLst/>
          </a:prstGeom>
        </p:spPr>
      </p:pic>
      <p:pic>
        <p:nvPicPr>
          <p:cNvPr id="5" name="Picture 4" descr="stevens t.jpg"/>
          <p:cNvPicPr>
            <a:picLocks noChangeAspect="1"/>
          </p:cNvPicPr>
          <p:nvPr/>
        </p:nvPicPr>
        <p:blipFill>
          <a:blip r:embed="rId3" cstate="print"/>
          <a:stretch>
            <a:fillRect/>
          </a:stretch>
        </p:blipFill>
        <p:spPr>
          <a:xfrm>
            <a:off x="990600" y="304800"/>
            <a:ext cx="1173150" cy="1504950"/>
          </a:xfrm>
          <a:prstGeom prst="rect">
            <a:avLst/>
          </a:prstGeom>
        </p:spPr>
      </p:pic>
      <p:sp>
        <p:nvSpPr>
          <p:cNvPr id="6" name="TextBox 5"/>
          <p:cNvSpPr txBox="1"/>
          <p:nvPr/>
        </p:nvSpPr>
        <p:spPr>
          <a:xfrm>
            <a:off x="0" y="0"/>
            <a:ext cx="3057247" cy="215444"/>
          </a:xfrm>
          <a:prstGeom prst="rect">
            <a:avLst/>
          </a:prstGeom>
          <a:noFill/>
        </p:spPr>
        <p:txBody>
          <a:bodyPr wrap="none" rtlCol="0">
            <a:spAutoFit/>
          </a:bodyPr>
          <a:lstStyle/>
          <a:p>
            <a:r>
              <a:rPr lang="en-US" sz="800" dirty="0" smtClean="0"/>
              <a:t>http://www.gutenberg.org/files/21532/21532-h/21532-h.htm</a:t>
            </a:r>
            <a:endParaRPr lang="en-US" sz="800" dirty="0"/>
          </a:p>
        </p:txBody>
      </p:sp>
      <p:sp>
        <p:nvSpPr>
          <p:cNvPr id="7" name="TextBox 6"/>
          <p:cNvSpPr txBox="1"/>
          <p:nvPr/>
        </p:nvSpPr>
        <p:spPr>
          <a:xfrm>
            <a:off x="6291937" y="0"/>
            <a:ext cx="2852063" cy="215444"/>
          </a:xfrm>
          <a:prstGeom prst="rect">
            <a:avLst/>
          </a:prstGeom>
          <a:noFill/>
        </p:spPr>
        <p:txBody>
          <a:bodyPr wrap="none" rtlCol="0">
            <a:spAutoFit/>
          </a:bodyPr>
          <a:lstStyle/>
          <a:p>
            <a:r>
              <a:rPr lang="en-US" sz="800" dirty="0" smtClean="0"/>
              <a:t>http://en.wikipedia.org/wiki/Robert_Lucas_(governor)</a:t>
            </a:r>
            <a:endParaRPr lang="en-US" sz="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normAutofit/>
          </a:bodyPr>
          <a:lstStyle/>
          <a:p>
            <a:r>
              <a:rPr lang="en-US" dirty="0" smtClean="0"/>
              <a:t>The Toledo War heats up</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Pres. Jackson favored Ohio to gain votes so sent two commissioners to resolve. </a:t>
            </a:r>
          </a:p>
          <a:p>
            <a:pPr>
              <a:buNone/>
            </a:pPr>
            <a:r>
              <a:rPr lang="en-US" dirty="0" smtClean="0"/>
              <a:t>April 26, 1836 – </a:t>
            </a:r>
            <a:r>
              <a:rPr lang="en-US" b="1" dirty="0" smtClean="0"/>
              <a:t>Battle of Phillips Corners </a:t>
            </a:r>
            <a:r>
              <a:rPr lang="en-US" dirty="0" smtClean="0"/>
              <a:t>- Mason wouldn’t back down, so the Michigan militia arrests nine surveyors from Ohio on property owned by Col. Eli Phillips.</a:t>
            </a:r>
            <a:endParaRPr lang="en-US" dirty="0"/>
          </a:p>
          <a:p>
            <a:pPr>
              <a:buNone/>
            </a:pPr>
            <a:r>
              <a:rPr lang="en-US" dirty="0" smtClean="0"/>
              <a:t>Ohioans called the Michiganders “wolverines” for their nasty temperament</a:t>
            </a:r>
          </a:p>
          <a:p>
            <a:pPr>
              <a:buNone/>
            </a:pPr>
            <a:r>
              <a:rPr lang="en-US" dirty="0" smtClean="0"/>
              <a:t>No one was killed, but a sheriff’s deputy was stabbed by a pen while trying to arrest someone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9601200" cy="1143000"/>
          </a:xfrm>
        </p:spPr>
        <p:txBody>
          <a:bodyPr>
            <a:normAutofit/>
          </a:bodyPr>
          <a:lstStyle/>
          <a:p>
            <a:r>
              <a:rPr lang="en-US" dirty="0" smtClean="0"/>
              <a:t>The U.P. is separated from Wisconsin</a:t>
            </a:r>
            <a:endParaRPr lang="en-US" dirty="0"/>
          </a:p>
        </p:txBody>
      </p:sp>
      <p:sp>
        <p:nvSpPr>
          <p:cNvPr id="3" name="Content Placeholder 2"/>
          <p:cNvSpPr>
            <a:spLocks noGrp="1"/>
          </p:cNvSpPr>
          <p:nvPr>
            <p:ph idx="1"/>
          </p:nvPr>
        </p:nvSpPr>
        <p:spPr>
          <a:xfrm>
            <a:off x="457200" y="1295400"/>
            <a:ext cx="8229600" cy="5257800"/>
          </a:xfrm>
        </p:spPr>
        <p:txBody>
          <a:bodyPr/>
          <a:lstStyle/>
          <a:p>
            <a:r>
              <a:rPr lang="en-US" dirty="0" smtClean="0"/>
              <a:t>April 1836 – Territory of Wisconsin was created without the U.P., because some thought it would be too big</a:t>
            </a:r>
          </a:p>
          <a:p>
            <a:r>
              <a:rPr lang="en-US" dirty="0" smtClean="0"/>
              <a:t>Congress tells Michigan it must surrender the Toledo Strip in return for the U.P.</a:t>
            </a:r>
            <a:endParaRPr lang="en-US" dirty="0"/>
          </a:p>
        </p:txBody>
      </p:sp>
      <p:pic>
        <p:nvPicPr>
          <p:cNvPr id="4" name="Picture 3" descr="Northwest_Territory.jpg"/>
          <p:cNvPicPr>
            <a:picLocks noChangeAspect="1"/>
          </p:cNvPicPr>
          <p:nvPr/>
        </p:nvPicPr>
        <p:blipFill>
          <a:blip r:embed="rId2" cstate="print"/>
          <a:stretch>
            <a:fillRect/>
          </a:stretch>
        </p:blipFill>
        <p:spPr>
          <a:xfrm>
            <a:off x="3505200" y="3886200"/>
            <a:ext cx="3048000" cy="2524125"/>
          </a:xfrm>
          <a:prstGeom prst="rect">
            <a:avLst/>
          </a:prstGeom>
        </p:spPr>
      </p:pic>
      <p:sp>
        <p:nvSpPr>
          <p:cNvPr id="5" name="TextBox 4"/>
          <p:cNvSpPr txBox="1"/>
          <p:nvPr/>
        </p:nvSpPr>
        <p:spPr>
          <a:xfrm>
            <a:off x="3810000" y="6400800"/>
            <a:ext cx="2595582" cy="215444"/>
          </a:xfrm>
          <a:prstGeom prst="rect">
            <a:avLst/>
          </a:prstGeom>
          <a:noFill/>
        </p:spPr>
        <p:txBody>
          <a:bodyPr wrap="none" rtlCol="0">
            <a:spAutoFit/>
          </a:bodyPr>
          <a:lstStyle/>
          <a:p>
            <a:r>
              <a:rPr lang="en-US" sz="800" dirty="0" smtClean="0"/>
              <a:t>http://www.sd4history.com/unit1/nwterritory.htm</a:t>
            </a:r>
            <a:endParaRPr lang="en-US" sz="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01000" cy="1143000"/>
          </a:xfrm>
        </p:spPr>
        <p:txBody>
          <a:bodyPr>
            <a:normAutofit/>
          </a:bodyPr>
          <a:lstStyle/>
          <a:p>
            <a:r>
              <a:rPr lang="en-US" dirty="0" smtClean="0"/>
              <a:t>Special Convention – Sept. 1836</a:t>
            </a:r>
            <a:endParaRPr lang="en-US" dirty="0"/>
          </a:p>
        </p:txBody>
      </p:sp>
      <p:sp>
        <p:nvSpPr>
          <p:cNvPr id="3" name="Content Placeholder 2"/>
          <p:cNvSpPr>
            <a:spLocks noGrp="1"/>
          </p:cNvSpPr>
          <p:nvPr>
            <p:ph idx="1"/>
          </p:nvPr>
        </p:nvSpPr>
        <p:spPr>
          <a:xfrm>
            <a:off x="457200" y="1269385"/>
            <a:ext cx="8229600" cy="4526280"/>
          </a:xfrm>
        </p:spPr>
        <p:txBody>
          <a:bodyPr/>
          <a:lstStyle/>
          <a:p>
            <a:r>
              <a:rPr lang="en-US" dirty="0" smtClean="0"/>
              <a:t>Should Michigan accept terms?</a:t>
            </a:r>
          </a:p>
          <a:p>
            <a:r>
              <a:rPr lang="en-US" dirty="0" smtClean="0"/>
              <a:t>J.Q. Adams “Never in the course of my life have I known a controversy of which all the right was so clearly on one side and all the power so overwhelmingly on the other.”</a:t>
            </a:r>
            <a:endParaRPr lang="en-US" dirty="0"/>
          </a:p>
        </p:txBody>
      </p:sp>
      <p:pic>
        <p:nvPicPr>
          <p:cNvPr id="4" name="Picture 3" descr="JQ adams.png"/>
          <p:cNvPicPr>
            <a:picLocks noChangeAspect="1"/>
          </p:cNvPicPr>
          <p:nvPr/>
        </p:nvPicPr>
        <p:blipFill>
          <a:blip r:embed="rId2" cstate="print"/>
          <a:stretch>
            <a:fillRect/>
          </a:stretch>
        </p:blipFill>
        <p:spPr>
          <a:xfrm>
            <a:off x="304800" y="4343400"/>
            <a:ext cx="1447800" cy="2046890"/>
          </a:xfrm>
          <a:prstGeom prst="rect">
            <a:avLst/>
          </a:prstGeom>
        </p:spPr>
      </p:pic>
      <p:sp>
        <p:nvSpPr>
          <p:cNvPr id="5" name="TextBox 4"/>
          <p:cNvSpPr txBox="1"/>
          <p:nvPr/>
        </p:nvSpPr>
        <p:spPr>
          <a:xfrm>
            <a:off x="1828800" y="5029200"/>
            <a:ext cx="6705600" cy="1015663"/>
          </a:xfrm>
          <a:prstGeom prst="rect">
            <a:avLst/>
          </a:prstGeom>
          <a:noFill/>
        </p:spPr>
        <p:txBody>
          <a:bodyPr wrap="square" rtlCol="0">
            <a:spAutoFit/>
          </a:bodyPr>
          <a:lstStyle/>
          <a:p>
            <a:r>
              <a:rPr lang="en-US" sz="2000" dirty="0" smtClean="0"/>
              <a:t>John Quincy Adams,  President from 1825-1829, was the first president to be photographed in 1843.  He served as a Representative for 17 years until his death.</a:t>
            </a:r>
            <a:endParaRPr lang="en-US" sz="2000" dirty="0"/>
          </a:p>
        </p:txBody>
      </p:sp>
      <p:sp>
        <p:nvSpPr>
          <p:cNvPr id="6" name="TextBox 5"/>
          <p:cNvSpPr txBox="1"/>
          <p:nvPr/>
        </p:nvSpPr>
        <p:spPr>
          <a:xfrm>
            <a:off x="304800" y="6400800"/>
            <a:ext cx="3570208" cy="215444"/>
          </a:xfrm>
          <a:prstGeom prst="rect">
            <a:avLst/>
          </a:prstGeom>
          <a:noFill/>
        </p:spPr>
        <p:txBody>
          <a:bodyPr wrap="none" rtlCol="0">
            <a:spAutoFit/>
          </a:bodyPr>
          <a:lstStyle/>
          <a:p>
            <a:r>
              <a:rPr lang="en-US" sz="800" dirty="0" smtClean="0"/>
              <a:t>http://law2.umkc.edu/faculty/projects/ftrials/amistad/ami_bada.htm</a:t>
            </a:r>
            <a:endParaRPr lang="en-US" sz="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lstStyle/>
          <a:p>
            <a:r>
              <a:rPr lang="en-US" dirty="0" smtClean="0"/>
              <a:t>Opposition to the U.P.</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“sterile region on the shores of Lake Superior, destined by soil and climate to remain forever a wilderness.” - </a:t>
            </a:r>
          </a:p>
          <a:p>
            <a:r>
              <a:rPr lang="en-US" dirty="0" smtClean="0"/>
              <a:t>“A region of perpetual snows” - Detroit Free Press</a:t>
            </a:r>
          </a:p>
          <a:p>
            <a:r>
              <a:rPr lang="en-US" dirty="0" err="1" smtClean="0"/>
              <a:t>Yoopers</a:t>
            </a:r>
            <a:r>
              <a:rPr lang="en-US" dirty="0" smtClean="0"/>
              <a:t> did not want to become part of Michigan either.  Wanted to be organized as the Huron Territory.</a:t>
            </a:r>
          </a:p>
          <a:p>
            <a:r>
              <a:rPr lang="en-US" dirty="0" smtClean="0"/>
              <a:t>49 delegates met in Ann Arbor (Convention of Assent), and rejected Congress’ offer.</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9448800" cy="990600"/>
          </a:xfrm>
        </p:spPr>
        <p:txBody>
          <a:bodyPr>
            <a:normAutofit/>
          </a:bodyPr>
          <a:lstStyle/>
          <a:p>
            <a:r>
              <a:rPr lang="en-US" sz="3700" dirty="0" smtClean="0"/>
              <a:t>Arguments for accepting statehood</a:t>
            </a:r>
            <a:endParaRPr lang="en-US" sz="3700" dirty="0"/>
          </a:p>
        </p:txBody>
      </p:sp>
      <p:sp>
        <p:nvSpPr>
          <p:cNvPr id="3" name="Content Placeholder 2"/>
          <p:cNvSpPr>
            <a:spLocks noGrp="1"/>
          </p:cNvSpPr>
          <p:nvPr>
            <p:ph idx="1"/>
          </p:nvPr>
        </p:nvSpPr>
        <p:spPr/>
        <p:txBody>
          <a:bodyPr>
            <a:normAutofit fontScale="85000" lnSpcReduction="20000"/>
          </a:bodyPr>
          <a:lstStyle/>
          <a:p>
            <a:r>
              <a:rPr lang="en-US" dirty="0" smtClean="0"/>
              <a:t>Ohio was in control of Toledo Strip</a:t>
            </a:r>
          </a:p>
          <a:p>
            <a:r>
              <a:rPr lang="en-US" dirty="0" smtClean="0"/>
              <a:t>MI would receive 5% of proceeds from sale of public lands in Michigan during 1836 (about $250,000)</a:t>
            </a:r>
          </a:p>
          <a:p>
            <a:r>
              <a:rPr lang="en-US" dirty="0" smtClean="0"/>
              <a:t>MI would receive about $400,000 as share of federal government’s surplus if admitted by 1/1/1837.</a:t>
            </a:r>
          </a:p>
          <a:p>
            <a:r>
              <a:rPr lang="en-US" dirty="0" smtClean="0"/>
              <a:t>Gov. Mason led fight for accepting Congress’ offer, and called for a second Convention of Assent in Ann Arbor on Dec. 14, 1836 (</a:t>
            </a:r>
            <a:r>
              <a:rPr lang="en-US" dirty="0" smtClean="0">
                <a:solidFill>
                  <a:srgbClr val="FF0000"/>
                </a:solidFill>
              </a:rPr>
              <a:t>Frostbitten Convention</a:t>
            </a:r>
            <a:r>
              <a:rPr lang="en-US" dirty="0" smtClean="0"/>
              <a:t>) which overwhelmingly approved.</a:t>
            </a:r>
          </a:p>
          <a:p>
            <a:r>
              <a:rPr lang="en-US" dirty="0" smtClean="0"/>
              <a:t>Pres. Jackson signed bill making Michigan the 26</a:t>
            </a:r>
            <a:r>
              <a:rPr lang="en-US" baseline="30000" dirty="0" smtClean="0"/>
              <a:t>th</a:t>
            </a:r>
            <a:r>
              <a:rPr lang="en-US" dirty="0" smtClean="0"/>
              <a:t> state on January 26, 1837.  Arkansas gained admission as a slave state on 6/15/1836.  </a:t>
            </a:r>
          </a:p>
          <a:p>
            <a:endParaRPr lang="en-US"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Who got the best deal?</a:t>
            </a:r>
            <a:endParaRPr lang="en-US" dirty="0"/>
          </a:p>
        </p:txBody>
      </p:sp>
      <p:sp>
        <p:nvSpPr>
          <p:cNvPr id="3" name="Content Placeholder 2"/>
          <p:cNvSpPr>
            <a:spLocks noGrp="1"/>
          </p:cNvSpPr>
          <p:nvPr>
            <p:ph idx="1"/>
          </p:nvPr>
        </p:nvSpPr>
        <p:spPr/>
        <p:txBody>
          <a:bodyPr>
            <a:normAutofit fontScale="92500" lnSpcReduction="10000"/>
          </a:bodyPr>
          <a:lstStyle/>
          <a:p>
            <a:r>
              <a:rPr lang="en-US" sz="2600" dirty="0" smtClean="0"/>
              <a:t>Michigan-Ohio border wasn’t satisfactorily surveyed and marked until 1915, and water boundary in Lake Erie not resolved until 1973.</a:t>
            </a:r>
          </a:p>
          <a:p>
            <a:r>
              <a:rPr lang="en-US" sz="2600" dirty="0" smtClean="0"/>
              <a:t>The Upper Peninsula contains 29% of Michigan land area, but only 3% of population.  Copper, iron, and timber far exceeds value of Toledo.  Michigan received over 9,000 sq. miles in exchange for 470 sq. miles.</a:t>
            </a:r>
          </a:p>
          <a:p>
            <a:r>
              <a:rPr lang="en-US" sz="2600" dirty="0" smtClean="0"/>
              <a:t>Michigan unsuccessfully filed suit in 1966 in a federal court to reclaim Toledo.</a:t>
            </a:r>
          </a:p>
          <a:p>
            <a:r>
              <a:rPr lang="en-US" sz="2600" dirty="0" smtClean="0">
                <a:solidFill>
                  <a:srgbClr val="0070C0"/>
                </a:solidFill>
              </a:rPr>
              <a:t>Copper, iron, and timber provided raw materials to fuel the industrial growth and material wealth of Detroit in the 19</a:t>
            </a:r>
            <a:r>
              <a:rPr lang="en-US" sz="2600" baseline="30000" dirty="0" smtClean="0">
                <a:solidFill>
                  <a:srgbClr val="0070C0"/>
                </a:solidFill>
              </a:rPr>
              <a:t>th</a:t>
            </a:r>
            <a:r>
              <a:rPr lang="en-US" sz="2600" dirty="0" smtClean="0">
                <a:solidFill>
                  <a:srgbClr val="0070C0"/>
                </a:solidFill>
              </a:rPr>
              <a:t> century to transform it into the Motor City in the 20</a:t>
            </a:r>
            <a:r>
              <a:rPr lang="en-US" sz="2600" baseline="30000" dirty="0" smtClean="0">
                <a:solidFill>
                  <a:srgbClr val="0070C0"/>
                </a:solidFill>
              </a:rPr>
              <a:t>th</a:t>
            </a:r>
            <a:r>
              <a:rPr lang="en-US" sz="2600" dirty="0" smtClean="0">
                <a:solidFill>
                  <a:srgbClr val="0070C0"/>
                </a:solidFill>
              </a:rPr>
              <a:t> century</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686800" cy="838200"/>
          </a:xfrm>
        </p:spPr>
        <p:txBody>
          <a:bodyPr>
            <a:noAutofit/>
          </a:bodyPr>
          <a:lstStyle/>
          <a:p>
            <a:r>
              <a:rPr lang="en-US" sz="2800" dirty="0" smtClean="0"/>
              <a:t>Hunting and Fishing Rights in the Treaty of Washington (1836) and La Pointe (1842, 1854)</a:t>
            </a:r>
            <a:endParaRPr lang="en-US" sz="2800" dirty="0"/>
          </a:p>
        </p:txBody>
      </p:sp>
      <p:pic>
        <p:nvPicPr>
          <p:cNvPr id="4" name="Content Placeholder 3" descr="treatymap2.gif"/>
          <p:cNvPicPr>
            <a:picLocks noGrp="1" noChangeAspect="1"/>
          </p:cNvPicPr>
          <p:nvPr>
            <p:ph sz="quarter" idx="1"/>
          </p:nvPr>
        </p:nvPicPr>
        <p:blipFill>
          <a:blip r:embed="rId2" cstate="print">
            <a:extLst>
              <a:ext uri="{28A0092B-C50C-407E-A947-70E740481C1C}">
                <a14:useLocalDpi xmlns="" xmlns:a14="http://schemas.microsoft.com/office/drawing/2010/main" val="0"/>
              </a:ext>
            </a:extLst>
          </a:blip>
          <a:stretch>
            <a:fillRect/>
          </a:stretch>
        </p:blipFill>
        <p:spPr>
          <a:xfrm>
            <a:off x="5029200" y="1524000"/>
            <a:ext cx="3680952" cy="4572000"/>
          </a:xfrm>
          <a:prstGeom prst="rect">
            <a:avLst/>
          </a:prstGeom>
        </p:spPr>
      </p:pic>
      <p:sp>
        <p:nvSpPr>
          <p:cNvPr id="5" name="TextBox 4"/>
          <p:cNvSpPr txBox="1"/>
          <p:nvPr/>
        </p:nvSpPr>
        <p:spPr>
          <a:xfrm>
            <a:off x="304800" y="5257800"/>
            <a:ext cx="5715000" cy="1200329"/>
          </a:xfrm>
          <a:prstGeom prst="rect">
            <a:avLst/>
          </a:prstGeom>
          <a:noFill/>
        </p:spPr>
        <p:txBody>
          <a:bodyPr wrap="square" rtlCol="0">
            <a:spAutoFit/>
          </a:bodyPr>
          <a:lstStyle/>
          <a:p>
            <a:r>
              <a:rPr lang="en-US" dirty="0" smtClean="0">
                <a:solidFill>
                  <a:srgbClr val="7030A0"/>
                </a:solidFill>
              </a:rPr>
              <a:t>1979 - Federal District Judge Noel Fox agreed that Indians are exempt from state regulations for fishing.  In 1985, the Tribal Fishing Agreement established zones for non-Indian fishing and Indian fishing.  </a:t>
            </a:r>
            <a:endParaRPr lang="en-US" dirty="0">
              <a:solidFill>
                <a:srgbClr val="7030A0"/>
              </a:solidFill>
            </a:endParaRPr>
          </a:p>
        </p:txBody>
      </p:sp>
      <p:sp>
        <p:nvSpPr>
          <p:cNvPr id="3" name="TextBox 2"/>
          <p:cNvSpPr txBox="1"/>
          <p:nvPr/>
        </p:nvSpPr>
        <p:spPr>
          <a:xfrm>
            <a:off x="152400" y="2743200"/>
            <a:ext cx="5029200" cy="1200329"/>
          </a:xfrm>
          <a:prstGeom prst="rect">
            <a:avLst/>
          </a:prstGeom>
          <a:noFill/>
        </p:spPr>
        <p:txBody>
          <a:bodyPr wrap="square" rtlCol="0">
            <a:spAutoFit/>
          </a:bodyPr>
          <a:lstStyle/>
          <a:p>
            <a:r>
              <a:rPr lang="en-US" b="1" dirty="0" smtClean="0"/>
              <a:t>Treaty of Washington </a:t>
            </a:r>
            <a:r>
              <a:rPr lang="en-US" dirty="0" smtClean="0"/>
              <a:t>= area in RED, about 13 million acres (37% of MI).  Indian agent </a:t>
            </a:r>
            <a:r>
              <a:rPr lang="en-US" dirty="0" smtClean="0">
                <a:solidFill>
                  <a:srgbClr val="FF0000"/>
                </a:solidFill>
              </a:rPr>
              <a:t>Henry Schoolcraft </a:t>
            </a:r>
            <a:r>
              <a:rPr lang="en-US" dirty="0" smtClean="0"/>
              <a:t>helped negotiate. Some Indians who signed it were later killed by other Indians.</a:t>
            </a:r>
            <a:endParaRPr lang="en-US" dirty="0"/>
          </a:p>
        </p:txBody>
      </p:sp>
      <p:sp>
        <p:nvSpPr>
          <p:cNvPr id="6" name="TextBox 5"/>
          <p:cNvSpPr txBox="1"/>
          <p:nvPr/>
        </p:nvSpPr>
        <p:spPr>
          <a:xfrm>
            <a:off x="152400" y="1752600"/>
            <a:ext cx="4800600" cy="923330"/>
          </a:xfrm>
          <a:prstGeom prst="rect">
            <a:avLst/>
          </a:prstGeom>
          <a:noFill/>
        </p:spPr>
        <p:txBody>
          <a:bodyPr wrap="square" rtlCol="0">
            <a:spAutoFit/>
          </a:bodyPr>
          <a:lstStyle/>
          <a:p>
            <a:r>
              <a:rPr lang="en-US" dirty="0" smtClean="0"/>
              <a:t>Indians retained the right to hunt, fish, and gather in the ceded land = </a:t>
            </a:r>
            <a:r>
              <a:rPr lang="en-US" dirty="0" err="1" smtClean="0"/>
              <a:t>usufructory</a:t>
            </a:r>
            <a:r>
              <a:rPr lang="en-US" dirty="0" smtClean="0"/>
              <a:t> rights. Reservations were established.</a:t>
            </a:r>
            <a:endParaRPr lang="en-US" dirty="0"/>
          </a:p>
        </p:txBody>
      </p:sp>
      <p:sp>
        <p:nvSpPr>
          <p:cNvPr id="7" name="TextBox 6"/>
          <p:cNvSpPr txBox="1"/>
          <p:nvPr/>
        </p:nvSpPr>
        <p:spPr>
          <a:xfrm>
            <a:off x="152400" y="4114800"/>
            <a:ext cx="4800600" cy="923330"/>
          </a:xfrm>
          <a:prstGeom prst="rect">
            <a:avLst/>
          </a:prstGeom>
          <a:noFill/>
        </p:spPr>
        <p:txBody>
          <a:bodyPr wrap="square" rtlCol="0">
            <a:spAutoFit/>
          </a:bodyPr>
          <a:lstStyle/>
          <a:p>
            <a:r>
              <a:rPr lang="en-US" b="1" dirty="0" smtClean="0"/>
              <a:t>Treaty of La Pointe </a:t>
            </a:r>
            <a:r>
              <a:rPr lang="en-US" dirty="0" smtClean="0"/>
              <a:t>= area in LIGHT GREEN. Fort Wilkins in Copper Harbor was built to protect against disgruntled Indians.</a:t>
            </a:r>
            <a:endParaRPr lang="en-US" dirty="0"/>
          </a:p>
        </p:txBody>
      </p:sp>
      <p:cxnSp>
        <p:nvCxnSpPr>
          <p:cNvPr id="9" name="Straight Arrow Connector 8"/>
          <p:cNvCxnSpPr/>
          <p:nvPr/>
        </p:nvCxnSpPr>
        <p:spPr>
          <a:xfrm>
            <a:off x="4953000" y="3429000"/>
            <a:ext cx="2194560" cy="914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V="1">
            <a:off x="4724400" y="2819400"/>
            <a:ext cx="1066800" cy="1752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00663" y="6642556"/>
            <a:ext cx="8443337" cy="215444"/>
          </a:xfrm>
          <a:prstGeom prst="rect">
            <a:avLst/>
          </a:prstGeom>
          <a:noFill/>
        </p:spPr>
        <p:txBody>
          <a:bodyPr wrap="none" rtlCol="0">
            <a:spAutoFit/>
          </a:bodyPr>
          <a:lstStyle/>
          <a:p>
            <a:r>
              <a:rPr lang="en-US" sz="800" dirty="0" smtClean="0"/>
              <a:t>https://www.cmich.edu/library/clarke/ResearchResources/Native_American_Material/Treaty_Rights/Text_of_Michigan_Related_Treaties/Pages/Map-of-Treaty-Cessions.aspx</a:t>
            </a:r>
            <a:endParaRPr lang="en-US" sz="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457200" y="457200"/>
            <a:ext cx="8686800" cy="838200"/>
          </a:xfrm>
        </p:spPr>
        <p:txBody>
          <a:bodyPr/>
          <a:lstStyle/>
          <a:p>
            <a:r>
              <a:rPr lang="en-US" dirty="0" smtClean="0">
                <a:ea typeface="ＭＳ Ｐゴシック" pitchFamily="34" charset="-128"/>
              </a:rPr>
              <a:t>2011 MDNR Notice</a:t>
            </a:r>
          </a:p>
        </p:txBody>
      </p:sp>
      <p:sp>
        <p:nvSpPr>
          <p:cNvPr id="93187" name="Content Placeholder 2"/>
          <p:cNvSpPr>
            <a:spLocks noGrp="1"/>
          </p:cNvSpPr>
          <p:nvPr>
            <p:ph idx="1"/>
          </p:nvPr>
        </p:nvSpPr>
        <p:spPr>
          <a:xfrm>
            <a:off x="381000" y="1371600"/>
            <a:ext cx="8534400" cy="5334000"/>
          </a:xfrm>
        </p:spPr>
        <p:txBody>
          <a:bodyPr>
            <a:normAutofit/>
          </a:bodyPr>
          <a:lstStyle/>
          <a:p>
            <a:r>
              <a:rPr lang="en-US" sz="2300" dirty="0" smtClean="0">
                <a:solidFill>
                  <a:schemeClr val="bg1">
                    <a:lumMod val="50000"/>
                  </a:schemeClr>
                </a:solidFill>
                <a:ea typeface="ＭＳ Ｐゴシック" pitchFamily="34" charset="-128"/>
              </a:rPr>
              <a:t>“The Department of Natural Resources reminds the public that certain fishing opportunities for tribal members of tribal governments located within the 1836 Treaty of Washington and 1842 Treaty of La Pointe are different than those allowed for state-licensed recreational anglers under Michigan law, and that these activities may be observed this spring.”</a:t>
            </a:r>
          </a:p>
          <a:p>
            <a:r>
              <a:rPr lang="en-US" sz="2300" dirty="0" smtClean="0">
                <a:ea typeface="ＭＳ Ｐゴシック" pitchFamily="34" charset="-128"/>
              </a:rPr>
              <a:t>“As established under the 2007 Inland Consent Decree, Tribal members may use spears or conventional fishing tackle to take walleye and steelhead in some waters of Michigan covered by the 1836 treaty.  Similarly, a tribally-regulated, spring subsistence spear fishery is present in the western portion of the Upper Peninsula within the 1842 Treaty area.  These activities may occur during periods when these waters are closed to fishing for State-licensed recreational anglers.” </a:t>
            </a:r>
          </a:p>
          <a:p>
            <a:endParaRPr lang="en-US" dirty="0" smtClean="0">
              <a:ea typeface="ＭＳ Ｐゴシック" pitchFamily="34" charset="-128"/>
            </a:endParaRPr>
          </a:p>
        </p:txBody>
      </p:sp>
    </p:spTree>
    <p:extLst>
      <p:ext uri="{BB962C8B-B14F-4D97-AF65-F5344CB8AC3E}">
        <p14:creationId xmlns="" xmlns:p14="http://schemas.microsoft.com/office/powerpoint/2010/main" val="1693881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rie Canal.jpg"/>
          <p:cNvPicPr>
            <a:picLocks noChangeAspect="1"/>
          </p:cNvPicPr>
          <p:nvPr/>
        </p:nvPicPr>
        <p:blipFill>
          <a:blip r:embed="rId2" cstate="print"/>
          <a:stretch>
            <a:fillRect/>
          </a:stretch>
        </p:blipFill>
        <p:spPr>
          <a:xfrm>
            <a:off x="2819400" y="3352800"/>
            <a:ext cx="3962400" cy="3150659"/>
          </a:xfrm>
          <a:prstGeom prst="rect">
            <a:avLst/>
          </a:prstGeom>
        </p:spPr>
      </p:pic>
      <p:sp>
        <p:nvSpPr>
          <p:cNvPr id="2" name="Title 1"/>
          <p:cNvSpPr>
            <a:spLocks noGrp="1"/>
          </p:cNvSpPr>
          <p:nvPr>
            <p:ph type="title"/>
          </p:nvPr>
        </p:nvSpPr>
        <p:spPr>
          <a:xfrm>
            <a:off x="762000" y="304800"/>
            <a:ext cx="7772400" cy="1143000"/>
          </a:xfrm>
        </p:spPr>
        <p:txBody>
          <a:bodyPr>
            <a:normAutofit fontScale="90000"/>
          </a:bodyPr>
          <a:lstStyle/>
          <a:p>
            <a:r>
              <a:rPr lang="en-US" dirty="0" smtClean="0"/>
              <a:t>Impact of the Erie Canal on Michigan</a:t>
            </a:r>
            <a:endParaRPr lang="en-US" dirty="0"/>
          </a:p>
        </p:txBody>
      </p:sp>
      <p:sp>
        <p:nvSpPr>
          <p:cNvPr id="3" name="Content Placeholder 2"/>
          <p:cNvSpPr>
            <a:spLocks noGrp="1"/>
          </p:cNvSpPr>
          <p:nvPr>
            <p:ph sz="quarter" idx="1"/>
          </p:nvPr>
        </p:nvSpPr>
        <p:spPr>
          <a:xfrm>
            <a:off x="685800" y="1447800"/>
            <a:ext cx="8077200" cy="2286000"/>
          </a:xfrm>
        </p:spPr>
        <p:txBody>
          <a:bodyPr>
            <a:normAutofit fontScale="92500" lnSpcReduction="10000"/>
          </a:bodyPr>
          <a:lstStyle/>
          <a:p>
            <a:r>
              <a:rPr lang="en-US" dirty="0" smtClean="0"/>
              <a:t>Did not cause an immediate rush to Michigan, but facilitated movement</a:t>
            </a:r>
          </a:p>
          <a:p>
            <a:r>
              <a:rPr lang="en-US" dirty="0" smtClean="0"/>
              <a:t>Brought many settlers from Western New York to Michigan (Troy, Rochester, Utica, New Buffalo)</a:t>
            </a:r>
          </a:p>
        </p:txBody>
      </p:sp>
      <p:sp>
        <p:nvSpPr>
          <p:cNvPr id="5" name="TextBox 4"/>
          <p:cNvSpPr txBox="1"/>
          <p:nvPr/>
        </p:nvSpPr>
        <p:spPr>
          <a:xfrm>
            <a:off x="4724400" y="3352800"/>
            <a:ext cx="1927131" cy="215444"/>
          </a:xfrm>
          <a:prstGeom prst="rect">
            <a:avLst/>
          </a:prstGeom>
          <a:noFill/>
        </p:spPr>
        <p:txBody>
          <a:bodyPr wrap="none" rtlCol="0">
            <a:spAutoFit/>
          </a:bodyPr>
          <a:lstStyle/>
          <a:p>
            <a:r>
              <a:rPr lang="en-US" sz="800" dirty="0" smtClean="0"/>
              <a:t>http://en.wikipedia.org/wiki/Erie_Canal</a:t>
            </a:r>
            <a:endParaRPr lang="en-US" sz="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5334000" cy="1143000"/>
          </a:xfrm>
        </p:spPr>
        <p:txBody>
          <a:bodyPr/>
          <a:lstStyle/>
          <a:p>
            <a:r>
              <a:rPr lang="en-US" dirty="0" smtClean="0"/>
              <a:t>The Role of Banks</a:t>
            </a:r>
            <a:endParaRPr lang="en-US" dirty="0"/>
          </a:p>
        </p:txBody>
      </p:sp>
      <p:sp>
        <p:nvSpPr>
          <p:cNvPr id="3" name="Content Placeholder 2"/>
          <p:cNvSpPr>
            <a:spLocks noGrp="1"/>
          </p:cNvSpPr>
          <p:nvPr>
            <p:ph idx="1"/>
          </p:nvPr>
        </p:nvSpPr>
        <p:spPr>
          <a:xfrm>
            <a:off x="228600" y="1371600"/>
            <a:ext cx="8686800" cy="3398837"/>
          </a:xfrm>
        </p:spPr>
        <p:txBody>
          <a:bodyPr>
            <a:normAutofit fontScale="70000" lnSpcReduction="20000"/>
          </a:bodyPr>
          <a:lstStyle/>
          <a:p>
            <a:r>
              <a:rPr lang="en-US" dirty="0" smtClean="0"/>
              <a:t>Land boom from 1830-1836 thanks to easy credit.  State banks sprung up in place of conservative Bank of the United States, and issues inflationary paper money that wasn’t backed by enough gold.  </a:t>
            </a:r>
          </a:p>
          <a:p>
            <a:r>
              <a:rPr lang="en-US" b="1" dirty="0" smtClean="0">
                <a:solidFill>
                  <a:srgbClr val="FF0000"/>
                </a:solidFill>
              </a:rPr>
              <a:t>General Banking Law of 1837</a:t>
            </a:r>
            <a:r>
              <a:rPr lang="en-US" b="1" dirty="0" smtClean="0"/>
              <a:t> (first in U.S.) </a:t>
            </a:r>
            <a:r>
              <a:rPr lang="en-US" dirty="0" smtClean="0"/>
              <a:t>– 12 Michigan landowners with at least $50,000 could form a banking association.  </a:t>
            </a:r>
          </a:p>
          <a:p>
            <a:r>
              <a:rPr lang="en-US" dirty="0" smtClean="0"/>
              <a:t>49 banks were organized, but many were “</a:t>
            </a:r>
            <a:r>
              <a:rPr lang="en-US" b="1" dirty="0" smtClean="0"/>
              <a:t>wildcat banks</a:t>
            </a:r>
            <a:r>
              <a:rPr lang="en-US" dirty="0" smtClean="0"/>
              <a:t>” that lied to inspectors about the amount of </a:t>
            </a:r>
            <a:r>
              <a:rPr lang="en-US" dirty="0" smtClean="0">
                <a:solidFill>
                  <a:srgbClr val="FF0000"/>
                </a:solidFill>
              </a:rPr>
              <a:t>specie</a:t>
            </a:r>
            <a:r>
              <a:rPr lang="en-US" dirty="0" smtClean="0"/>
              <a:t> (gold and silver coins) on hand.  They issued bank notes promising to pay on demand, but could not pay people in gold and silver</a:t>
            </a:r>
            <a:endParaRPr lang="en-US" dirty="0"/>
          </a:p>
        </p:txBody>
      </p:sp>
      <p:pic>
        <p:nvPicPr>
          <p:cNvPr id="4" name="Picture 3" descr="DSC_9251.jpg"/>
          <p:cNvPicPr>
            <a:picLocks noChangeAspect="1"/>
          </p:cNvPicPr>
          <p:nvPr/>
        </p:nvPicPr>
        <p:blipFill>
          <a:blip r:embed="rId2" cstate="print"/>
          <a:stretch>
            <a:fillRect/>
          </a:stretch>
        </p:blipFill>
        <p:spPr>
          <a:xfrm>
            <a:off x="277713" y="4495800"/>
            <a:ext cx="3303687" cy="2209800"/>
          </a:xfrm>
          <a:prstGeom prst="rect">
            <a:avLst/>
          </a:prstGeom>
        </p:spPr>
      </p:pic>
      <p:sp>
        <p:nvSpPr>
          <p:cNvPr id="5" name="TextBox 4"/>
          <p:cNvSpPr txBox="1"/>
          <p:nvPr/>
        </p:nvSpPr>
        <p:spPr>
          <a:xfrm>
            <a:off x="3810000" y="4419600"/>
            <a:ext cx="4419600" cy="1477328"/>
          </a:xfrm>
          <a:prstGeom prst="rect">
            <a:avLst/>
          </a:prstGeom>
          <a:noFill/>
        </p:spPr>
        <p:txBody>
          <a:bodyPr wrap="square" rtlCol="0">
            <a:spAutoFit/>
          </a:bodyPr>
          <a:lstStyle/>
          <a:p>
            <a:r>
              <a:rPr lang="en-US" dirty="0" smtClean="0">
                <a:solidFill>
                  <a:srgbClr val="0070C0"/>
                </a:solidFill>
              </a:rPr>
              <a:t>The Detroit Savings Fund Institute, founded in 1849, is the forerunner of Comerica Bank today.  The original building is once a church, and now it’s a Domino’s Pizza store.</a:t>
            </a:r>
            <a:endParaRPr lang="en-US" dirty="0">
              <a:solidFill>
                <a:srgbClr val="0070C0"/>
              </a:solidFill>
            </a:endParaRPr>
          </a:p>
        </p:txBody>
      </p:sp>
      <p:sp>
        <p:nvSpPr>
          <p:cNvPr id="6" name="TextBox 5"/>
          <p:cNvSpPr txBox="1"/>
          <p:nvPr/>
        </p:nvSpPr>
        <p:spPr>
          <a:xfrm>
            <a:off x="3733800" y="6027003"/>
            <a:ext cx="5105400" cy="830997"/>
          </a:xfrm>
          <a:prstGeom prst="rect">
            <a:avLst/>
          </a:prstGeom>
          <a:noFill/>
        </p:spPr>
        <p:txBody>
          <a:bodyPr wrap="square" rtlCol="0">
            <a:spAutoFit/>
          </a:bodyPr>
          <a:lstStyle/>
          <a:p>
            <a:r>
              <a:rPr lang="en-US" sz="800" dirty="0" smtClean="0"/>
              <a:t>https://www.google.com/search?q=detroit+savings+fund+institute&amp;espv=210&amp;es_sm=93&amp;source=lnms&amp;tbm=isch&amp;sa=X&amp;ei=yXwWU6fRE-fw0gG3v4C4DA&amp;ved=0CAsQ_AUoAw&amp;biw=1307&amp;bih=596#facrc=_&amp;imgrc=r4-O2eLTVD6WuM%253A%3BwWMcTh_5a2aosM%3Bhttp%253A%252F%252Fwww.onlinebankingservices.org%252Fwp-content%252Fuploads%252F2013%252F05%252FDetroit-Saving-Fund-Institute.jpg%3Bhttp%253A%252F%252Fwww.onlinebankingservices.org%252Fcomerica%252Fcomerica-bank-review-history-services-and-financial-situation%252F%3B450%3B251</a:t>
            </a:r>
            <a:endParaRPr lang="en-US" sz="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9525000" cy="1143000"/>
          </a:xfrm>
        </p:spPr>
        <p:txBody>
          <a:bodyPr>
            <a:normAutofit fontScale="90000"/>
          </a:bodyPr>
          <a:lstStyle/>
          <a:p>
            <a:r>
              <a:rPr lang="en-US" sz="3900" dirty="0" smtClean="0"/>
              <a:t>Speculation and Transportation Boom</a:t>
            </a:r>
            <a:endParaRPr lang="en-US" sz="3900" dirty="0"/>
          </a:p>
        </p:txBody>
      </p:sp>
      <p:sp>
        <p:nvSpPr>
          <p:cNvPr id="3" name="Content Placeholder 2"/>
          <p:cNvSpPr>
            <a:spLocks noGrp="1"/>
          </p:cNvSpPr>
          <p:nvPr>
            <p:ph idx="1"/>
          </p:nvPr>
        </p:nvSpPr>
        <p:spPr/>
        <p:txBody>
          <a:bodyPr>
            <a:normAutofit fontScale="77500" lnSpcReduction="20000"/>
          </a:bodyPr>
          <a:lstStyle/>
          <a:p>
            <a:r>
              <a:rPr lang="en-US" dirty="0" smtClean="0"/>
              <a:t>People rushed to Michigan in 1836 to buy land cheap and sell for much more.  </a:t>
            </a:r>
          </a:p>
          <a:p>
            <a:r>
              <a:rPr lang="en-US" dirty="0" smtClean="0"/>
              <a:t>Transportation advances fueled growth of Michigan </a:t>
            </a:r>
          </a:p>
          <a:p>
            <a:r>
              <a:rPr lang="en-US" dirty="0" smtClean="0"/>
              <a:t>1825 – Erie Canal opens</a:t>
            </a:r>
          </a:p>
          <a:p>
            <a:r>
              <a:rPr lang="en-US" dirty="0" smtClean="0"/>
              <a:t>1827 – B &amp; O Railroad opens</a:t>
            </a:r>
          </a:p>
          <a:p>
            <a:r>
              <a:rPr lang="en-US" dirty="0" smtClean="0"/>
              <a:t>1828 – Chesapeake and Ohio canal construction starts</a:t>
            </a:r>
          </a:p>
          <a:p>
            <a:r>
              <a:rPr lang="en-US" dirty="0" smtClean="0"/>
              <a:t>1838 - </a:t>
            </a:r>
            <a:r>
              <a:rPr lang="en-US" b="1" dirty="0" smtClean="0"/>
              <a:t>Detroit and Pontiac Railway </a:t>
            </a:r>
            <a:r>
              <a:rPr lang="en-US" dirty="0" smtClean="0"/>
              <a:t>reaches Royal Oak (12 miles) in 1838, then reached Pontiac (13 miles) in 1844.</a:t>
            </a:r>
          </a:p>
          <a:p>
            <a:r>
              <a:rPr lang="en-US" dirty="0" smtClean="0"/>
              <a:t>1833 – </a:t>
            </a:r>
            <a:r>
              <a:rPr lang="en-US" b="1" dirty="0" smtClean="0"/>
              <a:t>Erie and Kalamazoo Railroad </a:t>
            </a:r>
            <a:r>
              <a:rPr lang="en-US" dirty="0" smtClean="0"/>
              <a:t>– most successful railroad in Michigan. Used wooden rails and pulled by horses until 1837, when used a steam locomotive.  </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Railroads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Railroad building lagged behind neighboring states (only 475 miles built in Michigan in the 1850s vs. 2,325 in Ohio and 2,757 in Illinois).</a:t>
            </a:r>
          </a:p>
          <a:p>
            <a:r>
              <a:rPr lang="en-US" dirty="0" smtClean="0"/>
              <a:t>John W. Brooks organized a group to buy the Michigan Central Railroad.</a:t>
            </a:r>
          </a:p>
          <a:p>
            <a:r>
              <a:rPr lang="en-US" dirty="0" smtClean="0"/>
              <a:t>At 18 mph, trains could go from Detroit to Chicago in 1 ½ days.  </a:t>
            </a:r>
          </a:p>
          <a:p>
            <a:r>
              <a:rPr lang="en-US" dirty="0" smtClean="0"/>
              <a:t>The “</a:t>
            </a:r>
            <a:r>
              <a:rPr lang="en-US" b="1" dirty="0" smtClean="0"/>
              <a:t>Great Railroad Conspiracy</a:t>
            </a:r>
            <a:r>
              <a:rPr lang="en-US" dirty="0" smtClean="0"/>
              <a:t>” = trains killed livestock, but railroad owner offered to pay only half of value.  Enraged farmers vandalized and burned railroad property.  They went to prison, which reduced the violence.</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Railroads</a:t>
            </a:r>
            <a:endParaRPr lang="en-US" dirty="0"/>
          </a:p>
        </p:txBody>
      </p:sp>
      <p:sp>
        <p:nvSpPr>
          <p:cNvPr id="3" name="Content Placeholder 2"/>
          <p:cNvSpPr>
            <a:spLocks noGrp="1"/>
          </p:cNvSpPr>
          <p:nvPr>
            <p:ph idx="1"/>
          </p:nvPr>
        </p:nvSpPr>
        <p:spPr/>
        <p:txBody>
          <a:bodyPr>
            <a:normAutofit lnSpcReduction="10000"/>
          </a:bodyPr>
          <a:lstStyle/>
          <a:p>
            <a:r>
              <a:rPr lang="en-US" dirty="0" smtClean="0"/>
              <a:t>Michigan Central paid $500,000 to share tracks with the Illinois Central to reach Chicago in 1852. Two years later, Detroit was connected to New York City.</a:t>
            </a:r>
          </a:p>
          <a:p>
            <a:r>
              <a:rPr lang="en-US" dirty="0" smtClean="0"/>
              <a:t>Few railroad tracks laid north of Flint, so Congress in 1856 offered large grants of land to railroads for every mile of track laid </a:t>
            </a:r>
          </a:p>
          <a:p>
            <a:r>
              <a:rPr lang="en-US" dirty="0" smtClean="0"/>
              <a:t>Plank road building in 1850s started to reduce demand for railroads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MichLower-1850b.gif"/>
          <p:cNvPicPr>
            <a:picLocks noChangeAspect="1"/>
          </p:cNvPicPr>
          <p:nvPr/>
        </p:nvPicPr>
        <p:blipFill>
          <a:blip r:embed="rId3" cstate="print"/>
          <a:srcRect/>
          <a:stretch>
            <a:fillRect/>
          </a:stretch>
        </p:blipFill>
        <p:spPr bwMode="auto">
          <a:xfrm>
            <a:off x="3048000" y="1447800"/>
            <a:ext cx="2971800" cy="3551238"/>
          </a:xfrm>
          <a:prstGeom prst="rect">
            <a:avLst/>
          </a:prstGeom>
          <a:noFill/>
          <a:ln w="9525">
            <a:noFill/>
            <a:miter lim="800000"/>
            <a:headEnd/>
            <a:tailEnd/>
          </a:ln>
        </p:spPr>
      </p:pic>
      <p:pic>
        <p:nvPicPr>
          <p:cNvPr id="36867" name="Picture 9" descr="MichUpper-1860a.gif"/>
          <p:cNvPicPr>
            <a:picLocks noChangeAspect="1"/>
          </p:cNvPicPr>
          <p:nvPr/>
        </p:nvPicPr>
        <p:blipFill>
          <a:blip r:embed="rId4" cstate="print"/>
          <a:srcRect/>
          <a:stretch>
            <a:fillRect/>
          </a:stretch>
        </p:blipFill>
        <p:spPr bwMode="auto">
          <a:xfrm>
            <a:off x="6049962" y="990600"/>
            <a:ext cx="3094038" cy="1838325"/>
          </a:xfrm>
          <a:prstGeom prst="rect">
            <a:avLst/>
          </a:prstGeom>
          <a:noFill/>
          <a:ln w="9525">
            <a:noFill/>
            <a:miter lim="800000"/>
            <a:headEnd/>
            <a:tailEnd/>
          </a:ln>
        </p:spPr>
      </p:pic>
      <p:sp>
        <p:nvSpPr>
          <p:cNvPr id="36868" name="Title 1"/>
          <p:cNvSpPr>
            <a:spLocks noGrp="1"/>
          </p:cNvSpPr>
          <p:nvPr>
            <p:ph type="title"/>
          </p:nvPr>
        </p:nvSpPr>
        <p:spPr>
          <a:xfrm>
            <a:off x="3581400" y="152400"/>
            <a:ext cx="7391400" cy="715963"/>
          </a:xfrm>
          <a:noFill/>
        </p:spPr>
        <p:txBody>
          <a:bodyPr>
            <a:normAutofit/>
          </a:bodyPr>
          <a:lstStyle/>
          <a:p>
            <a:r>
              <a:rPr lang="en-US" dirty="0" smtClean="0">
                <a:solidFill>
                  <a:schemeClr val="accent1">
                    <a:lumMod val="20000"/>
                    <a:lumOff val="80000"/>
                  </a:schemeClr>
                </a:solidFill>
                <a:ea typeface="ＭＳ Ｐゴシック" pitchFamily="34" charset="-128"/>
              </a:rPr>
              <a:t>Railroad Expansion</a:t>
            </a:r>
          </a:p>
        </p:txBody>
      </p:sp>
      <p:pic>
        <p:nvPicPr>
          <p:cNvPr id="36869" name="Content Placeholder 3" descr="MichLower-1840b.gif"/>
          <p:cNvPicPr>
            <a:picLocks noGrp="1" noChangeAspect="1"/>
          </p:cNvPicPr>
          <p:nvPr>
            <p:ph idx="1"/>
          </p:nvPr>
        </p:nvPicPr>
        <p:blipFill>
          <a:blip r:embed="rId5" cstate="print"/>
          <a:srcRect/>
          <a:stretch>
            <a:fillRect/>
          </a:stretch>
        </p:blipFill>
        <p:spPr>
          <a:xfrm>
            <a:off x="304800" y="304800"/>
            <a:ext cx="3124200" cy="3732213"/>
          </a:xfrm>
        </p:spPr>
      </p:pic>
      <p:pic>
        <p:nvPicPr>
          <p:cNvPr id="36870" name="Picture 5" descr="MichLower-1860b.gif"/>
          <p:cNvPicPr>
            <a:picLocks noChangeAspect="1"/>
          </p:cNvPicPr>
          <p:nvPr/>
        </p:nvPicPr>
        <p:blipFill>
          <a:blip r:embed="rId6" cstate="print"/>
          <a:srcRect/>
          <a:stretch>
            <a:fillRect/>
          </a:stretch>
        </p:blipFill>
        <p:spPr bwMode="auto">
          <a:xfrm>
            <a:off x="6018213" y="2667000"/>
            <a:ext cx="3125787" cy="3733800"/>
          </a:xfrm>
          <a:prstGeom prst="rect">
            <a:avLst/>
          </a:prstGeom>
          <a:noFill/>
          <a:ln w="9525">
            <a:noFill/>
            <a:miter lim="800000"/>
            <a:headEnd/>
            <a:tailEnd/>
          </a:ln>
        </p:spPr>
      </p:pic>
      <p:sp>
        <p:nvSpPr>
          <p:cNvPr id="36871" name="TextBox 6"/>
          <p:cNvSpPr txBox="1">
            <a:spLocks noChangeArrowheads="1"/>
          </p:cNvSpPr>
          <p:nvPr/>
        </p:nvSpPr>
        <p:spPr bwMode="auto">
          <a:xfrm>
            <a:off x="1295400" y="3962400"/>
            <a:ext cx="755650" cy="430213"/>
          </a:xfrm>
          <a:prstGeom prst="rect">
            <a:avLst/>
          </a:prstGeom>
          <a:noFill/>
          <a:ln w="9525">
            <a:noFill/>
            <a:miter lim="800000"/>
            <a:headEnd/>
            <a:tailEnd/>
          </a:ln>
        </p:spPr>
        <p:txBody>
          <a:bodyPr wrap="none">
            <a:spAutoFit/>
          </a:bodyPr>
          <a:lstStyle/>
          <a:p>
            <a:r>
              <a:rPr lang="en-US" sz="2200" dirty="0"/>
              <a:t>1840</a:t>
            </a:r>
          </a:p>
        </p:txBody>
      </p:sp>
      <p:sp>
        <p:nvSpPr>
          <p:cNvPr id="36872" name="Rectangle 7"/>
          <p:cNvSpPr>
            <a:spLocks noChangeArrowheads="1"/>
          </p:cNvSpPr>
          <p:nvPr/>
        </p:nvSpPr>
        <p:spPr bwMode="auto">
          <a:xfrm>
            <a:off x="4114800" y="5029200"/>
            <a:ext cx="755650" cy="430213"/>
          </a:xfrm>
          <a:prstGeom prst="rect">
            <a:avLst/>
          </a:prstGeom>
          <a:noFill/>
          <a:ln w="9525">
            <a:noFill/>
            <a:miter lim="800000"/>
            <a:headEnd/>
            <a:tailEnd/>
          </a:ln>
        </p:spPr>
        <p:txBody>
          <a:bodyPr wrap="none">
            <a:spAutoFit/>
          </a:bodyPr>
          <a:lstStyle/>
          <a:p>
            <a:r>
              <a:rPr lang="en-US" sz="2200" dirty="0"/>
              <a:t>1850</a:t>
            </a:r>
          </a:p>
        </p:txBody>
      </p:sp>
      <p:sp>
        <p:nvSpPr>
          <p:cNvPr id="36873" name="Rectangle 8"/>
          <p:cNvSpPr>
            <a:spLocks noChangeArrowheads="1"/>
          </p:cNvSpPr>
          <p:nvPr/>
        </p:nvSpPr>
        <p:spPr bwMode="auto">
          <a:xfrm>
            <a:off x="6781800" y="6324600"/>
            <a:ext cx="2087563" cy="430213"/>
          </a:xfrm>
          <a:prstGeom prst="rect">
            <a:avLst/>
          </a:prstGeom>
          <a:noFill/>
          <a:ln w="9525">
            <a:noFill/>
            <a:miter lim="800000"/>
            <a:headEnd/>
            <a:tailEnd/>
          </a:ln>
        </p:spPr>
        <p:txBody>
          <a:bodyPr wrap="none">
            <a:spAutoFit/>
          </a:bodyPr>
          <a:lstStyle/>
          <a:p>
            <a:r>
              <a:rPr lang="en-US" sz="2200"/>
              <a:t>1860 (600 miles)</a:t>
            </a:r>
          </a:p>
        </p:txBody>
      </p:sp>
      <p:sp>
        <p:nvSpPr>
          <p:cNvPr id="12" name="TextBox 11"/>
          <p:cNvSpPr txBox="1"/>
          <p:nvPr/>
        </p:nvSpPr>
        <p:spPr>
          <a:xfrm>
            <a:off x="228600" y="5867400"/>
            <a:ext cx="3621504" cy="215444"/>
          </a:xfrm>
          <a:prstGeom prst="rect">
            <a:avLst/>
          </a:prstGeom>
          <a:noFill/>
        </p:spPr>
        <p:txBody>
          <a:bodyPr wrap="none" rtlCol="0">
            <a:spAutoFit/>
          </a:bodyPr>
          <a:lstStyle/>
          <a:p>
            <a:r>
              <a:rPr lang="en-US" sz="800" dirty="0" smtClean="0"/>
              <a:t>http://www.michiganrailroads.com/RRHX/Evolution/1840s/Lower1840.htm</a:t>
            </a:r>
            <a:endParaRPr lang="en-US" sz="800" dirty="0"/>
          </a:p>
        </p:txBody>
      </p:sp>
      <p:sp>
        <p:nvSpPr>
          <p:cNvPr id="13" name="TextBox 12"/>
          <p:cNvSpPr txBox="1"/>
          <p:nvPr/>
        </p:nvSpPr>
        <p:spPr>
          <a:xfrm>
            <a:off x="228600" y="6096000"/>
            <a:ext cx="3621504" cy="215444"/>
          </a:xfrm>
          <a:prstGeom prst="rect">
            <a:avLst/>
          </a:prstGeom>
          <a:noFill/>
        </p:spPr>
        <p:txBody>
          <a:bodyPr wrap="none" rtlCol="0">
            <a:spAutoFit/>
          </a:bodyPr>
          <a:lstStyle/>
          <a:p>
            <a:r>
              <a:rPr lang="en-US" sz="800" dirty="0" smtClean="0"/>
              <a:t>http://www.michiganrailroads.com/RRHX/Evolution/1850s/Lower1850.htm</a:t>
            </a:r>
            <a:endParaRPr lang="en-US" sz="800" dirty="0"/>
          </a:p>
        </p:txBody>
      </p:sp>
      <p:sp>
        <p:nvSpPr>
          <p:cNvPr id="14" name="TextBox 13"/>
          <p:cNvSpPr txBox="1"/>
          <p:nvPr/>
        </p:nvSpPr>
        <p:spPr>
          <a:xfrm>
            <a:off x="228600" y="6400800"/>
            <a:ext cx="3621504" cy="215444"/>
          </a:xfrm>
          <a:prstGeom prst="rect">
            <a:avLst/>
          </a:prstGeom>
          <a:noFill/>
        </p:spPr>
        <p:txBody>
          <a:bodyPr wrap="none" rtlCol="0">
            <a:spAutoFit/>
          </a:bodyPr>
          <a:lstStyle/>
          <a:p>
            <a:r>
              <a:rPr lang="en-US" sz="800" dirty="0" smtClean="0"/>
              <a:t>http://www.michiganrailroads.com/RRHX/Evolution/1860s/Lower1860.htm</a:t>
            </a:r>
            <a:endParaRPr lang="en-US" sz="800" dirty="0"/>
          </a:p>
        </p:txBody>
      </p:sp>
      <p:sp>
        <p:nvSpPr>
          <p:cNvPr id="15" name="TextBox 14"/>
          <p:cNvSpPr txBox="1"/>
          <p:nvPr/>
        </p:nvSpPr>
        <p:spPr>
          <a:xfrm>
            <a:off x="5522496" y="685800"/>
            <a:ext cx="3621504" cy="215444"/>
          </a:xfrm>
          <a:prstGeom prst="rect">
            <a:avLst/>
          </a:prstGeom>
          <a:noFill/>
        </p:spPr>
        <p:txBody>
          <a:bodyPr wrap="none" rtlCol="0">
            <a:spAutoFit/>
          </a:bodyPr>
          <a:lstStyle/>
          <a:p>
            <a:r>
              <a:rPr lang="en-US" sz="800" dirty="0" smtClean="0"/>
              <a:t>http://www.michiganrailroads.com/RRHX/Evolution/1860s/Upper1860.htm</a:t>
            </a:r>
            <a:endParaRPr lang="en-US" sz="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8229600" cy="1143000"/>
          </a:xfrm>
        </p:spPr>
        <p:txBody>
          <a:bodyPr/>
          <a:lstStyle/>
          <a:p>
            <a:r>
              <a:rPr lang="en-US" dirty="0" smtClean="0"/>
              <a:t>Plank Road Craze</a:t>
            </a:r>
            <a:endParaRPr lang="en-US" dirty="0"/>
          </a:p>
        </p:txBody>
      </p:sp>
      <p:pic>
        <p:nvPicPr>
          <p:cNvPr id="4" name="Picture 3" descr="12548e55-8245-4ec2-9125-a4d586a59a2e.jpg"/>
          <p:cNvPicPr>
            <a:picLocks noChangeAspect="1"/>
          </p:cNvPicPr>
          <p:nvPr/>
        </p:nvPicPr>
        <p:blipFill>
          <a:blip r:embed="rId2" cstate="print"/>
          <a:stretch>
            <a:fillRect/>
          </a:stretch>
        </p:blipFill>
        <p:spPr>
          <a:xfrm>
            <a:off x="609600" y="4343400"/>
            <a:ext cx="3048000" cy="2286000"/>
          </a:xfrm>
          <a:prstGeom prst="rect">
            <a:avLst/>
          </a:prstGeom>
        </p:spPr>
      </p:pic>
      <p:sp>
        <p:nvSpPr>
          <p:cNvPr id="7" name="TextBox 6"/>
          <p:cNvSpPr txBox="1"/>
          <p:nvPr/>
        </p:nvSpPr>
        <p:spPr>
          <a:xfrm>
            <a:off x="7162800" y="4876800"/>
            <a:ext cx="2209800" cy="1015663"/>
          </a:xfrm>
          <a:prstGeom prst="rect">
            <a:avLst/>
          </a:prstGeom>
          <a:noFill/>
        </p:spPr>
        <p:txBody>
          <a:bodyPr wrap="square" rtlCol="0">
            <a:spAutoFit/>
          </a:bodyPr>
          <a:lstStyle/>
          <a:p>
            <a:r>
              <a:rPr lang="en-US" sz="2000" dirty="0" smtClean="0"/>
              <a:t>Plank roads quickly deteriorated and became rough</a:t>
            </a:r>
            <a:endParaRPr lang="en-US" sz="2000" dirty="0"/>
          </a:p>
        </p:txBody>
      </p:sp>
      <p:sp>
        <p:nvSpPr>
          <p:cNvPr id="11" name="Content Placeholder 10"/>
          <p:cNvSpPr>
            <a:spLocks noGrp="1"/>
          </p:cNvSpPr>
          <p:nvPr>
            <p:ph idx="1"/>
          </p:nvPr>
        </p:nvSpPr>
        <p:spPr>
          <a:xfrm>
            <a:off x="304800" y="1295400"/>
            <a:ext cx="8686800" cy="3886200"/>
          </a:xfrm>
        </p:spPr>
        <p:txBody>
          <a:bodyPr>
            <a:normAutofit fontScale="77500" lnSpcReduction="20000"/>
          </a:bodyPr>
          <a:lstStyle/>
          <a:p>
            <a:pPr>
              <a:buNone/>
            </a:pPr>
            <a:r>
              <a:rPr lang="en-US" dirty="0" smtClean="0">
                <a:solidFill>
                  <a:srgbClr val="FF0000"/>
                </a:solidFill>
              </a:rPr>
              <a:t>	Abundant timber made road building easy and relatively inexpensive</a:t>
            </a:r>
          </a:p>
          <a:p>
            <a:pPr>
              <a:buNone/>
            </a:pPr>
            <a:r>
              <a:rPr lang="en-US" dirty="0" smtClean="0"/>
              <a:t>	Improvement on “corduroy roads” that were just logs laid in a row</a:t>
            </a:r>
          </a:p>
          <a:p>
            <a:pPr>
              <a:buNone/>
            </a:pPr>
            <a:r>
              <a:rPr lang="en-US" dirty="0" smtClean="0"/>
              <a:t>	</a:t>
            </a:r>
            <a:r>
              <a:rPr lang="en-US" dirty="0" smtClean="0">
                <a:solidFill>
                  <a:srgbClr val="FF0000"/>
                </a:solidFill>
              </a:rPr>
              <a:t>First plank roads were in late 1830s, and were used up until the turn of the century					</a:t>
            </a:r>
          </a:p>
          <a:p>
            <a:pPr>
              <a:buNone/>
            </a:pPr>
            <a:r>
              <a:rPr lang="en-US" dirty="0" smtClean="0"/>
              <a:t>	Road builders charged tolls ($.02/mile) at tollhouses</a:t>
            </a:r>
          </a:p>
          <a:p>
            <a:pPr>
              <a:buNone/>
            </a:pPr>
            <a:r>
              <a:rPr lang="en-US" dirty="0" smtClean="0"/>
              <a:t>	</a:t>
            </a:r>
            <a:r>
              <a:rPr lang="en-US" dirty="0" smtClean="0">
                <a:solidFill>
                  <a:srgbClr val="FF0000"/>
                </a:solidFill>
              </a:rPr>
              <a:t>1855 – started using gravel instead of wood</a:t>
            </a:r>
          </a:p>
          <a:p>
            <a:pPr>
              <a:buNone/>
            </a:pPr>
            <a:r>
              <a:rPr lang="en-US" dirty="0" smtClean="0"/>
              <a:t>	Taverns (called hotels in the 1860s) grew up along routes</a:t>
            </a:r>
          </a:p>
          <a:p>
            <a:pPr>
              <a:buNone/>
            </a:pPr>
            <a:r>
              <a:rPr lang="en-US" dirty="0" smtClean="0"/>
              <a:t>	</a:t>
            </a:r>
            <a:endParaRPr lang="en-US" dirty="0" smtClean="0">
              <a:solidFill>
                <a:srgbClr val="FF0000"/>
              </a:solidFill>
            </a:endParaRPr>
          </a:p>
          <a:p>
            <a:endParaRPr lang="en-US" dirty="0"/>
          </a:p>
        </p:txBody>
      </p:sp>
      <p:sp>
        <p:nvSpPr>
          <p:cNvPr id="8" name="TextBox 7"/>
          <p:cNvSpPr txBox="1"/>
          <p:nvPr/>
        </p:nvSpPr>
        <p:spPr>
          <a:xfrm>
            <a:off x="0" y="6642556"/>
            <a:ext cx="4596130" cy="215444"/>
          </a:xfrm>
          <a:prstGeom prst="rect">
            <a:avLst/>
          </a:prstGeom>
          <a:noFill/>
        </p:spPr>
        <p:txBody>
          <a:bodyPr wrap="none" rtlCol="0">
            <a:spAutoFit/>
          </a:bodyPr>
          <a:lstStyle/>
          <a:p>
            <a:r>
              <a:rPr lang="en-US" sz="800" dirty="0" smtClean="0"/>
              <a:t>http://www.waymarking.com/waymarks/WM3VZV_Illinois_Michigan_Canal_Toll_House_Ottawa_IL</a:t>
            </a:r>
            <a:endParaRPr lang="en-US" sz="800" dirty="0"/>
          </a:p>
        </p:txBody>
      </p:sp>
      <p:sp>
        <p:nvSpPr>
          <p:cNvPr id="12" name="TextBox 11"/>
          <p:cNvSpPr txBox="1"/>
          <p:nvPr/>
        </p:nvSpPr>
        <p:spPr>
          <a:xfrm>
            <a:off x="5029200" y="6642556"/>
            <a:ext cx="1928733" cy="215444"/>
          </a:xfrm>
          <a:prstGeom prst="rect">
            <a:avLst/>
          </a:prstGeom>
          <a:noFill/>
        </p:spPr>
        <p:txBody>
          <a:bodyPr wrap="none" rtlCol="0">
            <a:spAutoFit/>
          </a:bodyPr>
          <a:lstStyle/>
          <a:p>
            <a:r>
              <a:rPr lang="en-US" sz="800" dirty="0" smtClean="0"/>
              <a:t>http://godwin.bobanna.com/ddd.html</a:t>
            </a:r>
            <a:endParaRPr lang="en-US" sz="800" dirty="0"/>
          </a:p>
        </p:txBody>
      </p:sp>
      <p:pic>
        <p:nvPicPr>
          <p:cNvPr id="13" name="Picture 12" descr="plank_road_kent_county_1.jpg"/>
          <p:cNvPicPr>
            <a:picLocks noChangeAspect="1"/>
          </p:cNvPicPr>
          <p:nvPr/>
        </p:nvPicPr>
        <p:blipFill>
          <a:blip r:embed="rId3" cstate="print"/>
          <a:stretch>
            <a:fillRect/>
          </a:stretch>
        </p:blipFill>
        <p:spPr>
          <a:xfrm>
            <a:off x="3733800" y="4495800"/>
            <a:ext cx="3400005" cy="1989534"/>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868362"/>
          </a:xfrm>
        </p:spPr>
        <p:txBody>
          <a:bodyPr/>
          <a:lstStyle/>
          <a:p>
            <a:r>
              <a:rPr lang="en-US" dirty="0" smtClean="0"/>
              <a:t>How to build a plank road</a:t>
            </a:r>
            <a:endParaRPr lang="en-US" dirty="0"/>
          </a:p>
        </p:txBody>
      </p:sp>
      <p:sp>
        <p:nvSpPr>
          <p:cNvPr id="3" name="Content Placeholder 2"/>
          <p:cNvSpPr>
            <a:spLocks noGrp="1"/>
          </p:cNvSpPr>
          <p:nvPr>
            <p:ph idx="1"/>
          </p:nvPr>
        </p:nvSpPr>
        <p:spPr>
          <a:xfrm>
            <a:off x="1066800" y="5105400"/>
            <a:ext cx="6781800" cy="1143000"/>
          </a:xfrm>
        </p:spPr>
        <p:txBody>
          <a:bodyPr>
            <a:normAutofit fontScale="77500" lnSpcReduction="20000"/>
          </a:bodyPr>
          <a:lstStyle/>
          <a:p>
            <a:pPr>
              <a:buNone/>
            </a:pPr>
            <a:r>
              <a:rPr lang="en-US" dirty="0" smtClean="0"/>
              <a:t> Ditches on either side of the road provided drainage.  Wagons could pass using a dirt or gravel road alongside the plank road.</a:t>
            </a:r>
            <a:endParaRPr lang="en-US" dirty="0"/>
          </a:p>
        </p:txBody>
      </p:sp>
      <p:pic>
        <p:nvPicPr>
          <p:cNvPr id="4" name="Picture 3" descr="plankdia.gif"/>
          <p:cNvPicPr>
            <a:picLocks noChangeAspect="1"/>
          </p:cNvPicPr>
          <p:nvPr/>
        </p:nvPicPr>
        <p:blipFill>
          <a:blip r:embed="rId2" cstate="print"/>
          <a:stretch>
            <a:fillRect/>
          </a:stretch>
        </p:blipFill>
        <p:spPr>
          <a:xfrm>
            <a:off x="1524000" y="1175084"/>
            <a:ext cx="6265508" cy="3231682"/>
          </a:xfrm>
          <a:prstGeom prst="rect">
            <a:avLst/>
          </a:prstGeom>
        </p:spPr>
      </p:pic>
      <p:sp>
        <p:nvSpPr>
          <p:cNvPr id="5" name="TextBox 4"/>
          <p:cNvSpPr txBox="1"/>
          <p:nvPr/>
        </p:nvSpPr>
        <p:spPr>
          <a:xfrm>
            <a:off x="990600" y="4191000"/>
            <a:ext cx="2819400" cy="707886"/>
          </a:xfrm>
          <a:prstGeom prst="rect">
            <a:avLst/>
          </a:prstGeom>
          <a:noFill/>
        </p:spPr>
        <p:txBody>
          <a:bodyPr wrap="square" rtlCol="0">
            <a:spAutoFit/>
          </a:bodyPr>
          <a:lstStyle/>
          <a:p>
            <a:r>
              <a:rPr lang="en-US" sz="2000" dirty="0" smtClean="0"/>
              <a:t>8’ – 16’ long, and 3”-4” thick (pine or oak)</a:t>
            </a:r>
            <a:endParaRPr lang="en-US" sz="2000" dirty="0"/>
          </a:p>
        </p:txBody>
      </p:sp>
      <p:sp>
        <p:nvSpPr>
          <p:cNvPr id="6" name="TextBox 5"/>
          <p:cNvSpPr txBox="1"/>
          <p:nvPr/>
        </p:nvSpPr>
        <p:spPr>
          <a:xfrm>
            <a:off x="5638800" y="3810000"/>
            <a:ext cx="3023648" cy="400110"/>
          </a:xfrm>
          <a:prstGeom prst="rect">
            <a:avLst/>
          </a:prstGeom>
          <a:noFill/>
        </p:spPr>
        <p:txBody>
          <a:bodyPr wrap="none" rtlCol="0">
            <a:spAutoFit/>
          </a:bodyPr>
          <a:lstStyle/>
          <a:p>
            <a:r>
              <a:rPr lang="en-US" sz="2000" dirty="0" smtClean="0"/>
              <a:t>Parallel to direction of road</a:t>
            </a:r>
            <a:endParaRPr lang="en-US" sz="2000" dirty="0"/>
          </a:p>
        </p:txBody>
      </p:sp>
      <p:sp>
        <p:nvSpPr>
          <p:cNvPr id="7" name="TextBox 6"/>
          <p:cNvSpPr txBox="1"/>
          <p:nvPr/>
        </p:nvSpPr>
        <p:spPr>
          <a:xfrm>
            <a:off x="4038600" y="4343400"/>
            <a:ext cx="2037161" cy="400110"/>
          </a:xfrm>
          <a:prstGeom prst="rect">
            <a:avLst/>
          </a:prstGeom>
          <a:noFill/>
        </p:spPr>
        <p:txBody>
          <a:bodyPr wrap="none" rtlCol="0">
            <a:spAutoFit/>
          </a:bodyPr>
          <a:lstStyle/>
          <a:p>
            <a:r>
              <a:rPr lang="en-US" sz="2000" dirty="0" smtClean="0"/>
              <a:t>Used in wet areas</a:t>
            </a:r>
            <a:endParaRPr lang="en-US" sz="2000" dirty="0"/>
          </a:p>
        </p:txBody>
      </p:sp>
      <p:sp>
        <p:nvSpPr>
          <p:cNvPr id="8" name="TextBox 7"/>
          <p:cNvSpPr txBox="1"/>
          <p:nvPr/>
        </p:nvSpPr>
        <p:spPr>
          <a:xfrm>
            <a:off x="3962400" y="6477000"/>
            <a:ext cx="4750018" cy="215444"/>
          </a:xfrm>
          <a:prstGeom prst="rect">
            <a:avLst/>
          </a:prstGeom>
          <a:noFill/>
        </p:spPr>
        <p:txBody>
          <a:bodyPr wrap="none" rtlCol="0">
            <a:spAutoFit/>
          </a:bodyPr>
          <a:lstStyle/>
          <a:p>
            <a:r>
              <a:rPr lang="en-US" sz="800" dirty="0" smtClean="0"/>
              <a:t>http://www.hal.state.mi.us/mhc/museum/explore/museums/hismus/prehist/settling/proads.html</a:t>
            </a:r>
            <a:endParaRPr lang="en-US" sz="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686800" cy="1143000"/>
          </a:xfrm>
        </p:spPr>
        <p:txBody>
          <a:bodyPr>
            <a:normAutofit/>
          </a:bodyPr>
          <a:lstStyle/>
          <a:p>
            <a:r>
              <a:rPr lang="en-US" sz="3200" dirty="0" smtClean="0"/>
              <a:t>Michigan Internal Improvements Law of 1837</a:t>
            </a:r>
            <a:endParaRPr lang="en-US" sz="3200" dirty="0"/>
          </a:p>
        </p:txBody>
      </p:sp>
      <p:sp>
        <p:nvSpPr>
          <p:cNvPr id="3" name="Content Placeholder 2"/>
          <p:cNvSpPr>
            <a:spLocks noGrp="1"/>
          </p:cNvSpPr>
          <p:nvPr>
            <p:ph idx="1"/>
          </p:nvPr>
        </p:nvSpPr>
        <p:spPr/>
        <p:txBody>
          <a:bodyPr>
            <a:normAutofit fontScale="70000" lnSpcReduction="20000"/>
          </a:bodyPr>
          <a:lstStyle/>
          <a:p>
            <a:r>
              <a:rPr lang="en-US" dirty="0" smtClean="0"/>
              <a:t>Gov. Mason recommends the state buy stock in railroad and canal-building companies</a:t>
            </a:r>
          </a:p>
          <a:p>
            <a:r>
              <a:rPr lang="en-US" dirty="0" smtClean="0"/>
              <a:t>Set up 7-member Board of Commissioners</a:t>
            </a:r>
          </a:p>
          <a:p>
            <a:r>
              <a:rPr lang="en-US" dirty="0" smtClean="0"/>
              <a:t>Authorized work on 3 railroads and 2 canals</a:t>
            </a:r>
          </a:p>
          <a:p>
            <a:r>
              <a:rPr lang="en-US" dirty="0" smtClean="0"/>
              <a:t>Monroe to New Buffalo on Lake Michigan (southern railroad)</a:t>
            </a:r>
          </a:p>
          <a:p>
            <a:r>
              <a:rPr lang="en-US" dirty="0" smtClean="0"/>
              <a:t>Detroit to St. Joseph (central railroad).  Section from Detroit to Ypsilanti done in Feb. 1838</a:t>
            </a:r>
          </a:p>
          <a:p>
            <a:r>
              <a:rPr lang="en-US" dirty="0" smtClean="0"/>
              <a:t>St. Clair to Grand Rapids (northern railroad)</a:t>
            </a:r>
          </a:p>
          <a:p>
            <a:r>
              <a:rPr lang="en-US" dirty="0" smtClean="0"/>
              <a:t>Canal from Clinton River to the Kalamazoo River (Clinton-Kalamazoo Canal) </a:t>
            </a:r>
          </a:p>
          <a:p>
            <a:r>
              <a:rPr lang="en-US" dirty="0" smtClean="0"/>
              <a:t>Canal from Saginaw to the Grand River</a:t>
            </a:r>
          </a:p>
          <a:p>
            <a:r>
              <a:rPr lang="en-US" b="1" dirty="0" smtClean="0"/>
              <a:t>State issued $5 million in bonds to fund improvements</a:t>
            </a:r>
            <a:endParaRPr lang="en-US"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US" dirty="0" smtClean="0"/>
              <a:t>Causes of Panic of 1837</a:t>
            </a:r>
            <a:endParaRPr lang="en-US" dirty="0"/>
          </a:p>
        </p:txBody>
      </p:sp>
      <p:sp>
        <p:nvSpPr>
          <p:cNvPr id="3" name="Content Placeholder 2"/>
          <p:cNvSpPr>
            <a:spLocks noGrp="1"/>
          </p:cNvSpPr>
          <p:nvPr>
            <p:ph idx="1"/>
          </p:nvPr>
        </p:nvSpPr>
        <p:spPr>
          <a:xfrm>
            <a:off x="152400" y="1066800"/>
            <a:ext cx="8686800" cy="5181600"/>
          </a:xfrm>
        </p:spPr>
        <p:txBody>
          <a:bodyPr>
            <a:noAutofit/>
          </a:bodyPr>
          <a:lstStyle/>
          <a:p>
            <a:r>
              <a:rPr lang="en-US" sz="2400" b="1" dirty="0" smtClean="0"/>
              <a:t>Specie Circular </a:t>
            </a:r>
            <a:r>
              <a:rPr lang="en-US" sz="2400" dirty="0" smtClean="0"/>
              <a:t>– Pres. Jackson says that only gold and silver can be used to buy land</a:t>
            </a:r>
          </a:p>
          <a:p>
            <a:r>
              <a:rPr lang="en-US" sz="2400" dirty="0" smtClean="0"/>
              <a:t>Britain demands repayment of debts which depletes specie supply</a:t>
            </a:r>
          </a:p>
          <a:p>
            <a:r>
              <a:rPr lang="en-US" sz="2400" dirty="0" smtClean="0"/>
              <a:t>Banks had to give states the federal surplus in specie, but ran out, so notes became worthless.  Customers rushed to withdraw money from banks.  </a:t>
            </a:r>
          </a:p>
          <a:p>
            <a:r>
              <a:rPr lang="en-US" sz="2400" dirty="0" smtClean="0"/>
              <a:t>Effect of panic didn’t hit Michigan until 1839, when firms went bankrupt, unemployment rose, and commodity prices (crops) fell</a:t>
            </a:r>
          </a:p>
          <a:p>
            <a:r>
              <a:rPr lang="en-US" sz="2400" dirty="0" smtClean="0"/>
              <a:t>Michigan sold $5 million in bonds to former Bank of the United States, who ultimately only paid $2.6 million, despite promises to make quarterly payments of $250,000.  Funding for internal improvements dried up in 1840. </a:t>
            </a:r>
            <a:r>
              <a:rPr lang="en-US" sz="2400" b="1" dirty="0" smtClean="0"/>
              <a:t>Mason was strongly criticized</a:t>
            </a:r>
            <a:r>
              <a:rPr lang="en-US" sz="2400" dirty="0" smtClean="0"/>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4800600" cy="1143000"/>
          </a:xfrm>
        </p:spPr>
        <p:txBody>
          <a:bodyPr/>
          <a:lstStyle/>
          <a:p>
            <a:r>
              <a:rPr lang="en-US" dirty="0" smtClean="0"/>
              <a:t>The Panic sets in </a:t>
            </a:r>
            <a:endParaRPr lang="en-US" dirty="0"/>
          </a:p>
        </p:txBody>
      </p:sp>
      <p:sp>
        <p:nvSpPr>
          <p:cNvPr id="3" name="Content Placeholder 2"/>
          <p:cNvSpPr>
            <a:spLocks noGrp="1"/>
          </p:cNvSpPr>
          <p:nvPr>
            <p:ph idx="1"/>
          </p:nvPr>
        </p:nvSpPr>
        <p:spPr>
          <a:xfrm>
            <a:off x="304800" y="2057400"/>
            <a:ext cx="8382000" cy="4525963"/>
          </a:xfrm>
        </p:spPr>
        <p:txBody>
          <a:bodyPr>
            <a:normAutofit fontScale="70000" lnSpcReduction="20000"/>
          </a:bodyPr>
          <a:lstStyle/>
          <a:p>
            <a:r>
              <a:rPr lang="en-US" dirty="0" smtClean="0"/>
              <a:t>Democrat Mason  vs. Whig William Woodbridge in 1839.  Conservatives won, and Woodbridge became governor. </a:t>
            </a:r>
          </a:p>
          <a:p>
            <a:r>
              <a:rPr lang="en-US" dirty="0" smtClean="0"/>
              <a:t>Panic of 1837 lasted until the mid-1840s.  Only a small portion of Saginaw-Grand Canal and Clinton-Kalamazoo Canal was completed (from Mt. Clemens to Rochester).  Remaining funds went into southern railroad (stopped at Hillsdale, sold for $500,000) and central railroad (stopped at Kalamazoo, sold for $2 million).  </a:t>
            </a:r>
            <a:r>
              <a:rPr lang="en-US" b="1" dirty="0" smtClean="0"/>
              <a:t>Michigan stopped doing any internal improvements (put this in 1850 Constitution)</a:t>
            </a:r>
          </a:p>
          <a:p>
            <a:r>
              <a:rPr lang="en-US" dirty="0" smtClean="0"/>
              <a:t>1839 – Only four banks still in operation</a:t>
            </a:r>
          </a:p>
          <a:p>
            <a:r>
              <a:rPr lang="en-US" dirty="0" smtClean="0"/>
              <a:t>1845 – Only 3 banks in Michigan with gold coins and a limited number of silver dollars</a:t>
            </a:r>
          </a:p>
          <a:p>
            <a:endParaRPr lang="en-US" dirty="0" smtClean="0"/>
          </a:p>
          <a:p>
            <a:endParaRPr lang="en-US" dirty="0"/>
          </a:p>
        </p:txBody>
      </p:sp>
      <p:pic>
        <p:nvPicPr>
          <p:cNvPr id="4" name="Picture 3" descr="woodbridge.png"/>
          <p:cNvPicPr>
            <a:picLocks noChangeAspect="1"/>
          </p:cNvPicPr>
          <p:nvPr/>
        </p:nvPicPr>
        <p:blipFill>
          <a:blip r:embed="rId2" cstate="print"/>
          <a:stretch>
            <a:fillRect/>
          </a:stretch>
        </p:blipFill>
        <p:spPr>
          <a:xfrm>
            <a:off x="7010400" y="228600"/>
            <a:ext cx="1354667" cy="1828800"/>
          </a:xfrm>
          <a:prstGeom prst="rect">
            <a:avLst/>
          </a:prstGeom>
        </p:spPr>
      </p:pic>
      <p:sp>
        <p:nvSpPr>
          <p:cNvPr id="5" name="TextBox 4"/>
          <p:cNvSpPr txBox="1"/>
          <p:nvPr/>
        </p:nvSpPr>
        <p:spPr>
          <a:xfrm>
            <a:off x="6548418" y="0"/>
            <a:ext cx="2595582" cy="215444"/>
          </a:xfrm>
          <a:prstGeom prst="rect">
            <a:avLst/>
          </a:prstGeom>
          <a:noFill/>
        </p:spPr>
        <p:txBody>
          <a:bodyPr wrap="none" rtlCol="0">
            <a:spAutoFit/>
          </a:bodyPr>
          <a:lstStyle/>
          <a:p>
            <a:r>
              <a:rPr lang="en-US" sz="800" dirty="0" smtClean="0"/>
              <a:t>http://en.wikipedia.org/wiki/William_Woodbridge</a:t>
            </a:r>
            <a:endParaRPr lang="en-US" sz="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Erie Canal Song </a:t>
            </a:r>
            <a:br>
              <a:rPr lang="en-US" dirty="0" smtClean="0"/>
            </a:br>
            <a:r>
              <a:rPr lang="en-US" dirty="0" smtClean="0"/>
              <a:t>(Low Bridge, Everybody Down)</a:t>
            </a:r>
            <a:endParaRPr lang="en-US" dirty="0"/>
          </a:p>
        </p:txBody>
      </p:sp>
      <p:sp>
        <p:nvSpPr>
          <p:cNvPr id="3" name="Content Placeholder 2"/>
          <p:cNvSpPr>
            <a:spLocks noGrp="1"/>
          </p:cNvSpPr>
          <p:nvPr>
            <p:ph sz="quarter" idx="1"/>
          </p:nvPr>
        </p:nvSpPr>
        <p:spPr>
          <a:xfrm>
            <a:off x="609600" y="1524000"/>
            <a:ext cx="7848600" cy="5181600"/>
          </a:xfrm>
        </p:spPr>
        <p:txBody>
          <a:bodyPr>
            <a:normAutofit fontScale="70000" lnSpcReduction="20000"/>
          </a:bodyPr>
          <a:lstStyle/>
          <a:p>
            <a:r>
              <a:rPr lang="en-US" dirty="0" smtClean="0">
                <a:solidFill>
                  <a:srgbClr val="7030A0"/>
                </a:solidFill>
              </a:rPr>
              <a:t>I've got a mule, and her name is Sal, </a:t>
            </a:r>
            <a:br>
              <a:rPr lang="en-US" dirty="0" smtClean="0">
                <a:solidFill>
                  <a:srgbClr val="7030A0"/>
                </a:solidFill>
              </a:rPr>
            </a:br>
            <a:r>
              <a:rPr lang="en-US" dirty="0" err="1" smtClean="0">
                <a:solidFill>
                  <a:srgbClr val="7030A0"/>
                </a:solidFill>
              </a:rPr>
              <a:t>Fif</a:t>
            </a:r>
            <a:r>
              <a:rPr lang="en-US" dirty="0" smtClean="0">
                <a:solidFill>
                  <a:srgbClr val="7030A0"/>
                </a:solidFill>
              </a:rPr>
              <a:t>-teen miles on the </a:t>
            </a:r>
            <a:r>
              <a:rPr lang="en-US" dirty="0" err="1" smtClean="0">
                <a:solidFill>
                  <a:srgbClr val="7030A0"/>
                </a:solidFill>
              </a:rPr>
              <a:t>Er-ie</a:t>
            </a:r>
            <a:r>
              <a:rPr lang="en-US" dirty="0" smtClean="0">
                <a:solidFill>
                  <a:srgbClr val="7030A0"/>
                </a:solidFill>
              </a:rPr>
              <a:t> canal, </a:t>
            </a:r>
            <a:br>
              <a:rPr lang="en-US" dirty="0" smtClean="0">
                <a:solidFill>
                  <a:srgbClr val="7030A0"/>
                </a:solidFill>
              </a:rPr>
            </a:br>
            <a:r>
              <a:rPr lang="en-US" dirty="0" smtClean="0">
                <a:solidFill>
                  <a:srgbClr val="7030A0"/>
                </a:solidFill>
              </a:rPr>
              <a:t>She's a good </a:t>
            </a:r>
            <a:r>
              <a:rPr lang="en-US" dirty="0" err="1" smtClean="0">
                <a:solidFill>
                  <a:srgbClr val="7030A0"/>
                </a:solidFill>
              </a:rPr>
              <a:t>ol</a:t>
            </a:r>
            <a:r>
              <a:rPr lang="en-US" dirty="0" smtClean="0">
                <a:solidFill>
                  <a:srgbClr val="7030A0"/>
                </a:solidFill>
              </a:rPr>
              <a:t>' worker and a good </a:t>
            </a:r>
            <a:r>
              <a:rPr lang="en-US" dirty="0" err="1" smtClean="0">
                <a:solidFill>
                  <a:srgbClr val="7030A0"/>
                </a:solidFill>
              </a:rPr>
              <a:t>ol</a:t>
            </a:r>
            <a:r>
              <a:rPr lang="en-US" dirty="0" smtClean="0">
                <a:solidFill>
                  <a:srgbClr val="7030A0"/>
                </a:solidFill>
              </a:rPr>
              <a:t>' pal, </a:t>
            </a:r>
            <a:br>
              <a:rPr lang="en-US" dirty="0" smtClean="0">
                <a:solidFill>
                  <a:srgbClr val="7030A0"/>
                </a:solidFill>
              </a:rPr>
            </a:br>
            <a:r>
              <a:rPr lang="en-US" dirty="0" smtClean="0">
                <a:solidFill>
                  <a:srgbClr val="7030A0"/>
                </a:solidFill>
              </a:rPr>
              <a:t>Fifteen miles on the </a:t>
            </a:r>
            <a:r>
              <a:rPr lang="en-US" dirty="0" err="1" smtClean="0">
                <a:solidFill>
                  <a:srgbClr val="7030A0"/>
                </a:solidFill>
              </a:rPr>
              <a:t>Er-ie</a:t>
            </a:r>
            <a:r>
              <a:rPr lang="en-US" dirty="0" smtClean="0">
                <a:solidFill>
                  <a:srgbClr val="7030A0"/>
                </a:solidFill>
              </a:rPr>
              <a:t> can-al, </a:t>
            </a:r>
            <a:br>
              <a:rPr lang="en-US" dirty="0" smtClean="0">
                <a:solidFill>
                  <a:srgbClr val="7030A0"/>
                </a:solidFill>
              </a:rPr>
            </a:br>
            <a:r>
              <a:rPr lang="en-US" dirty="0" smtClean="0">
                <a:solidFill>
                  <a:srgbClr val="7030A0"/>
                </a:solidFill>
              </a:rPr>
              <a:t>We've hauled some barges in our day, </a:t>
            </a:r>
            <a:br>
              <a:rPr lang="en-US" dirty="0" smtClean="0">
                <a:solidFill>
                  <a:srgbClr val="7030A0"/>
                </a:solidFill>
              </a:rPr>
            </a:br>
            <a:r>
              <a:rPr lang="en-US" dirty="0" smtClean="0">
                <a:solidFill>
                  <a:srgbClr val="7030A0"/>
                </a:solidFill>
              </a:rPr>
              <a:t>Filled with </a:t>
            </a:r>
            <a:r>
              <a:rPr lang="en-US" dirty="0" err="1" smtClean="0">
                <a:solidFill>
                  <a:srgbClr val="7030A0"/>
                </a:solidFill>
              </a:rPr>
              <a:t>lum-ber</a:t>
            </a:r>
            <a:r>
              <a:rPr lang="en-US" dirty="0" smtClean="0">
                <a:solidFill>
                  <a:srgbClr val="7030A0"/>
                </a:solidFill>
              </a:rPr>
              <a:t> coal and hay, </a:t>
            </a:r>
            <a:br>
              <a:rPr lang="en-US" dirty="0" smtClean="0">
                <a:solidFill>
                  <a:srgbClr val="7030A0"/>
                </a:solidFill>
              </a:rPr>
            </a:br>
            <a:r>
              <a:rPr lang="en-US" dirty="0" smtClean="0">
                <a:solidFill>
                  <a:srgbClr val="7030A0"/>
                </a:solidFill>
              </a:rPr>
              <a:t>And we know </a:t>
            </a:r>
            <a:r>
              <a:rPr lang="en-US" dirty="0" err="1" smtClean="0">
                <a:solidFill>
                  <a:srgbClr val="7030A0"/>
                </a:solidFill>
              </a:rPr>
              <a:t>ev'ry</a:t>
            </a:r>
            <a:r>
              <a:rPr lang="en-US" dirty="0" smtClean="0">
                <a:solidFill>
                  <a:srgbClr val="7030A0"/>
                </a:solidFill>
              </a:rPr>
              <a:t> inch of the way </a:t>
            </a:r>
            <a:br>
              <a:rPr lang="en-US" dirty="0" smtClean="0">
                <a:solidFill>
                  <a:srgbClr val="7030A0"/>
                </a:solidFill>
              </a:rPr>
            </a:br>
            <a:r>
              <a:rPr lang="en-US" dirty="0" smtClean="0">
                <a:solidFill>
                  <a:srgbClr val="7030A0"/>
                </a:solidFill>
              </a:rPr>
              <a:t>From Al-</a:t>
            </a:r>
            <a:r>
              <a:rPr lang="en-US" dirty="0" err="1" smtClean="0">
                <a:solidFill>
                  <a:srgbClr val="7030A0"/>
                </a:solidFill>
              </a:rPr>
              <a:t>ba</a:t>
            </a:r>
            <a:r>
              <a:rPr lang="en-US" dirty="0" smtClean="0">
                <a:solidFill>
                  <a:srgbClr val="7030A0"/>
                </a:solidFill>
              </a:rPr>
              <a:t>-</a:t>
            </a:r>
            <a:r>
              <a:rPr lang="en-US" dirty="0" err="1" smtClean="0">
                <a:solidFill>
                  <a:srgbClr val="7030A0"/>
                </a:solidFill>
              </a:rPr>
              <a:t>ny</a:t>
            </a:r>
            <a:r>
              <a:rPr lang="en-US" dirty="0" smtClean="0">
                <a:solidFill>
                  <a:srgbClr val="7030A0"/>
                </a:solidFill>
              </a:rPr>
              <a:t> to Buff-a-lo OH</a:t>
            </a:r>
            <a:br>
              <a:rPr lang="en-US" dirty="0" smtClean="0">
                <a:solidFill>
                  <a:srgbClr val="7030A0"/>
                </a:solidFill>
              </a:rPr>
            </a:br>
            <a:r>
              <a:rPr lang="en-US" dirty="0" smtClean="0">
                <a:solidFill>
                  <a:srgbClr val="7030A0"/>
                </a:solidFill>
              </a:rPr>
              <a:t/>
            </a:r>
            <a:br>
              <a:rPr lang="en-US" dirty="0" smtClean="0">
                <a:solidFill>
                  <a:srgbClr val="7030A0"/>
                </a:solidFill>
              </a:rPr>
            </a:br>
            <a:r>
              <a:rPr lang="en-US" dirty="0" smtClean="0">
                <a:solidFill>
                  <a:srgbClr val="7030A0"/>
                </a:solidFill>
              </a:rPr>
              <a:t>Chorus</a:t>
            </a:r>
            <a:br>
              <a:rPr lang="en-US" dirty="0" smtClean="0">
                <a:solidFill>
                  <a:srgbClr val="7030A0"/>
                </a:solidFill>
              </a:rPr>
            </a:br>
            <a:r>
              <a:rPr lang="en-US" dirty="0" smtClean="0">
                <a:solidFill>
                  <a:srgbClr val="7030A0"/>
                </a:solidFill>
              </a:rPr>
              <a:t/>
            </a:r>
            <a:br>
              <a:rPr lang="en-US" dirty="0" smtClean="0">
                <a:solidFill>
                  <a:srgbClr val="7030A0"/>
                </a:solidFill>
              </a:rPr>
            </a:br>
            <a:r>
              <a:rPr lang="en-US" dirty="0" smtClean="0">
                <a:solidFill>
                  <a:srgbClr val="7030A0"/>
                </a:solidFill>
              </a:rPr>
              <a:t>Low bridge </a:t>
            </a:r>
            <a:r>
              <a:rPr lang="en-US" dirty="0" err="1" smtClean="0">
                <a:solidFill>
                  <a:srgbClr val="7030A0"/>
                </a:solidFill>
              </a:rPr>
              <a:t>ev'-ry</a:t>
            </a:r>
            <a:r>
              <a:rPr lang="en-US" dirty="0" smtClean="0">
                <a:solidFill>
                  <a:srgbClr val="7030A0"/>
                </a:solidFill>
              </a:rPr>
              <a:t> </a:t>
            </a:r>
            <a:r>
              <a:rPr lang="en-US" dirty="0" err="1" smtClean="0">
                <a:solidFill>
                  <a:srgbClr val="7030A0"/>
                </a:solidFill>
              </a:rPr>
              <a:t>bod</a:t>
            </a:r>
            <a:r>
              <a:rPr lang="en-US" dirty="0" smtClean="0">
                <a:solidFill>
                  <a:srgbClr val="7030A0"/>
                </a:solidFill>
              </a:rPr>
              <a:t>-y down, </a:t>
            </a:r>
            <a:br>
              <a:rPr lang="en-US" dirty="0" smtClean="0">
                <a:solidFill>
                  <a:srgbClr val="7030A0"/>
                </a:solidFill>
              </a:rPr>
            </a:br>
            <a:r>
              <a:rPr lang="en-US" dirty="0" smtClean="0">
                <a:solidFill>
                  <a:srgbClr val="7030A0"/>
                </a:solidFill>
              </a:rPr>
              <a:t>Low bridge for we're com-in to a town, </a:t>
            </a:r>
            <a:br>
              <a:rPr lang="en-US" dirty="0" smtClean="0">
                <a:solidFill>
                  <a:srgbClr val="7030A0"/>
                </a:solidFill>
              </a:rPr>
            </a:br>
            <a:r>
              <a:rPr lang="en-US" dirty="0" smtClean="0">
                <a:solidFill>
                  <a:srgbClr val="7030A0"/>
                </a:solidFill>
              </a:rPr>
              <a:t>And you al-ways know your neighbor, </a:t>
            </a:r>
            <a:br>
              <a:rPr lang="en-US" dirty="0" smtClean="0">
                <a:solidFill>
                  <a:srgbClr val="7030A0"/>
                </a:solidFill>
              </a:rPr>
            </a:br>
            <a:r>
              <a:rPr lang="en-US" dirty="0" smtClean="0">
                <a:solidFill>
                  <a:srgbClr val="7030A0"/>
                </a:solidFill>
              </a:rPr>
              <a:t>You'll always know your pal, </a:t>
            </a:r>
            <a:br>
              <a:rPr lang="en-US" dirty="0" smtClean="0">
                <a:solidFill>
                  <a:srgbClr val="7030A0"/>
                </a:solidFill>
              </a:rPr>
            </a:br>
            <a:r>
              <a:rPr lang="en-US" dirty="0" smtClean="0">
                <a:solidFill>
                  <a:srgbClr val="7030A0"/>
                </a:solidFill>
              </a:rPr>
              <a:t>If you've </a:t>
            </a:r>
            <a:r>
              <a:rPr lang="en-US" dirty="0" err="1" smtClean="0">
                <a:solidFill>
                  <a:srgbClr val="7030A0"/>
                </a:solidFill>
              </a:rPr>
              <a:t>ev-er</a:t>
            </a:r>
            <a:r>
              <a:rPr lang="en-US" dirty="0" smtClean="0">
                <a:solidFill>
                  <a:srgbClr val="7030A0"/>
                </a:solidFill>
              </a:rPr>
              <a:t> navigated on the </a:t>
            </a:r>
            <a:r>
              <a:rPr lang="en-US" dirty="0" err="1" smtClean="0">
                <a:solidFill>
                  <a:srgbClr val="7030A0"/>
                </a:solidFill>
              </a:rPr>
              <a:t>Er-ie</a:t>
            </a:r>
            <a:r>
              <a:rPr lang="en-US" dirty="0" smtClean="0">
                <a:solidFill>
                  <a:srgbClr val="7030A0"/>
                </a:solidFill>
              </a:rPr>
              <a:t> can-al</a:t>
            </a:r>
            <a:br>
              <a:rPr lang="en-US" dirty="0" smtClean="0">
                <a:solidFill>
                  <a:srgbClr val="7030A0"/>
                </a:solidFill>
              </a:rPr>
            </a:br>
            <a:endParaRPr lang="en-US" dirty="0">
              <a:solidFill>
                <a:srgbClr val="7030A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9601200" cy="1143000"/>
          </a:xfrm>
        </p:spPr>
        <p:txBody>
          <a:bodyPr>
            <a:noAutofit/>
          </a:bodyPr>
          <a:lstStyle/>
          <a:p>
            <a:pPr algn="ctr"/>
            <a:r>
              <a:rPr lang="en-US" sz="3200" dirty="0" smtClean="0"/>
              <a:t>Patriot’s War (Canadian Rebellion of 1837)</a:t>
            </a:r>
            <a:br>
              <a:rPr lang="en-US" sz="3200" dirty="0" smtClean="0"/>
            </a:br>
            <a:r>
              <a:rPr lang="en-US" sz="3200" dirty="0" smtClean="0"/>
              <a:t> 1837-1842</a:t>
            </a:r>
            <a:endParaRPr lang="en-US" sz="3200" dirty="0"/>
          </a:p>
        </p:txBody>
      </p:sp>
      <p:sp>
        <p:nvSpPr>
          <p:cNvPr id="3" name="Content Placeholder 2"/>
          <p:cNvSpPr>
            <a:spLocks noGrp="1"/>
          </p:cNvSpPr>
          <p:nvPr>
            <p:ph idx="1"/>
          </p:nvPr>
        </p:nvSpPr>
        <p:spPr/>
        <p:txBody>
          <a:bodyPr>
            <a:normAutofit fontScale="85000" lnSpcReduction="20000"/>
          </a:bodyPr>
          <a:lstStyle/>
          <a:p>
            <a:r>
              <a:rPr lang="en-US" dirty="0" smtClean="0"/>
              <a:t>French in Quebec want independence from Britain, as do some Canadians</a:t>
            </a:r>
            <a:endParaRPr lang="en-US" b="1" dirty="0" smtClean="0"/>
          </a:p>
          <a:p>
            <a:r>
              <a:rPr lang="en-US" b="1" dirty="0" smtClean="0"/>
              <a:t>Patriots</a:t>
            </a:r>
            <a:r>
              <a:rPr lang="en-US" dirty="0" smtClean="0"/>
              <a:t> = Canadians rebelling against Britain, aided by Americans (</a:t>
            </a:r>
            <a:r>
              <a:rPr lang="en-US" b="1" dirty="0" smtClean="0"/>
              <a:t>Hunter’s Lodges</a:t>
            </a:r>
            <a:r>
              <a:rPr lang="en-US" dirty="0" smtClean="0"/>
              <a:t>). Mason ordered the arrest of anyone aiding the Canadians, but he sympathized with patriots.</a:t>
            </a:r>
          </a:p>
          <a:p>
            <a:r>
              <a:rPr lang="en-US" b="1" dirty="0" smtClean="0"/>
              <a:t>Gen. Hugh Brady, </a:t>
            </a:r>
            <a:r>
              <a:rPr lang="en-US" dirty="0" smtClean="0"/>
              <a:t>U.S. commander of the army in Detroit, tried to stop patriots from launching attacks, so the U.S. could remain neutral.</a:t>
            </a:r>
          </a:p>
          <a:p>
            <a:r>
              <a:rPr lang="en-US" b="1" dirty="0" smtClean="0"/>
              <a:t>Battle of Windsor </a:t>
            </a:r>
            <a:r>
              <a:rPr lang="en-US" dirty="0" smtClean="0"/>
              <a:t>– British kill 21 patriots, and hang 4 in Dec. 1938.</a:t>
            </a:r>
          </a:p>
          <a:p>
            <a:r>
              <a:rPr lang="en-US" dirty="0" smtClean="0"/>
              <a:t>Webster-</a:t>
            </a:r>
            <a:r>
              <a:rPr lang="en-US" dirty="0" err="1" smtClean="0"/>
              <a:t>Ashburton</a:t>
            </a:r>
            <a:r>
              <a:rPr lang="en-US" dirty="0" smtClean="0"/>
              <a:t> Treaty ended war</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4343400" cy="1143000"/>
          </a:xfrm>
        </p:spPr>
        <p:txBody>
          <a:bodyPr/>
          <a:lstStyle/>
          <a:p>
            <a:r>
              <a:rPr lang="en-US" dirty="0" smtClean="0"/>
              <a:t>USS Michigan</a:t>
            </a:r>
            <a:endParaRPr lang="en-US" dirty="0"/>
          </a:p>
        </p:txBody>
      </p:sp>
      <p:pic>
        <p:nvPicPr>
          <p:cNvPr id="4" name="Content Placeholder 3" descr="USS Michigan.gif"/>
          <p:cNvPicPr>
            <a:picLocks noGrp="1" noChangeAspect="1"/>
          </p:cNvPicPr>
          <p:nvPr>
            <p:ph idx="1"/>
          </p:nvPr>
        </p:nvPicPr>
        <p:blipFill>
          <a:blip r:embed="rId2" cstate="print"/>
          <a:stretch>
            <a:fillRect/>
          </a:stretch>
        </p:blipFill>
        <p:spPr>
          <a:xfrm>
            <a:off x="2895600" y="1219200"/>
            <a:ext cx="3547043" cy="2491581"/>
          </a:xfrm>
        </p:spPr>
      </p:pic>
      <p:pic>
        <p:nvPicPr>
          <p:cNvPr id="8" name="Picture 7" descr="prow of USS Michigan.jpg"/>
          <p:cNvPicPr>
            <a:picLocks noChangeAspect="1"/>
          </p:cNvPicPr>
          <p:nvPr/>
        </p:nvPicPr>
        <p:blipFill>
          <a:blip r:embed="rId3" cstate="print"/>
          <a:stretch>
            <a:fillRect/>
          </a:stretch>
        </p:blipFill>
        <p:spPr>
          <a:xfrm>
            <a:off x="6934200" y="3581400"/>
            <a:ext cx="1905000" cy="2838450"/>
          </a:xfrm>
          <a:prstGeom prst="rect">
            <a:avLst/>
          </a:prstGeom>
        </p:spPr>
      </p:pic>
      <p:sp>
        <p:nvSpPr>
          <p:cNvPr id="9" name="TextBox 8"/>
          <p:cNvSpPr txBox="1"/>
          <p:nvPr/>
        </p:nvSpPr>
        <p:spPr>
          <a:xfrm>
            <a:off x="2971800" y="3581400"/>
            <a:ext cx="3623563" cy="923330"/>
          </a:xfrm>
          <a:prstGeom prst="rect">
            <a:avLst/>
          </a:prstGeom>
          <a:noFill/>
        </p:spPr>
        <p:txBody>
          <a:bodyPr wrap="square" rtlCol="0">
            <a:spAutoFit/>
          </a:bodyPr>
          <a:lstStyle/>
          <a:p>
            <a:r>
              <a:rPr lang="en-US" dirty="0" smtClean="0"/>
              <a:t>First iron-hulled warship in the U.S. Navy was launched in 1844 in Erie, PA.  </a:t>
            </a:r>
            <a:endParaRPr lang="en-US" dirty="0"/>
          </a:p>
        </p:txBody>
      </p:sp>
      <p:sp>
        <p:nvSpPr>
          <p:cNvPr id="10" name="TextBox 9"/>
          <p:cNvSpPr txBox="1"/>
          <p:nvPr/>
        </p:nvSpPr>
        <p:spPr>
          <a:xfrm>
            <a:off x="228600" y="4267200"/>
            <a:ext cx="3352800" cy="2246769"/>
          </a:xfrm>
          <a:prstGeom prst="rect">
            <a:avLst/>
          </a:prstGeom>
          <a:noFill/>
        </p:spPr>
        <p:txBody>
          <a:bodyPr wrap="square" rtlCol="0">
            <a:spAutoFit/>
          </a:bodyPr>
          <a:lstStyle/>
          <a:p>
            <a:r>
              <a:rPr lang="en-US" sz="2000" dirty="0" smtClean="0"/>
              <a:t>Gen. Hugh Brady, the namesake of Fort Brady in Sault Ste Marie, had a long military career from the 1790s to the 1840s. He died being thrown from a carriage at age 83.</a:t>
            </a:r>
            <a:endParaRPr lang="en-US" sz="2000" dirty="0"/>
          </a:p>
        </p:txBody>
      </p:sp>
      <p:sp>
        <p:nvSpPr>
          <p:cNvPr id="11" name="TextBox 10"/>
          <p:cNvSpPr txBox="1"/>
          <p:nvPr/>
        </p:nvSpPr>
        <p:spPr>
          <a:xfrm>
            <a:off x="3810000" y="5334000"/>
            <a:ext cx="3962400" cy="1015663"/>
          </a:xfrm>
          <a:prstGeom prst="rect">
            <a:avLst/>
          </a:prstGeom>
          <a:noFill/>
        </p:spPr>
        <p:txBody>
          <a:bodyPr wrap="square" rtlCol="0">
            <a:spAutoFit/>
          </a:bodyPr>
          <a:lstStyle/>
          <a:p>
            <a:r>
              <a:rPr lang="en-US" sz="2000" dirty="0" smtClean="0">
                <a:solidFill>
                  <a:srgbClr val="C00000"/>
                </a:solidFill>
              </a:rPr>
              <a:t>The prow of the USS Michigan can be found at the Erie Maritime Museum in Erie, </a:t>
            </a:r>
            <a:r>
              <a:rPr lang="en-US" sz="2000" dirty="0" smtClean="0"/>
              <a:t>PA.</a:t>
            </a:r>
            <a:endParaRPr lang="en-US" sz="2000" dirty="0"/>
          </a:p>
        </p:txBody>
      </p:sp>
      <p:pic>
        <p:nvPicPr>
          <p:cNvPr id="12" name="Picture 11" descr="220px-Gen__Hugh_Brady.jpg"/>
          <p:cNvPicPr>
            <a:picLocks noChangeAspect="1"/>
          </p:cNvPicPr>
          <p:nvPr/>
        </p:nvPicPr>
        <p:blipFill>
          <a:blip r:embed="rId4" cstate="print"/>
          <a:stretch>
            <a:fillRect/>
          </a:stretch>
        </p:blipFill>
        <p:spPr>
          <a:xfrm>
            <a:off x="304800" y="1676400"/>
            <a:ext cx="2171700" cy="2596169"/>
          </a:xfrm>
          <a:prstGeom prst="rect">
            <a:avLst/>
          </a:prstGeom>
        </p:spPr>
      </p:pic>
      <p:sp>
        <p:nvSpPr>
          <p:cNvPr id="13" name="TextBox 12"/>
          <p:cNvSpPr txBox="1"/>
          <p:nvPr/>
        </p:nvSpPr>
        <p:spPr>
          <a:xfrm>
            <a:off x="304800" y="1447800"/>
            <a:ext cx="2185214" cy="215444"/>
          </a:xfrm>
          <a:prstGeom prst="rect">
            <a:avLst/>
          </a:prstGeom>
          <a:noFill/>
        </p:spPr>
        <p:txBody>
          <a:bodyPr wrap="none" rtlCol="0">
            <a:spAutoFit/>
          </a:bodyPr>
          <a:lstStyle/>
          <a:p>
            <a:r>
              <a:rPr lang="en-US" sz="800" dirty="0" smtClean="0"/>
              <a:t>http://en.wikipedia.org/wiki/Hugh_Brady</a:t>
            </a:r>
            <a:endParaRPr lang="en-US" sz="800" dirty="0"/>
          </a:p>
        </p:txBody>
      </p:sp>
      <p:sp>
        <p:nvSpPr>
          <p:cNvPr id="14" name="TextBox 13"/>
          <p:cNvSpPr txBox="1"/>
          <p:nvPr/>
        </p:nvSpPr>
        <p:spPr>
          <a:xfrm>
            <a:off x="2209800" y="1219200"/>
            <a:ext cx="4955203" cy="215444"/>
          </a:xfrm>
          <a:prstGeom prst="rect">
            <a:avLst/>
          </a:prstGeom>
          <a:noFill/>
        </p:spPr>
        <p:txBody>
          <a:bodyPr wrap="none" rtlCol="0">
            <a:spAutoFit/>
          </a:bodyPr>
          <a:lstStyle/>
          <a:p>
            <a:r>
              <a:rPr lang="en-US" sz="800" dirty="0" smtClean="0"/>
              <a:t>http://civilwartalk.com/threads/the-first-iron-warship-of-the-us-navy-the-uss-michigan.90659/</a:t>
            </a:r>
            <a:endParaRPr lang="en-US" sz="800" dirty="0"/>
          </a:p>
        </p:txBody>
      </p:sp>
      <p:sp>
        <p:nvSpPr>
          <p:cNvPr id="15" name="TextBox 14"/>
          <p:cNvSpPr txBox="1"/>
          <p:nvPr/>
        </p:nvSpPr>
        <p:spPr>
          <a:xfrm>
            <a:off x="5112127" y="6477000"/>
            <a:ext cx="4031873" cy="215444"/>
          </a:xfrm>
          <a:prstGeom prst="rect">
            <a:avLst/>
          </a:prstGeom>
          <a:noFill/>
        </p:spPr>
        <p:txBody>
          <a:bodyPr wrap="none" rtlCol="0">
            <a:spAutoFit/>
          </a:bodyPr>
          <a:lstStyle/>
          <a:p>
            <a:r>
              <a:rPr lang="en-US" sz="800" dirty="0" smtClean="0"/>
              <a:t>http://www.acbs.org/rudder/oldrudder/Rudder/Fall2001/ErieMaritimeMuseum.htm</a:t>
            </a:r>
            <a:endParaRPr lang="en-US" sz="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400800" cy="838200"/>
          </a:xfrm>
        </p:spPr>
        <p:txBody>
          <a:bodyPr/>
          <a:lstStyle/>
          <a:p>
            <a:r>
              <a:rPr lang="en-US" dirty="0" smtClean="0"/>
              <a:t>Fort Wayne </a:t>
            </a:r>
            <a:endParaRPr lang="en-US" dirty="0"/>
          </a:p>
        </p:txBody>
      </p:sp>
      <p:pic>
        <p:nvPicPr>
          <p:cNvPr id="4" name="Content Placeholder 3" descr="Fort Wayne.jpg"/>
          <p:cNvPicPr>
            <a:picLocks noGrp="1" noChangeAspect="1"/>
          </p:cNvPicPr>
          <p:nvPr>
            <p:ph idx="1"/>
          </p:nvPr>
        </p:nvPicPr>
        <p:blipFill>
          <a:blip r:embed="rId2" cstate="print"/>
          <a:stretch>
            <a:fillRect/>
          </a:stretch>
        </p:blipFill>
        <p:spPr>
          <a:xfrm>
            <a:off x="5181600" y="2286000"/>
            <a:ext cx="3086100" cy="2299145"/>
          </a:xfrm>
        </p:spPr>
      </p:pic>
      <p:pic>
        <p:nvPicPr>
          <p:cNvPr id="6" name="Picture 5" descr="Fort Wayne aerial.jpg"/>
          <p:cNvPicPr>
            <a:picLocks noChangeAspect="1"/>
          </p:cNvPicPr>
          <p:nvPr/>
        </p:nvPicPr>
        <p:blipFill>
          <a:blip r:embed="rId3" cstate="print"/>
          <a:stretch>
            <a:fillRect/>
          </a:stretch>
        </p:blipFill>
        <p:spPr>
          <a:xfrm>
            <a:off x="304800" y="1219200"/>
            <a:ext cx="3612343" cy="2447925"/>
          </a:xfrm>
          <a:prstGeom prst="rect">
            <a:avLst/>
          </a:prstGeom>
        </p:spPr>
      </p:pic>
      <p:sp>
        <p:nvSpPr>
          <p:cNvPr id="7" name="TextBox 6"/>
          <p:cNvSpPr txBox="1"/>
          <p:nvPr/>
        </p:nvSpPr>
        <p:spPr>
          <a:xfrm>
            <a:off x="3124200" y="1066800"/>
            <a:ext cx="5737468" cy="400110"/>
          </a:xfrm>
          <a:prstGeom prst="rect">
            <a:avLst/>
          </a:prstGeom>
          <a:noFill/>
        </p:spPr>
        <p:txBody>
          <a:bodyPr wrap="none" rtlCol="0">
            <a:spAutoFit/>
          </a:bodyPr>
          <a:lstStyle/>
          <a:p>
            <a:r>
              <a:rPr lang="en-US" sz="2000" dirty="0" smtClean="0"/>
              <a:t>Started in 1843, completed in 1851 for $150,000</a:t>
            </a:r>
            <a:endParaRPr lang="en-US" sz="2000" dirty="0"/>
          </a:p>
        </p:txBody>
      </p:sp>
      <p:sp>
        <p:nvSpPr>
          <p:cNvPr id="8" name="TextBox 7"/>
          <p:cNvSpPr txBox="1"/>
          <p:nvPr/>
        </p:nvSpPr>
        <p:spPr>
          <a:xfrm>
            <a:off x="6172200" y="4038600"/>
            <a:ext cx="1069908" cy="400110"/>
          </a:xfrm>
          <a:prstGeom prst="rect">
            <a:avLst/>
          </a:prstGeom>
          <a:noFill/>
        </p:spPr>
        <p:txBody>
          <a:bodyPr wrap="none" rtlCol="0">
            <a:spAutoFit/>
          </a:bodyPr>
          <a:lstStyle/>
          <a:p>
            <a:r>
              <a:rPr lang="en-US" sz="2000" dirty="0" smtClean="0"/>
              <a:t>Barracks</a:t>
            </a:r>
            <a:endParaRPr lang="en-US" sz="2000" dirty="0"/>
          </a:p>
        </p:txBody>
      </p:sp>
      <p:sp>
        <p:nvSpPr>
          <p:cNvPr id="9" name="TextBox 8"/>
          <p:cNvSpPr txBox="1"/>
          <p:nvPr/>
        </p:nvSpPr>
        <p:spPr>
          <a:xfrm>
            <a:off x="1066800" y="6324600"/>
            <a:ext cx="2354106" cy="400110"/>
          </a:xfrm>
          <a:prstGeom prst="rect">
            <a:avLst/>
          </a:prstGeom>
          <a:noFill/>
        </p:spPr>
        <p:txBody>
          <a:bodyPr wrap="none" rtlCol="0">
            <a:spAutoFit/>
          </a:bodyPr>
          <a:lstStyle/>
          <a:p>
            <a:r>
              <a:rPr lang="en-US" sz="2000" dirty="0" smtClean="0">
                <a:solidFill>
                  <a:schemeClr val="accent2">
                    <a:lumMod val="50000"/>
                  </a:schemeClr>
                </a:solidFill>
              </a:rPr>
              <a:t>Commander’s House</a:t>
            </a:r>
            <a:endParaRPr lang="en-US" sz="2000" dirty="0">
              <a:solidFill>
                <a:schemeClr val="accent2">
                  <a:lumMod val="50000"/>
                </a:schemeClr>
              </a:solidFill>
            </a:endParaRPr>
          </a:p>
        </p:txBody>
      </p:sp>
      <p:sp>
        <p:nvSpPr>
          <p:cNvPr id="10" name="TextBox 9"/>
          <p:cNvSpPr txBox="1"/>
          <p:nvPr/>
        </p:nvSpPr>
        <p:spPr>
          <a:xfrm>
            <a:off x="3962400" y="1600200"/>
            <a:ext cx="4953000" cy="1631216"/>
          </a:xfrm>
          <a:prstGeom prst="rect">
            <a:avLst/>
          </a:prstGeom>
          <a:noFill/>
        </p:spPr>
        <p:txBody>
          <a:bodyPr wrap="square" rtlCol="0">
            <a:spAutoFit/>
          </a:bodyPr>
          <a:lstStyle/>
          <a:p>
            <a:r>
              <a:rPr lang="en-US" sz="2000" dirty="0" smtClean="0"/>
              <a:t>No hostile shots fired, but British sympathy for the South during the Civil War caused concern about Canadian invasion. Served as a mustering center for troops.</a:t>
            </a:r>
            <a:endParaRPr lang="en-US" sz="2000" dirty="0"/>
          </a:p>
        </p:txBody>
      </p:sp>
      <p:sp>
        <p:nvSpPr>
          <p:cNvPr id="11" name="TextBox 10"/>
          <p:cNvSpPr txBox="1"/>
          <p:nvPr/>
        </p:nvSpPr>
        <p:spPr>
          <a:xfrm>
            <a:off x="228600" y="3810000"/>
            <a:ext cx="5567550" cy="400110"/>
          </a:xfrm>
          <a:prstGeom prst="rect">
            <a:avLst/>
          </a:prstGeom>
          <a:noFill/>
        </p:spPr>
        <p:txBody>
          <a:bodyPr wrap="none" rtlCol="0">
            <a:spAutoFit/>
          </a:bodyPr>
          <a:lstStyle/>
          <a:p>
            <a:r>
              <a:rPr lang="en-US" sz="2000" dirty="0" smtClean="0"/>
              <a:t>Not open to the public except for special events</a:t>
            </a:r>
            <a:endParaRPr lang="en-US" sz="2000" dirty="0"/>
          </a:p>
        </p:txBody>
      </p:sp>
      <p:sp>
        <p:nvSpPr>
          <p:cNvPr id="12" name="TextBox 11"/>
          <p:cNvSpPr txBox="1"/>
          <p:nvPr/>
        </p:nvSpPr>
        <p:spPr>
          <a:xfrm>
            <a:off x="3810000" y="5029200"/>
            <a:ext cx="5181600" cy="1631216"/>
          </a:xfrm>
          <a:prstGeom prst="rect">
            <a:avLst/>
          </a:prstGeom>
          <a:noFill/>
        </p:spPr>
        <p:txBody>
          <a:bodyPr wrap="square" rtlCol="0">
            <a:spAutoFit/>
          </a:bodyPr>
          <a:lstStyle/>
          <a:p>
            <a:r>
              <a:rPr lang="en-US" sz="2000" dirty="0" smtClean="0"/>
              <a:t>Garrisoned until 1941, it housed CCC volunteers during the Great Depression, and 2,000 workers in Motor Supply Depot during WWII.  Also housed families displaced by 1967 riot.  </a:t>
            </a:r>
            <a:endParaRPr lang="en-US" sz="2000" dirty="0"/>
          </a:p>
        </p:txBody>
      </p:sp>
      <p:sp>
        <p:nvSpPr>
          <p:cNvPr id="13" name="TextBox 12"/>
          <p:cNvSpPr txBox="1"/>
          <p:nvPr/>
        </p:nvSpPr>
        <p:spPr>
          <a:xfrm>
            <a:off x="381000" y="3657600"/>
            <a:ext cx="2390398" cy="215444"/>
          </a:xfrm>
          <a:prstGeom prst="rect">
            <a:avLst/>
          </a:prstGeom>
          <a:noFill/>
        </p:spPr>
        <p:txBody>
          <a:bodyPr wrap="none" rtlCol="0">
            <a:spAutoFit/>
          </a:bodyPr>
          <a:lstStyle/>
          <a:p>
            <a:r>
              <a:rPr lang="en-US" sz="800" dirty="0" smtClean="0"/>
              <a:t>http://www.aerialpics.com/E/fort-wayne.html</a:t>
            </a:r>
            <a:endParaRPr lang="en-US" sz="800" dirty="0"/>
          </a:p>
        </p:txBody>
      </p:sp>
      <p:sp>
        <p:nvSpPr>
          <p:cNvPr id="14" name="TextBox 13"/>
          <p:cNvSpPr txBox="1"/>
          <p:nvPr/>
        </p:nvSpPr>
        <p:spPr>
          <a:xfrm>
            <a:off x="5334000" y="4648200"/>
            <a:ext cx="2698175" cy="215444"/>
          </a:xfrm>
          <a:prstGeom prst="rect">
            <a:avLst/>
          </a:prstGeom>
          <a:noFill/>
        </p:spPr>
        <p:txBody>
          <a:bodyPr wrap="none" rtlCol="0">
            <a:spAutoFit/>
          </a:bodyPr>
          <a:lstStyle/>
          <a:p>
            <a:r>
              <a:rPr lang="en-US" sz="800" dirty="0" smtClean="0"/>
              <a:t>http://en.wikipedia.org/wiki/Fort_Wayne_(Detroit)</a:t>
            </a:r>
            <a:endParaRPr lang="en-US" sz="800" dirty="0"/>
          </a:p>
        </p:txBody>
      </p:sp>
      <p:sp>
        <p:nvSpPr>
          <p:cNvPr id="15" name="TextBox 14"/>
          <p:cNvSpPr txBox="1"/>
          <p:nvPr/>
        </p:nvSpPr>
        <p:spPr>
          <a:xfrm>
            <a:off x="457200" y="6642556"/>
            <a:ext cx="3416320" cy="215444"/>
          </a:xfrm>
          <a:prstGeom prst="rect">
            <a:avLst/>
          </a:prstGeom>
          <a:noFill/>
        </p:spPr>
        <p:txBody>
          <a:bodyPr wrap="none" rtlCol="0">
            <a:spAutoFit/>
          </a:bodyPr>
          <a:lstStyle/>
          <a:p>
            <a:r>
              <a:rPr lang="en-US" sz="800" dirty="0" smtClean="0"/>
              <a:t>http://www.usforts.com/2013/08/fort-wayne-detroit-michigan.html</a:t>
            </a:r>
            <a:endParaRPr lang="en-US" sz="800" dirty="0"/>
          </a:p>
        </p:txBody>
      </p:sp>
      <p:pic>
        <p:nvPicPr>
          <p:cNvPr id="16" name="Picture 15" descr="Fort Wayne2 Cmdg Off Qtrs - 3.jpg"/>
          <p:cNvPicPr>
            <a:picLocks noChangeAspect="1"/>
          </p:cNvPicPr>
          <p:nvPr/>
        </p:nvPicPr>
        <p:blipFill>
          <a:blip r:embed="rId4" cstate="print"/>
          <a:stretch>
            <a:fillRect/>
          </a:stretch>
        </p:blipFill>
        <p:spPr>
          <a:xfrm>
            <a:off x="762000" y="4267200"/>
            <a:ext cx="2844800" cy="2133600"/>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s3.mm.bing.net/th?id=H.4614840215800086&amp;pid=1.7&amp;w=181&amp;h=153&amp;c=7&amp;rs=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70496" y="4267200"/>
            <a:ext cx="2696196" cy="227910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152400" y="304800"/>
            <a:ext cx="8229600" cy="1143000"/>
          </a:xfrm>
        </p:spPr>
        <p:txBody>
          <a:bodyPr>
            <a:normAutofit/>
          </a:bodyPr>
          <a:lstStyle/>
          <a:p>
            <a:r>
              <a:rPr lang="en-US" dirty="0" smtClean="0"/>
              <a:t>Capital moves to Lansing (1847)</a:t>
            </a:r>
            <a:endParaRPr lang="en-US" dirty="0"/>
          </a:p>
        </p:txBody>
      </p:sp>
      <p:sp>
        <p:nvSpPr>
          <p:cNvPr id="3" name="Content Placeholder 2"/>
          <p:cNvSpPr>
            <a:spLocks noGrp="1"/>
          </p:cNvSpPr>
          <p:nvPr>
            <p:ph idx="1"/>
          </p:nvPr>
        </p:nvSpPr>
        <p:spPr>
          <a:xfrm>
            <a:off x="152400" y="1371600"/>
            <a:ext cx="8610600" cy="3733799"/>
          </a:xfrm>
        </p:spPr>
        <p:txBody>
          <a:bodyPr>
            <a:normAutofit fontScale="70000" lnSpcReduction="20000"/>
          </a:bodyPr>
          <a:lstStyle/>
          <a:p>
            <a:r>
              <a:rPr lang="en-US" dirty="0" smtClean="0"/>
              <a:t>Constitution of 1835 said capital would be Detroit for 10 years </a:t>
            </a:r>
          </a:p>
          <a:p>
            <a:r>
              <a:rPr lang="en-US" dirty="0" smtClean="0"/>
              <a:t>Choice between Detroiters (pop. 13,065) and “</a:t>
            </a:r>
            <a:r>
              <a:rPr lang="en-US" dirty="0" err="1" smtClean="0"/>
              <a:t>outstaters</a:t>
            </a:r>
            <a:r>
              <a:rPr lang="en-US" dirty="0" smtClean="0"/>
              <a:t>”: Jackson, Ann Arbor, Battle Creek, and Albion. </a:t>
            </a:r>
          </a:p>
          <a:p>
            <a:r>
              <a:rPr lang="en-US" dirty="0" smtClean="0"/>
              <a:t>James Seymour donated 20 acres in Ingham County which was wilderness with no close railroads</a:t>
            </a:r>
          </a:p>
          <a:p>
            <a:r>
              <a:rPr lang="en-US" dirty="0" smtClean="0"/>
              <a:t>Town was to be called “Michigan,” but changed to Lansing (named for Lansing, NY) in 1848.  Lansing is only capital that is not also a county seat.  </a:t>
            </a:r>
          </a:p>
          <a:p>
            <a:r>
              <a:rPr lang="en-US" dirty="0" smtClean="0"/>
              <a:t>Detroit was too close to Canadian border if war with Great Britain broke out</a:t>
            </a:r>
          </a:p>
          <a:p>
            <a:r>
              <a:rPr lang="en-US" dirty="0" smtClean="0"/>
              <a:t>Detroit also had too many taverns (420 </a:t>
            </a:r>
            <a:r>
              <a:rPr lang="en-US" dirty="0" err="1" smtClean="0"/>
              <a:t>salloons</a:t>
            </a:r>
            <a:r>
              <a:rPr lang="en-US" dirty="0" smtClean="0"/>
              <a:t> and 23 breweries)</a:t>
            </a:r>
          </a:p>
          <a:p>
            <a:pPr>
              <a:buNone/>
            </a:pPr>
            <a:endParaRPr lang="en-US" dirty="0"/>
          </a:p>
        </p:txBody>
      </p:sp>
      <p:sp>
        <p:nvSpPr>
          <p:cNvPr id="5" name="TextBox 4"/>
          <p:cNvSpPr txBox="1"/>
          <p:nvPr/>
        </p:nvSpPr>
        <p:spPr>
          <a:xfrm>
            <a:off x="3200400" y="5486400"/>
            <a:ext cx="2819400" cy="923330"/>
          </a:xfrm>
          <a:prstGeom prst="rect">
            <a:avLst/>
          </a:prstGeom>
          <a:noFill/>
        </p:spPr>
        <p:txBody>
          <a:bodyPr wrap="square" rtlCol="0">
            <a:spAutoFit/>
          </a:bodyPr>
          <a:lstStyle/>
          <a:p>
            <a:r>
              <a:rPr lang="en-US" dirty="0" smtClean="0"/>
              <a:t>The present capitol was built in 1879.</a:t>
            </a:r>
          </a:p>
          <a:p>
            <a:endParaRPr lang="en-US" dirty="0"/>
          </a:p>
        </p:txBody>
      </p:sp>
      <p:sp>
        <p:nvSpPr>
          <p:cNvPr id="6" name="TextBox 5"/>
          <p:cNvSpPr txBox="1"/>
          <p:nvPr/>
        </p:nvSpPr>
        <p:spPr>
          <a:xfrm>
            <a:off x="5486400" y="6477000"/>
            <a:ext cx="3416320" cy="215444"/>
          </a:xfrm>
          <a:prstGeom prst="rect">
            <a:avLst/>
          </a:prstGeom>
          <a:noFill/>
        </p:spPr>
        <p:txBody>
          <a:bodyPr wrap="none" rtlCol="0">
            <a:spAutoFit/>
          </a:bodyPr>
          <a:lstStyle/>
          <a:p>
            <a:r>
              <a:rPr lang="en-US" sz="800" dirty="0" smtClean="0"/>
              <a:t>http://www.cityprofile.com/michigan/michigan-state-capitol.html</a:t>
            </a:r>
            <a:endParaRPr lang="en-US" sz="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Michigan tries to attract settlers</a:t>
            </a:r>
            <a:endParaRPr lang="en-US" dirty="0"/>
          </a:p>
        </p:txBody>
      </p:sp>
      <p:sp>
        <p:nvSpPr>
          <p:cNvPr id="3" name="Content Placeholder 2"/>
          <p:cNvSpPr>
            <a:spLocks noGrp="1"/>
          </p:cNvSpPr>
          <p:nvPr>
            <p:ph idx="1"/>
          </p:nvPr>
        </p:nvSpPr>
        <p:spPr/>
        <p:txBody>
          <a:bodyPr/>
          <a:lstStyle/>
          <a:p>
            <a:r>
              <a:rPr lang="en-US" dirty="0" smtClean="0"/>
              <a:t>Sells land cheap </a:t>
            </a:r>
          </a:p>
          <a:p>
            <a:r>
              <a:rPr lang="en-US" dirty="0" smtClean="0"/>
              <a:t>Advertise (</a:t>
            </a:r>
            <a:r>
              <a:rPr lang="en-US" i="1" dirty="0" smtClean="0"/>
              <a:t>The </a:t>
            </a:r>
            <a:r>
              <a:rPr lang="en-US" i="1" dirty="0" err="1" smtClean="0"/>
              <a:t>Emmigrant’s</a:t>
            </a:r>
            <a:r>
              <a:rPr lang="en-US" i="1" dirty="0" smtClean="0"/>
              <a:t> Guide to Michigan</a:t>
            </a:r>
            <a:r>
              <a:rPr lang="en-US" dirty="0" smtClean="0"/>
              <a:t> – 1848)</a:t>
            </a:r>
          </a:p>
          <a:p>
            <a:r>
              <a:rPr lang="en-US" dirty="0" smtClean="0"/>
              <a:t>Develop ethnic communities (Germans, Dutch, etc.) by granting land</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Canadian Immigrants</a:t>
            </a:r>
            <a:endParaRPr lang="en-US" dirty="0"/>
          </a:p>
        </p:txBody>
      </p:sp>
      <p:sp>
        <p:nvSpPr>
          <p:cNvPr id="3" name="Content Placeholder 2"/>
          <p:cNvSpPr>
            <a:spLocks noGrp="1"/>
          </p:cNvSpPr>
          <p:nvPr>
            <p:ph idx="1"/>
          </p:nvPr>
        </p:nvSpPr>
        <p:spPr/>
        <p:txBody>
          <a:bodyPr/>
          <a:lstStyle/>
          <a:p>
            <a:r>
              <a:rPr lang="en-US" dirty="0" smtClean="0"/>
              <a:t>Fled after the failure of the 1837 rebellion</a:t>
            </a:r>
          </a:p>
          <a:p>
            <a:r>
              <a:rPr lang="en-US" dirty="0" smtClean="0"/>
              <a:t>Many fled to U.S. in 1800s due to slow economic growth in Canada </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normAutofit/>
          </a:bodyPr>
          <a:lstStyle/>
          <a:p>
            <a:r>
              <a:rPr lang="en-US" dirty="0" smtClean="0"/>
              <a:t>Stevens T. Mason</a:t>
            </a:r>
            <a:endParaRPr lang="en-US" dirty="0"/>
          </a:p>
        </p:txBody>
      </p:sp>
      <p:pic>
        <p:nvPicPr>
          <p:cNvPr id="4" name="Content Placeholder 3" descr="Mason1.png"/>
          <p:cNvPicPr>
            <a:picLocks noGrp="1" noChangeAspect="1"/>
          </p:cNvPicPr>
          <p:nvPr>
            <p:ph idx="1"/>
          </p:nvPr>
        </p:nvPicPr>
        <p:blipFill>
          <a:blip r:embed="rId2" cstate="print"/>
          <a:stretch>
            <a:fillRect/>
          </a:stretch>
        </p:blipFill>
        <p:spPr>
          <a:xfrm>
            <a:off x="3810000" y="2362200"/>
            <a:ext cx="1985211" cy="2514600"/>
          </a:xfrm>
          <a:prstGeom prst="rect">
            <a:avLst/>
          </a:prstGeom>
        </p:spPr>
      </p:pic>
      <p:pic>
        <p:nvPicPr>
          <p:cNvPr id="5" name="Picture 4" descr="MIDETboygov_mccallum1.jpg"/>
          <p:cNvPicPr>
            <a:picLocks noChangeAspect="1"/>
          </p:cNvPicPr>
          <p:nvPr/>
        </p:nvPicPr>
        <p:blipFill>
          <a:blip r:embed="rId3" cstate="print"/>
          <a:stretch>
            <a:fillRect/>
          </a:stretch>
        </p:blipFill>
        <p:spPr>
          <a:xfrm>
            <a:off x="6629400" y="1676400"/>
            <a:ext cx="2000250" cy="2667000"/>
          </a:xfrm>
          <a:prstGeom prst="rect">
            <a:avLst/>
          </a:prstGeom>
        </p:spPr>
      </p:pic>
      <p:sp>
        <p:nvSpPr>
          <p:cNvPr id="6" name="TextBox 5"/>
          <p:cNvSpPr txBox="1"/>
          <p:nvPr/>
        </p:nvSpPr>
        <p:spPr>
          <a:xfrm>
            <a:off x="228600" y="1295400"/>
            <a:ext cx="6462731" cy="400110"/>
          </a:xfrm>
          <a:prstGeom prst="rect">
            <a:avLst/>
          </a:prstGeom>
          <a:noFill/>
        </p:spPr>
        <p:txBody>
          <a:bodyPr wrap="none" rtlCol="0">
            <a:spAutoFit/>
          </a:bodyPr>
          <a:lstStyle/>
          <a:p>
            <a:r>
              <a:rPr lang="en-US" sz="2000" dirty="0" smtClean="0"/>
              <a:t>1841 – Left Michigan for New York to start career in law</a:t>
            </a:r>
            <a:endParaRPr lang="en-US" sz="2000" dirty="0"/>
          </a:p>
        </p:txBody>
      </p:sp>
      <p:sp>
        <p:nvSpPr>
          <p:cNvPr id="8" name="TextBox 7"/>
          <p:cNvSpPr txBox="1"/>
          <p:nvPr/>
        </p:nvSpPr>
        <p:spPr>
          <a:xfrm>
            <a:off x="457200" y="1828800"/>
            <a:ext cx="4445448" cy="400110"/>
          </a:xfrm>
          <a:prstGeom prst="rect">
            <a:avLst/>
          </a:prstGeom>
          <a:noFill/>
        </p:spPr>
        <p:txBody>
          <a:bodyPr wrap="none" rtlCol="0">
            <a:spAutoFit/>
          </a:bodyPr>
          <a:lstStyle/>
          <a:p>
            <a:r>
              <a:rPr lang="en-US" sz="2000" dirty="0" smtClean="0"/>
              <a:t>1843 – Died at age 30, buried in NYC</a:t>
            </a:r>
            <a:endParaRPr lang="en-US" sz="2000" dirty="0"/>
          </a:p>
        </p:txBody>
      </p:sp>
      <p:sp>
        <p:nvSpPr>
          <p:cNvPr id="9" name="TextBox 8"/>
          <p:cNvSpPr txBox="1"/>
          <p:nvPr/>
        </p:nvSpPr>
        <p:spPr>
          <a:xfrm>
            <a:off x="367645" y="2362200"/>
            <a:ext cx="3379509" cy="1015663"/>
          </a:xfrm>
          <a:prstGeom prst="rect">
            <a:avLst/>
          </a:prstGeom>
          <a:noFill/>
        </p:spPr>
        <p:txBody>
          <a:bodyPr wrap="square" rtlCol="0">
            <a:spAutoFit/>
          </a:bodyPr>
          <a:lstStyle/>
          <a:p>
            <a:r>
              <a:rPr lang="en-US" sz="2000" dirty="0" smtClean="0"/>
              <a:t>1905 – Body moved to Capitol Park in Detroit, site of old Capitol building </a:t>
            </a:r>
            <a:endParaRPr lang="en-US" sz="2000" dirty="0"/>
          </a:p>
        </p:txBody>
      </p:sp>
      <p:sp>
        <p:nvSpPr>
          <p:cNvPr id="10" name="TextBox 9"/>
          <p:cNvSpPr txBox="1"/>
          <p:nvPr/>
        </p:nvSpPr>
        <p:spPr>
          <a:xfrm>
            <a:off x="228600" y="3505200"/>
            <a:ext cx="3657600" cy="3170099"/>
          </a:xfrm>
          <a:prstGeom prst="rect">
            <a:avLst/>
          </a:prstGeom>
          <a:noFill/>
        </p:spPr>
        <p:txBody>
          <a:bodyPr wrap="square" rtlCol="0">
            <a:spAutoFit/>
          </a:bodyPr>
          <a:lstStyle/>
          <a:p>
            <a:r>
              <a:rPr lang="en-US" sz="2000" dirty="0" smtClean="0"/>
              <a:t>1955 – Body moved to make room for bus station.  </a:t>
            </a:r>
          </a:p>
          <a:p>
            <a:endParaRPr lang="en-US" sz="2000" dirty="0" smtClean="0"/>
          </a:p>
          <a:p>
            <a:r>
              <a:rPr lang="en-US" sz="2000" dirty="0" smtClean="0"/>
              <a:t>2009 – Detroit announces it will move body several yards, but workers could not find body for four days.</a:t>
            </a:r>
          </a:p>
          <a:p>
            <a:endParaRPr lang="en-US" sz="2000" dirty="0" smtClean="0"/>
          </a:p>
          <a:p>
            <a:r>
              <a:rPr lang="en-US" sz="2000" dirty="0" smtClean="0"/>
              <a:t>2010 – Body buried for 4</a:t>
            </a:r>
            <a:r>
              <a:rPr lang="en-US" sz="2000" baseline="30000" dirty="0" smtClean="0"/>
              <a:t>th</a:t>
            </a:r>
            <a:r>
              <a:rPr lang="en-US" sz="2000" dirty="0" smtClean="0"/>
              <a:t> time under statue</a:t>
            </a:r>
            <a:endParaRPr lang="en-US" sz="2000" dirty="0"/>
          </a:p>
        </p:txBody>
      </p:sp>
      <p:sp>
        <p:nvSpPr>
          <p:cNvPr id="13" name="TextBox 12"/>
          <p:cNvSpPr txBox="1"/>
          <p:nvPr/>
        </p:nvSpPr>
        <p:spPr>
          <a:xfrm>
            <a:off x="5943600" y="4419600"/>
            <a:ext cx="3200400" cy="1015663"/>
          </a:xfrm>
          <a:prstGeom prst="rect">
            <a:avLst/>
          </a:prstGeom>
          <a:noFill/>
        </p:spPr>
        <p:txBody>
          <a:bodyPr wrap="square" rtlCol="0">
            <a:spAutoFit/>
          </a:bodyPr>
          <a:lstStyle/>
          <a:p>
            <a:r>
              <a:rPr lang="en-US" sz="2000" dirty="0" smtClean="0"/>
              <a:t>Mason’s statue and tomb today at Griswold and State Street (Capitol Square Park).</a:t>
            </a:r>
            <a:endParaRPr lang="en-US" sz="2000" dirty="0"/>
          </a:p>
        </p:txBody>
      </p:sp>
      <p:sp>
        <p:nvSpPr>
          <p:cNvPr id="14" name="TextBox 13"/>
          <p:cNvSpPr txBox="1"/>
          <p:nvPr/>
        </p:nvSpPr>
        <p:spPr>
          <a:xfrm>
            <a:off x="3886200" y="4572000"/>
            <a:ext cx="2057400" cy="2031325"/>
          </a:xfrm>
          <a:prstGeom prst="rect">
            <a:avLst/>
          </a:prstGeom>
          <a:noFill/>
        </p:spPr>
        <p:txBody>
          <a:bodyPr wrap="square" rtlCol="0">
            <a:spAutoFit/>
          </a:bodyPr>
          <a:lstStyle/>
          <a:p>
            <a:r>
              <a:rPr lang="en-US" dirty="0" smtClean="0">
                <a:solidFill>
                  <a:schemeClr val="bg1"/>
                </a:solidFill>
              </a:rPr>
              <a:t>Mason was the </a:t>
            </a:r>
            <a:r>
              <a:rPr lang="en-US" dirty="0" smtClean="0"/>
              <a:t>first governor of the State of Michigan, and the youngest governor ever at 23 years old</a:t>
            </a:r>
            <a:endParaRPr lang="en-US" dirty="0"/>
          </a:p>
        </p:txBody>
      </p:sp>
      <p:sp>
        <p:nvSpPr>
          <p:cNvPr id="11" name="TextBox 10"/>
          <p:cNvSpPr txBox="1"/>
          <p:nvPr/>
        </p:nvSpPr>
        <p:spPr>
          <a:xfrm>
            <a:off x="3581400" y="2362200"/>
            <a:ext cx="2646878" cy="215444"/>
          </a:xfrm>
          <a:prstGeom prst="rect">
            <a:avLst/>
          </a:prstGeom>
          <a:noFill/>
        </p:spPr>
        <p:txBody>
          <a:bodyPr wrap="none" rtlCol="0">
            <a:spAutoFit/>
          </a:bodyPr>
          <a:lstStyle/>
          <a:p>
            <a:r>
              <a:rPr lang="en-US" sz="800" dirty="0" smtClean="0"/>
              <a:t>http://www.wlcsd.org/Loonlake.cfm?subpage=633283</a:t>
            </a:r>
            <a:endParaRPr lang="en-US" sz="800" dirty="0"/>
          </a:p>
        </p:txBody>
      </p:sp>
      <p:sp>
        <p:nvSpPr>
          <p:cNvPr id="12" name="TextBox 11"/>
          <p:cNvSpPr txBox="1"/>
          <p:nvPr/>
        </p:nvSpPr>
        <p:spPr>
          <a:xfrm>
            <a:off x="5715000" y="1143000"/>
            <a:ext cx="3211135" cy="215444"/>
          </a:xfrm>
          <a:prstGeom prst="rect">
            <a:avLst/>
          </a:prstGeom>
          <a:noFill/>
        </p:spPr>
        <p:txBody>
          <a:bodyPr wrap="none" rtlCol="0">
            <a:spAutoFit/>
          </a:bodyPr>
          <a:lstStyle/>
          <a:p>
            <a:r>
              <a:rPr lang="en-US" sz="800" dirty="0" smtClean="0"/>
              <a:t>http://www.roadsideamerica.com/blog/detroits-historic-dead/</a:t>
            </a:r>
            <a:endParaRPr lang="en-US" sz="8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10972800" cy="914400"/>
          </a:xfrm>
        </p:spPr>
        <p:txBody>
          <a:bodyPr>
            <a:normAutofit fontScale="90000"/>
          </a:bodyPr>
          <a:lstStyle/>
          <a:p>
            <a:pPr algn="ctr"/>
            <a:r>
              <a:rPr lang="en-US" dirty="0" smtClean="0"/>
              <a:t>6 Economic Activities from 1835-1860 – </a:t>
            </a:r>
            <a:br>
              <a:rPr lang="en-US" dirty="0" smtClean="0"/>
            </a:br>
            <a:r>
              <a:rPr lang="en-US" dirty="0" smtClean="0"/>
              <a:t>Extractive Industries</a:t>
            </a:r>
            <a:endParaRPr lang="en-US" dirty="0"/>
          </a:p>
        </p:txBody>
      </p:sp>
      <p:sp>
        <p:nvSpPr>
          <p:cNvPr id="3" name="Content Placeholder 2"/>
          <p:cNvSpPr>
            <a:spLocks noGrp="1"/>
          </p:cNvSpPr>
          <p:nvPr>
            <p:ph idx="1"/>
          </p:nvPr>
        </p:nvSpPr>
        <p:spPr>
          <a:xfrm>
            <a:off x="533400" y="1981200"/>
            <a:ext cx="7772400" cy="4572000"/>
          </a:xfrm>
        </p:spPr>
        <p:txBody>
          <a:bodyPr>
            <a:normAutofit fontScale="92500" lnSpcReduction="10000"/>
          </a:bodyPr>
          <a:lstStyle/>
          <a:p>
            <a:r>
              <a:rPr lang="en-US" dirty="0" smtClean="0"/>
              <a:t>Fur Trapping (dying in the mid 1800s, so American Fur Company switched to fishing)</a:t>
            </a:r>
          </a:p>
          <a:p>
            <a:r>
              <a:rPr lang="en-US" dirty="0" smtClean="0"/>
              <a:t>Farming (#1 industry in mid 1800s)</a:t>
            </a:r>
          </a:p>
          <a:p>
            <a:r>
              <a:rPr lang="en-US" dirty="0" smtClean="0"/>
              <a:t>Lumbering (#2 industry in mid 1800s)</a:t>
            </a:r>
          </a:p>
          <a:p>
            <a:r>
              <a:rPr lang="en-US" dirty="0" smtClean="0"/>
              <a:t>Fishing (#3 industry)</a:t>
            </a:r>
          </a:p>
          <a:p>
            <a:r>
              <a:rPr lang="en-US" dirty="0" smtClean="0"/>
              <a:t>Mining (#4 industry)</a:t>
            </a:r>
          </a:p>
          <a:p>
            <a:endParaRPr lang="en-US" dirty="0" smtClean="0"/>
          </a:p>
          <a:p>
            <a:r>
              <a:rPr lang="en-US" dirty="0" smtClean="0"/>
              <a:t>MANUFACTURING (make products)</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Content Placeholder 3" descr="Underground Railroad routes.jpg"/>
          <p:cNvPicPr>
            <a:picLocks noGrp="1" noChangeAspect="1"/>
          </p:cNvPicPr>
          <p:nvPr>
            <p:ph idx="1"/>
          </p:nvPr>
        </p:nvPicPr>
        <p:blipFill>
          <a:blip r:embed="rId2" cstate="print"/>
          <a:srcRect/>
          <a:stretch>
            <a:fillRect/>
          </a:stretch>
        </p:blipFill>
        <p:spPr>
          <a:xfrm>
            <a:off x="228600" y="1828800"/>
            <a:ext cx="3543300" cy="3314700"/>
          </a:xfrm>
        </p:spPr>
      </p:pic>
      <p:sp>
        <p:nvSpPr>
          <p:cNvPr id="34820" name="TextBox 4"/>
          <p:cNvSpPr txBox="1">
            <a:spLocks noChangeArrowheads="1"/>
          </p:cNvSpPr>
          <p:nvPr/>
        </p:nvSpPr>
        <p:spPr bwMode="auto">
          <a:xfrm>
            <a:off x="4038600" y="1905000"/>
            <a:ext cx="5105400" cy="3785652"/>
          </a:xfrm>
          <a:prstGeom prst="rect">
            <a:avLst/>
          </a:prstGeom>
          <a:noFill/>
          <a:ln w="9525">
            <a:noFill/>
            <a:miter lim="800000"/>
            <a:headEnd/>
            <a:tailEnd/>
          </a:ln>
        </p:spPr>
        <p:txBody>
          <a:bodyPr wrap="square">
            <a:spAutoFit/>
          </a:bodyPr>
          <a:lstStyle/>
          <a:p>
            <a:r>
              <a:rPr lang="en-US" sz="2000" dirty="0"/>
              <a:t>Most routes went from Missouri or Kentucky, and ended in Detroit, Port Huron, Mount Clemens, or even Sault Ste. Marie.  Slaves walked or rode in wagons covered with hay during the night to the next “station.”  The “stationmaster” knew only the next station, never the previous one.  Coded messages in local newspapers alerted stationmasters about runaways.  More than 50,000 slaves reached </a:t>
            </a:r>
            <a:r>
              <a:rPr lang="en-US" sz="2000" dirty="0" smtClean="0"/>
              <a:t>Canada, perhaps 45,000 through Detroit from 1833-1863.  </a:t>
            </a:r>
            <a:endParaRPr lang="en-US" sz="2000" dirty="0"/>
          </a:p>
        </p:txBody>
      </p:sp>
      <p:sp>
        <p:nvSpPr>
          <p:cNvPr id="34821" name="TextBox 5"/>
          <p:cNvSpPr txBox="1">
            <a:spLocks noChangeArrowheads="1"/>
          </p:cNvSpPr>
          <p:nvPr/>
        </p:nvSpPr>
        <p:spPr bwMode="auto">
          <a:xfrm>
            <a:off x="762000" y="4648200"/>
            <a:ext cx="8763000" cy="369332"/>
          </a:xfrm>
          <a:prstGeom prst="rect">
            <a:avLst/>
          </a:prstGeom>
          <a:noFill/>
          <a:ln w="9525">
            <a:noFill/>
            <a:miter lim="800000"/>
            <a:headEnd/>
            <a:tailEnd/>
          </a:ln>
        </p:spPr>
        <p:txBody>
          <a:bodyPr>
            <a:spAutoFit/>
          </a:bodyPr>
          <a:lstStyle/>
          <a:p>
            <a:r>
              <a:rPr lang="en-US" dirty="0" smtClean="0"/>
              <a:t> </a:t>
            </a:r>
            <a:endParaRPr lang="en-US" dirty="0"/>
          </a:p>
        </p:txBody>
      </p:sp>
      <p:sp>
        <p:nvSpPr>
          <p:cNvPr id="2" name="TextBox 1"/>
          <p:cNvSpPr txBox="1"/>
          <p:nvPr/>
        </p:nvSpPr>
        <p:spPr>
          <a:xfrm>
            <a:off x="152400" y="3048000"/>
            <a:ext cx="3070071" cy="707886"/>
          </a:xfrm>
          <a:prstGeom prst="rect">
            <a:avLst/>
          </a:prstGeom>
          <a:noFill/>
        </p:spPr>
        <p:txBody>
          <a:bodyPr wrap="none" rtlCol="0">
            <a:spAutoFit/>
          </a:bodyPr>
          <a:lstStyle/>
          <a:p>
            <a:r>
              <a:rPr lang="en-US" sz="2000" dirty="0" smtClean="0"/>
              <a:t>Slaves = “Fares”</a:t>
            </a:r>
          </a:p>
          <a:p>
            <a:r>
              <a:rPr lang="en-US" sz="2000" dirty="0" smtClean="0"/>
              <a:t>Escape routes = “Lines”</a:t>
            </a:r>
            <a:endParaRPr lang="en-US" sz="2000" dirty="0"/>
          </a:p>
        </p:txBody>
      </p:sp>
      <p:sp>
        <p:nvSpPr>
          <p:cNvPr id="10" name="Title 1"/>
          <p:cNvSpPr>
            <a:spLocks noGrp="1"/>
          </p:cNvSpPr>
          <p:nvPr>
            <p:ph type="title"/>
          </p:nvPr>
        </p:nvSpPr>
        <p:spPr>
          <a:xfrm>
            <a:off x="0" y="76200"/>
            <a:ext cx="9677400" cy="1143000"/>
          </a:xfrm>
        </p:spPr>
        <p:txBody>
          <a:bodyPr>
            <a:normAutofit fontScale="90000"/>
          </a:bodyPr>
          <a:lstStyle/>
          <a:p>
            <a:r>
              <a:rPr lang="en-US" dirty="0" smtClean="0"/>
              <a:t>Detroit’s role in the Underground railroad</a:t>
            </a:r>
            <a:endParaRPr lang="en-US" dirty="0"/>
          </a:p>
        </p:txBody>
      </p:sp>
      <p:sp>
        <p:nvSpPr>
          <p:cNvPr id="7" name="TextBox 6"/>
          <p:cNvSpPr txBox="1"/>
          <p:nvPr/>
        </p:nvSpPr>
        <p:spPr>
          <a:xfrm>
            <a:off x="0" y="1600200"/>
            <a:ext cx="4852610" cy="215444"/>
          </a:xfrm>
          <a:prstGeom prst="rect">
            <a:avLst/>
          </a:prstGeom>
          <a:noFill/>
        </p:spPr>
        <p:txBody>
          <a:bodyPr wrap="none" rtlCol="0">
            <a:spAutoFit/>
          </a:bodyPr>
          <a:lstStyle/>
          <a:p>
            <a:r>
              <a:rPr lang="en-US" sz="800" dirty="0" smtClean="0"/>
              <a:t>http://www.hal.state.mi.us/mhc/museum/explore/museums/hismus/prehist/civilwar/undergro.html</a:t>
            </a:r>
            <a:endParaRPr lang="en-US" sz="8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Detroit’s first race riot occurs when blacks aided a runaway slave named </a:t>
            </a:r>
            <a:r>
              <a:rPr lang="en-US" b="1" dirty="0" smtClean="0"/>
              <a:t>Thornton Blackburn </a:t>
            </a:r>
            <a:r>
              <a:rPr lang="en-US" dirty="0" smtClean="0"/>
              <a:t>and his wife. </a:t>
            </a:r>
          </a:p>
          <a:p>
            <a:r>
              <a:rPr lang="en-US" dirty="0" smtClean="0"/>
              <a:t>Whites attack and kill sheriff that tries to arrest Blackburn, who then escapes to Canada. </a:t>
            </a:r>
          </a:p>
          <a:p>
            <a:r>
              <a:rPr lang="en-US" dirty="0" smtClean="0"/>
              <a:t>Anti-slavery movement starts in Detroit.</a:t>
            </a:r>
          </a:p>
          <a:p>
            <a:r>
              <a:rPr lang="en-US" dirty="0" smtClean="0"/>
              <a:t>1836 – </a:t>
            </a:r>
            <a:r>
              <a:rPr lang="en-US" b="1" dirty="0" smtClean="0"/>
              <a:t>Second Baptist Church</a:t>
            </a:r>
            <a:r>
              <a:rPr lang="en-US" dirty="0" smtClean="0"/>
              <a:t> organized by 13 former slaves (first Negro church in Detroit), who play a key role in aiding escaped slaves.</a:t>
            </a:r>
          </a:p>
          <a:p>
            <a:endParaRPr lang="en-US" dirty="0"/>
          </a:p>
        </p:txBody>
      </p:sp>
      <p:sp>
        <p:nvSpPr>
          <p:cNvPr id="4" name="Title 3"/>
          <p:cNvSpPr>
            <a:spLocks noGrp="1"/>
          </p:cNvSpPr>
          <p:nvPr>
            <p:ph type="title"/>
          </p:nvPr>
        </p:nvSpPr>
        <p:spPr/>
        <p:txBody>
          <a:bodyPr/>
          <a:lstStyle/>
          <a:p>
            <a:r>
              <a:rPr lang="en-US" dirty="0" smtClean="0"/>
              <a:t>Thornton Blackburn - 1833</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rduroy.jpg"/>
          <p:cNvPicPr>
            <a:picLocks noChangeAspect="1"/>
          </p:cNvPicPr>
          <p:nvPr/>
        </p:nvPicPr>
        <p:blipFill>
          <a:blip r:embed="rId2" cstate="print"/>
          <a:stretch>
            <a:fillRect/>
          </a:stretch>
        </p:blipFill>
        <p:spPr>
          <a:xfrm>
            <a:off x="6757543" y="381000"/>
            <a:ext cx="2248559" cy="3124200"/>
          </a:xfrm>
          <a:prstGeom prst="rect">
            <a:avLst/>
          </a:prstGeom>
        </p:spPr>
      </p:pic>
      <p:sp>
        <p:nvSpPr>
          <p:cNvPr id="2" name="Title 1"/>
          <p:cNvSpPr>
            <a:spLocks noGrp="1"/>
          </p:cNvSpPr>
          <p:nvPr>
            <p:ph type="title"/>
          </p:nvPr>
        </p:nvSpPr>
        <p:spPr/>
        <p:txBody>
          <a:bodyPr/>
          <a:lstStyle/>
          <a:p>
            <a:r>
              <a:rPr lang="en-US" dirty="0" smtClean="0"/>
              <a:t>“Corduroy” Roads</a:t>
            </a:r>
            <a:endParaRPr lang="en-US" dirty="0"/>
          </a:p>
        </p:txBody>
      </p:sp>
      <p:sp>
        <p:nvSpPr>
          <p:cNvPr id="3" name="Content Placeholder 2"/>
          <p:cNvSpPr>
            <a:spLocks noGrp="1"/>
          </p:cNvSpPr>
          <p:nvPr>
            <p:ph sz="quarter" idx="1"/>
          </p:nvPr>
        </p:nvSpPr>
        <p:spPr>
          <a:xfrm>
            <a:off x="76200" y="1371600"/>
            <a:ext cx="6781800" cy="4953000"/>
          </a:xfrm>
        </p:spPr>
        <p:txBody>
          <a:bodyPr>
            <a:normAutofit fontScale="62500" lnSpcReduction="20000"/>
          </a:bodyPr>
          <a:lstStyle/>
          <a:p>
            <a:r>
              <a:rPr lang="en-US" sz="3400" dirty="0" smtClean="0"/>
              <a:t>1827 – </a:t>
            </a:r>
            <a:r>
              <a:rPr lang="en-US" sz="3400" b="1" dirty="0" smtClean="0"/>
              <a:t>Detroit to Toledo </a:t>
            </a:r>
            <a:r>
              <a:rPr lang="en-US" sz="3400" dirty="0" smtClean="0"/>
              <a:t>road completed at federal cost of $32,000</a:t>
            </a:r>
          </a:p>
          <a:p>
            <a:r>
              <a:rPr lang="en-US" sz="3400" dirty="0" smtClean="0"/>
              <a:t>1827 – Congress approves funds for “</a:t>
            </a:r>
            <a:r>
              <a:rPr lang="en-US" sz="3400" b="1" dirty="0" smtClean="0"/>
              <a:t>Chicago Road</a:t>
            </a:r>
            <a:r>
              <a:rPr lang="en-US" sz="3400" dirty="0" smtClean="0"/>
              <a:t>” on parts of Old Sauk Trail (now U.S.-12) to link Fort Dearborn in Chicago to Detroit</a:t>
            </a:r>
          </a:p>
          <a:p>
            <a:r>
              <a:rPr lang="en-US" sz="3400" dirty="0" smtClean="0"/>
              <a:t>1829 – Congress approves funds for “</a:t>
            </a:r>
            <a:r>
              <a:rPr lang="en-US" sz="3400" b="1" dirty="0" smtClean="0"/>
              <a:t>Territorial Road</a:t>
            </a:r>
            <a:r>
              <a:rPr lang="en-US" sz="3400" dirty="0" smtClean="0"/>
              <a:t>” from Ypsilanti to St. Joseph (now I-94)</a:t>
            </a:r>
          </a:p>
          <a:p>
            <a:r>
              <a:rPr lang="en-US" sz="3400" dirty="0" smtClean="0"/>
              <a:t>1829 – Congress approves funds for road from </a:t>
            </a:r>
            <a:r>
              <a:rPr lang="en-US" sz="3400" b="1" dirty="0" smtClean="0"/>
              <a:t>Detroit to Fort Gratiot</a:t>
            </a:r>
            <a:r>
              <a:rPr lang="en-US" sz="3400" dirty="0" smtClean="0"/>
              <a:t> (now Port Huron)</a:t>
            </a:r>
          </a:p>
          <a:p>
            <a:r>
              <a:rPr lang="en-US" sz="3400" dirty="0" smtClean="0"/>
              <a:t>1829 – Congress approves funds for road from </a:t>
            </a:r>
            <a:r>
              <a:rPr lang="en-US" sz="3400" b="1" dirty="0" smtClean="0"/>
              <a:t>Detroit to Saginaw</a:t>
            </a:r>
          </a:p>
          <a:p>
            <a:r>
              <a:rPr lang="en-US" sz="3400" dirty="0" smtClean="0"/>
              <a:t>Although winding and very rugged, roads provided traveler with a route along which taverns and towns sprung up</a:t>
            </a:r>
          </a:p>
          <a:p>
            <a:endParaRPr lang="en-US" dirty="0"/>
          </a:p>
        </p:txBody>
      </p:sp>
      <p:sp>
        <p:nvSpPr>
          <p:cNvPr id="5" name="TextBox 4"/>
          <p:cNvSpPr txBox="1"/>
          <p:nvPr/>
        </p:nvSpPr>
        <p:spPr>
          <a:xfrm>
            <a:off x="6705600" y="3505200"/>
            <a:ext cx="2236510" cy="215444"/>
          </a:xfrm>
          <a:prstGeom prst="rect">
            <a:avLst/>
          </a:prstGeom>
          <a:noFill/>
        </p:spPr>
        <p:txBody>
          <a:bodyPr wrap="none" rtlCol="0">
            <a:spAutoFit/>
          </a:bodyPr>
          <a:lstStyle/>
          <a:p>
            <a:r>
              <a:rPr lang="en-US" sz="800" dirty="0" smtClean="0"/>
              <a:t>http://thishouse.ca/63wales_maps_mls.htm</a:t>
            </a:r>
            <a:endParaRPr lang="en-US" sz="800" dirty="0"/>
          </a:p>
        </p:txBody>
      </p:sp>
      <p:sp>
        <p:nvSpPr>
          <p:cNvPr id="9" name="TextBox 8"/>
          <p:cNvSpPr txBox="1"/>
          <p:nvPr/>
        </p:nvSpPr>
        <p:spPr>
          <a:xfrm>
            <a:off x="5638800" y="6096000"/>
            <a:ext cx="3313728" cy="215444"/>
          </a:xfrm>
          <a:prstGeom prst="rect">
            <a:avLst/>
          </a:prstGeom>
          <a:noFill/>
        </p:spPr>
        <p:txBody>
          <a:bodyPr wrap="none" rtlCol="0">
            <a:spAutoFit/>
          </a:bodyPr>
          <a:lstStyle/>
          <a:p>
            <a:r>
              <a:rPr lang="en-US" sz="800" dirty="0" smtClean="0"/>
              <a:t>http://iarchives.nysed.gov/dmsBlue/viewImageData.jsp?id=80322</a:t>
            </a:r>
            <a:endParaRPr lang="en-US" sz="800" dirty="0"/>
          </a:p>
        </p:txBody>
      </p:sp>
      <p:pic>
        <p:nvPicPr>
          <p:cNvPr id="10" name="Picture 9" descr="images (1).jpg"/>
          <p:cNvPicPr>
            <a:picLocks noChangeAspect="1"/>
          </p:cNvPicPr>
          <p:nvPr/>
        </p:nvPicPr>
        <p:blipFill>
          <a:blip r:embed="rId3" cstate="print"/>
          <a:stretch>
            <a:fillRect/>
          </a:stretch>
        </p:blipFill>
        <p:spPr>
          <a:xfrm>
            <a:off x="6553199" y="3962400"/>
            <a:ext cx="2546033" cy="2057400"/>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Detroit aids fugitive slaves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1837 – Detroit Anti-Slavery Society forms</a:t>
            </a:r>
          </a:p>
          <a:p>
            <a:r>
              <a:rPr lang="en-US" dirty="0" smtClean="0"/>
              <a:t>1847 – Michiganders help </a:t>
            </a:r>
            <a:r>
              <a:rPr lang="en-US" b="1" dirty="0" smtClean="0"/>
              <a:t>Adam </a:t>
            </a:r>
            <a:r>
              <a:rPr lang="en-US" b="1" dirty="0" err="1" smtClean="0"/>
              <a:t>Crosswhite</a:t>
            </a:r>
            <a:r>
              <a:rPr lang="en-US" b="1" dirty="0" smtClean="0"/>
              <a:t> </a:t>
            </a:r>
            <a:r>
              <a:rPr lang="en-US" dirty="0" smtClean="0"/>
              <a:t>to escape to Canada, but are forced to pay $1,925 in restitution (raised by abolitionists) </a:t>
            </a:r>
          </a:p>
          <a:p>
            <a:r>
              <a:rPr lang="en-US" dirty="0" smtClean="0"/>
              <a:t>1847 – Mob attacks Missouri slave catcher trying to reclaim </a:t>
            </a:r>
            <a:r>
              <a:rPr lang="en-US" b="1" dirty="0" smtClean="0"/>
              <a:t>Robert Cromwell</a:t>
            </a:r>
            <a:r>
              <a:rPr lang="en-US" dirty="0" smtClean="0"/>
              <a:t>, who escaped to Canada. </a:t>
            </a:r>
          </a:p>
          <a:p>
            <a:r>
              <a:rPr lang="en-US" dirty="0" smtClean="0"/>
              <a:t>1850 – Fugitive slave law made aiding slaves a federal crime</a:t>
            </a:r>
          </a:p>
          <a:p>
            <a:r>
              <a:rPr lang="en-US" dirty="0" smtClean="0"/>
              <a:t>1855 – </a:t>
            </a:r>
            <a:r>
              <a:rPr lang="en-US" b="1" dirty="0" smtClean="0"/>
              <a:t>Personal Liberty Law</a:t>
            </a:r>
            <a:r>
              <a:rPr lang="en-US" dirty="0" smtClean="0"/>
              <a:t> – MI forbids use of county jails to hold escaped slaves, and prosecutors must defend them.</a:t>
            </a:r>
          </a:p>
          <a:p>
            <a:endParaRPr lang="en-US" dirty="0" smtClean="0"/>
          </a:p>
          <a:p>
            <a:endParaRPr lang="en-US" dirty="0" smtClean="0"/>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WAVES of IMMIGRATION</a:t>
            </a:r>
            <a:endParaRPr lang="en-US" dirty="0"/>
          </a:p>
        </p:txBody>
      </p:sp>
      <p:sp>
        <p:nvSpPr>
          <p:cNvPr id="3" name="Content Placeholder 2"/>
          <p:cNvSpPr>
            <a:spLocks noGrp="1"/>
          </p:cNvSpPr>
          <p:nvPr>
            <p:ph idx="1"/>
          </p:nvPr>
        </p:nvSpPr>
        <p:spPr/>
        <p:txBody>
          <a:bodyPr>
            <a:normAutofit/>
          </a:bodyPr>
          <a:lstStyle/>
          <a:p>
            <a:r>
              <a:rPr lang="en-US" sz="2400" dirty="0" smtClean="0"/>
              <a:t>1825 - Germans</a:t>
            </a:r>
          </a:p>
          <a:p>
            <a:r>
              <a:rPr lang="en-US" sz="2400" dirty="0" smtClean="0"/>
              <a:t>1830s – Irish come to work on railroads (many flee Irish Potato Famine in 1845-1852)</a:t>
            </a:r>
          </a:p>
          <a:p>
            <a:r>
              <a:rPr lang="en-US" sz="2400" dirty="0" smtClean="0"/>
              <a:t>1848 – “48ers”- German, Czechs, and Hungarians (scholars, scientists, journalists, teachers, and lawyers) flee </a:t>
            </a:r>
          </a:p>
          <a:p>
            <a:r>
              <a:rPr lang="en-US" sz="2400" dirty="0" smtClean="0"/>
              <a:t>1849 – Scandinavians come to work in mines and forests</a:t>
            </a:r>
          </a:p>
          <a:p>
            <a:r>
              <a:rPr lang="en-US" sz="2400" dirty="0" smtClean="0"/>
              <a:t>1855 – Italians</a:t>
            </a:r>
          </a:p>
          <a:p>
            <a:r>
              <a:rPr lang="en-US" sz="2400" dirty="0" smtClean="0"/>
              <a:t>1857 – Polish </a:t>
            </a:r>
            <a:endParaRPr lang="en-US" sz="24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muel_morse_telegraph.jpg"/>
          <p:cNvPicPr>
            <a:picLocks noChangeAspect="1"/>
          </p:cNvPicPr>
          <p:nvPr/>
        </p:nvPicPr>
        <p:blipFill>
          <a:blip r:embed="rId2" cstate="print"/>
          <a:stretch>
            <a:fillRect/>
          </a:stretch>
        </p:blipFill>
        <p:spPr>
          <a:xfrm>
            <a:off x="5943600" y="4343400"/>
            <a:ext cx="3200400" cy="2299137"/>
          </a:xfrm>
          <a:prstGeom prst="rect">
            <a:avLst/>
          </a:prstGeom>
        </p:spPr>
      </p:pic>
      <p:sp>
        <p:nvSpPr>
          <p:cNvPr id="2" name="Title 1"/>
          <p:cNvSpPr>
            <a:spLocks noGrp="1"/>
          </p:cNvSpPr>
          <p:nvPr>
            <p:ph type="title"/>
          </p:nvPr>
        </p:nvSpPr>
        <p:spPr/>
        <p:txBody>
          <a:bodyPr/>
          <a:lstStyle/>
          <a:p>
            <a:r>
              <a:rPr lang="en-US" dirty="0" smtClean="0"/>
              <a:t>Communication Breakthrough</a:t>
            </a:r>
            <a:endParaRPr lang="en-US" dirty="0"/>
          </a:p>
        </p:txBody>
      </p:sp>
      <p:sp>
        <p:nvSpPr>
          <p:cNvPr id="3" name="Content Placeholder 2"/>
          <p:cNvSpPr>
            <a:spLocks noGrp="1"/>
          </p:cNvSpPr>
          <p:nvPr>
            <p:ph idx="1"/>
          </p:nvPr>
        </p:nvSpPr>
        <p:spPr>
          <a:xfrm>
            <a:off x="152400" y="1371601"/>
            <a:ext cx="8686800" cy="3810000"/>
          </a:xfrm>
        </p:spPr>
        <p:txBody>
          <a:bodyPr>
            <a:normAutofit lnSpcReduction="10000"/>
          </a:bodyPr>
          <a:lstStyle/>
          <a:p>
            <a:r>
              <a:rPr lang="en-US" sz="2600" dirty="0" smtClean="0"/>
              <a:t>Telegraph – Samuel Morse – 1844</a:t>
            </a:r>
          </a:p>
          <a:p>
            <a:r>
              <a:rPr lang="en-US" sz="2600" dirty="0" smtClean="0"/>
              <a:t>1848 – First telegraph message between Detroit and Buffalo.</a:t>
            </a:r>
          </a:p>
          <a:p>
            <a:r>
              <a:rPr lang="en-US" sz="2600" dirty="0" smtClean="0"/>
              <a:t>By 1860, most large cities in Lower Peninsula had telegraph service, but U.P. wasn’t until after the Civil War.  Many companies competed for telegraph service.</a:t>
            </a:r>
          </a:p>
          <a:p>
            <a:r>
              <a:rPr lang="en-US" sz="2600" dirty="0" smtClean="0"/>
              <a:t>Telegraph allowed news to spread almost instantaneously (people could read newspapers a day later)</a:t>
            </a:r>
          </a:p>
          <a:p>
            <a:endParaRPr lang="en-US" dirty="0" smtClean="0"/>
          </a:p>
          <a:p>
            <a:endParaRPr lang="en-US" dirty="0"/>
          </a:p>
        </p:txBody>
      </p:sp>
      <p:sp>
        <p:nvSpPr>
          <p:cNvPr id="5" name="TextBox 4"/>
          <p:cNvSpPr txBox="1"/>
          <p:nvPr/>
        </p:nvSpPr>
        <p:spPr>
          <a:xfrm>
            <a:off x="1219200" y="5562600"/>
            <a:ext cx="5410200" cy="707886"/>
          </a:xfrm>
          <a:prstGeom prst="rect">
            <a:avLst/>
          </a:prstGeom>
          <a:noFill/>
        </p:spPr>
        <p:txBody>
          <a:bodyPr wrap="square" rtlCol="0">
            <a:spAutoFit/>
          </a:bodyPr>
          <a:lstStyle/>
          <a:p>
            <a:r>
              <a:rPr lang="en-US" sz="2000" dirty="0" smtClean="0"/>
              <a:t>The first message received by Morse Code</a:t>
            </a:r>
          </a:p>
          <a:p>
            <a:r>
              <a:rPr lang="en-US" sz="2000" dirty="0" smtClean="0"/>
              <a:t>was “What hath God wrought?”</a:t>
            </a:r>
            <a:endParaRPr lang="en-US" sz="2000" dirty="0"/>
          </a:p>
        </p:txBody>
      </p:sp>
      <p:sp>
        <p:nvSpPr>
          <p:cNvPr id="6" name="TextBox 5"/>
          <p:cNvSpPr txBox="1"/>
          <p:nvPr/>
        </p:nvSpPr>
        <p:spPr>
          <a:xfrm>
            <a:off x="5181600" y="6400800"/>
            <a:ext cx="2492990" cy="215444"/>
          </a:xfrm>
          <a:prstGeom prst="rect">
            <a:avLst/>
          </a:prstGeom>
          <a:noFill/>
        </p:spPr>
        <p:txBody>
          <a:bodyPr wrap="none" rtlCol="0">
            <a:spAutoFit/>
          </a:bodyPr>
          <a:lstStyle/>
          <a:p>
            <a:r>
              <a:rPr lang="en-US" sz="800" dirty="0" smtClean="0"/>
              <a:t>http://www.wrvmuseum.org/morsecodehistory.htm</a:t>
            </a:r>
            <a:endParaRPr lang="en-US" sz="8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Education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Constitution of 1835 created nation’s only </a:t>
            </a:r>
            <a:r>
              <a:rPr lang="en-US" b="1" dirty="0" smtClean="0"/>
              <a:t>superintendent of public instruction</a:t>
            </a:r>
            <a:r>
              <a:rPr lang="en-US" dirty="0" smtClean="0"/>
              <a:t> (John Pierce) appointed by governor</a:t>
            </a:r>
          </a:p>
          <a:p>
            <a:r>
              <a:rPr lang="en-US" dirty="0" smtClean="0"/>
              <a:t>Public land sales in Section 16 (over 1 million acres @ avg. $4.58/acre) went to the states rather than the township, and </a:t>
            </a:r>
            <a:r>
              <a:rPr lang="en-US" b="1" dirty="0" smtClean="0"/>
              <a:t>must be used solely for education </a:t>
            </a:r>
            <a:r>
              <a:rPr lang="en-US" dirty="0" smtClean="0"/>
              <a:t>(put in the Primary School Fund, and the interest goes to schools)</a:t>
            </a:r>
          </a:p>
          <a:p>
            <a:r>
              <a:rPr lang="en-US" dirty="0" smtClean="0"/>
              <a:t>Schools must be open at least 3 months a year</a:t>
            </a:r>
          </a:p>
          <a:p>
            <a:r>
              <a:rPr lang="en-US" dirty="0" smtClean="0"/>
              <a:t>Township libraries established</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IN Detroit</a:t>
            </a:r>
            <a:endParaRPr lang="en-US" dirty="0"/>
          </a:p>
        </p:txBody>
      </p:sp>
      <p:sp>
        <p:nvSpPr>
          <p:cNvPr id="3" name="Content Placeholder 2"/>
          <p:cNvSpPr>
            <a:spLocks noGrp="1"/>
          </p:cNvSpPr>
          <p:nvPr>
            <p:ph idx="1"/>
          </p:nvPr>
        </p:nvSpPr>
        <p:spPr/>
        <p:txBody>
          <a:bodyPr/>
          <a:lstStyle/>
          <a:p>
            <a:r>
              <a:rPr lang="en-US" dirty="0" smtClean="0"/>
              <a:t>1837 – Detroit divided into 7 school separate school districts</a:t>
            </a:r>
          </a:p>
          <a:p>
            <a:r>
              <a:rPr lang="en-US" dirty="0" smtClean="0"/>
              <a:t>1842 – Detroit creates a single school district with a Board of Education, and Michigan’s first public school system, with free education for all from public funds</a:t>
            </a:r>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p:spPr>
        <p:txBody>
          <a:bodyPr/>
          <a:lstStyle/>
          <a:p>
            <a:r>
              <a:rPr lang="en-US" b="1" dirty="0" smtClean="0"/>
              <a:t>John D. Pierce</a:t>
            </a:r>
            <a:endParaRPr lang="en-US" b="1" dirty="0"/>
          </a:p>
        </p:txBody>
      </p:sp>
      <p:pic>
        <p:nvPicPr>
          <p:cNvPr id="4" name="Content Placeholder 3" descr="imagesCA34OGTT.jpg"/>
          <p:cNvPicPr>
            <a:picLocks noGrp="1" noChangeAspect="1"/>
          </p:cNvPicPr>
          <p:nvPr>
            <p:ph idx="1"/>
          </p:nvPr>
        </p:nvPicPr>
        <p:blipFill>
          <a:blip r:embed="rId3" cstate="print"/>
          <a:stretch>
            <a:fillRect/>
          </a:stretch>
        </p:blipFill>
        <p:spPr>
          <a:xfrm>
            <a:off x="7010400" y="685800"/>
            <a:ext cx="1885950" cy="2419350"/>
          </a:xfrm>
          <a:prstGeom prst="rect">
            <a:avLst/>
          </a:prstGeom>
        </p:spPr>
      </p:pic>
      <p:sp>
        <p:nvSpPr>
          <p:cNvPr id="5" name="TextBox 4"/>
          <p:cNvSpPr txBox="1"/>
          <p:nvPr/>
        </p:nvSpPr>
        <p:spPr>
          <a:xfrm>
            <a:off x="381000" y="1219200"/>
            <a:ext cx="6858000" cy="430887"/>
          </a:xfrm>
          <a:prstGeom prst="rect">
            <a:avLst/>
          </a:prstGeom>
          <a:noFill/>
        </p:spPr>
        <p:txBody>
          <a:bodyPr wrap="square" rtlCol="0">
            <a:spAutoFit/>
          </a:bodyPr>
          <a:lstStyle/>
          <a:p>
            <a:r>
              <a:rPr lang="en-US" sz="2200" dirty="0" smtClean="0">
                <a:solidFill>
                  <a:srgbClr val="0070C0"/>
                </a:solidFill>
              </a:rPr>
              <a:t>Michigan’s first Superintendent of Public Instruction</a:t>
            </a:r>
            <a:r>
              <a:rPr lang="en-US" sz="2200" dirty="0" smtClean="0">
                <a:solidFill>
                  <a:srgbClr val="92D050"/>
                </a:solidFill>
              </a:rPr>
              <a:t>.</a:t>
            </a:r>
            <a:endParaRPr lang="en-US" sz="2200" dirty="0">
              <a:solidFill>
                <a:srgbClr val="92D050"/>
              </a:solidFill>
            </a:endParaRPr>
          </a:p>
        </p:txBody>
      </p:sp>
      <p:sp>
        <p:nvSpPr>
          <p:cNvPr id="6" name="TextBox 5"/>
          <p:cNvSpPr txBox="1"/>
          <p:nvPr/>
        </p:nvSpPr>
        <p:spPr>
          <a:xfrm>
            <a:off x="533400" y="1676400"/>
            <a:ext cx="6477000" cy="1785104"/>
          </a:xfrm>
          <a:prstGeom prst="rect">
            <a:avLst/>
          </a:prstGeom>
          <a:noFill/>
        </p:spPr>
        <p:txBody>
          <a:bodyPr wrap="square" rtlCol="0">
            <a:spAutoFit/>
          </a:bodyPr>
          <a:lstStyle/>
          <a:p>
            <a:r>
              <a:rPr lang="en-US" sz="2200" dirty="0" smtClean="0"/>
              <a:t>Pierce had to implement the education article of the 1835 Constitution, and </a:t>
            </a:r>
            <a:r>
              <a:rPr lang="en-US" sz="2200" b="1" dirty="0" smtClean="0"/>
              <a:t>organize the public school system</a:t>
            </a:r>
            <a:r>
              <a:rPr lang="en-US" sz="2200" dirty="0" smtClean="0"/>
              <a:t>.  Oversaw the sale of lands granted for building and maintaining schools, and the Primary School Fund.</a:t>
            </a:r>
            <a:endParaRPr lang="en-US" sz="2200" dirty="0"/>
          </a:p>
        </p:txBody>
      </p:sp>
      <p:sp>
        <p:nvSpPr>
          <p:cNvPr id="7" name="TextBox 6"/>
          <p:cNvSpPr txBox="1"/>
          <p:nvPr/>
        </p:nvSpPr>
        <p:spPr>
          <a:xfrm>
            <a:off x="609600" y="3505200"/>
            <a:ext cx="7848600" cy="1107996"/>
          </a:xfrm>
          <a:prstGeom prst="rect">
            <a:avLst/>
          </a:prstGeom>
          <a:noFill/>
        </p:spPr>
        <p:txBody>
          <a:bodyPr wrap="square" rtlCol="0">
            <a:spAutoFit/>
          </a:bodyPr>
          <a:lstStyle/>
          <a:p>
            <a:r>
              <a:rPr lang="en-US" sz="2200" dirty="0" smtClean="0">
                <a:solidFill>
                  <a:srgbClr val="FF0000"/>
                </a:solidFill>
              </a:rPr>
              <a:t>He wanted a system of </a:t>
            </a:r>
            <a:r>
              <a:rPr lang="en-US" sz="2200" b="1" dirty="0" smtClean="0">
                <a:solidFill>
                  <a:srgbClr val="FF0000"/>
                </a:solidFill>
              </a:rPr>
              <a:t>tax-supported public schools </a:t>
            </a:r>
            <a:r>
              <a:rPr lang="en-US" sz="2200" dirty="0" smtClean="0">
                <a:solidFill>
                  <a:srgbClr val="FF0000"/>
                </a:solidFill>
              </a:rPr>
              <a:t>which would cost students nothing (finally accomplished in 1869).  Prior to this, school were private, church-based schools</a:t>
            </a:r>
            <a:endParaRPr lang="en-US" sz="2200" dirty="0">
              <a:solidFill>
                <a:srgbClr val="FF0000"/>
              </a:solidFill>
            </a:endParaRPr>
          </a:p>
        </p:txBody>
      </p:sp>
      <p:sp>
        <p:nvSpPr>
          <p:cNvPr id="8" name="TextBox 7"/>
          <p:cNvSpPr txBox="1"/>
          <p:nvPr/>
        </p:nvSpPr>
        <p:spPr>
          <a:xfrm>
            <a:off x="609600" y="4648200"/>
            <a:ext cx="7543800" cy="769441"/>
          </a:xfrm>
          <a:prstGeom prst="rect">
            <a:avLst/>
          </a:prstGeom>
          <a:noFill/>
        </p:spPr>
        <p:txBody>
          <a:bodyPr wrap="square" rtlCol="0">
            <a:spAutoFit/>
          </a:bodyPr>
          <a:lstStyle/>
          <a:p>
            <a:r>
              <a:rPr lang="en-US" sz="2200" dirty="0" smtClean="0"/>
              <a:t>He wanted </a:t>
            </a:r>
            <a:r>
              <a:rPr lang="en-US" sz="2200" b="1" dirty="0" smtClean="0"/>
              <a:t>compulsory education </a:t>
            </a:r>
            <a:r>
              <a:rPr lang="en-US" sz="2200" dirty="0" smtClean="0"/>
              <a:t>(finally accomplished in 1871 for kids age 8-14).  Raised to 16, and raised to 18 in 2010.  </a:t>
            </a:r>
            <a:endParaRPr lang="en-US" sz="2200" dirty="0"/>
          </a:p>
        </p:txBody>
      </p:sp>
      <p:sp>
        <p:nvSpPr>
          <p:cNvPr id="9" name="TextBox 8"/>
          <p:cNvSpPr txBox="1"/>
          <p:nvPr/>
        </p:nvSpPr>
        <p:spPr>
          <a:xfrm>
            <a:off x="609600" y="5791200"/>
            <a:ext cx="7315200" cy="769441"/>
          </a:xfrm>
          <a:prstGeom prst="rect">
            <a:avLst/>
          </a:prstGeom>
          <a:noFill/>
        </p:spPr>
        <p:txBody>
          <a:bodyPr wrap="square" rtlCol="0">
            <a:spAutoFit/>
          </a:bodyPr>
          <a:lstStyle/>
          <a:p>
            <a:r>
              <a:rPr lang="en-US" sz="2200" dirty="0" smtClean="0">
                <a:solidFill>
                  <a:srgbClr val="FF0000"/>
                </a:solidFill>
              </a:rPr>
              <a:t>He wanted </a:t>
            </a:r>
            <a:r>
              <a:rPr lang="en-US" sz="2200" b="1" dirty="0" smtClean="0">
                <a:solidFill>
                  <a:srgbClr val="FF0000"/>
                </a:solidFill>
              </a:rPr>
              <a:t>teachers to be trained</a:t>
            </a:r>
            <a:r>
              <a:rPr lang="en-US" sz="2200" dirty="0" smtClean="0">
                <a:solidFill>
                  <a:srgbClr val="FF0000"/>
                </a:solidFill>
              </a:rPr>
              <a:t>, and they would be paid a minimum wage.</a:t>
            </a:r>
            <a:endParaRPr lang="en-US" sz="2200" dirty="0">
              <a:solidFill>
                <a:srgbClr val="FF0000"/>
              </a:solidFill>
            </a:endParaRPr>
          </a:p>
        </p:txBody>
      </p:sp>
      <p:sp>
        <p:nvSpPr>
          <p:cNvPr id="10" name="TextBox 9"/>
          <p:cNvSpPr txBox="1"/>
          <p:nvPr/>
        </p:nvSpPr>
        <p:spPr>
          <a:xfrm>
            <a:off x="5867400" y="533400"/>
            <a:ext cx="3057247" cy="215444"/>
          </a:xfrm>
          <a:prstGeom prst="rect">
            <a:avLst/>
          </a:prstGeom>
          <a:noFill/>
        </p:spPr>
        <p:txBody>
          <a:bodyPr wrap="none" rtlCol="0">
            <a:spAutoFit/>
          </a:bodyPr>
          <a:lstStyle/>
          <a:p>
            <a:r>
              <a:rPr lang="en-US" sz="800" dirty="0" smtClean="0"/>
              <a:t>http://www.gutenberg.org/files/21532/21532-h/21532-h.htm</a:t>
            </a:r>
            <a:endParaRPr lang="en-US" sz="8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1860</a:t>
            </a:r>
            <a:endParaRPr lang="en-US" dirty="0"/>
          </a:p>
        </p:txBody>
      </p:sp>
      <p:sp>
        <p:nvSpPr>
          <p:cNvPr id="3" name="Content Placeholder 2"/>
          <p:cNvSpPr>
            <a:spLocks noGrp="1"/>
          </p:cNvSpPr>
          <p:nvPr>
            <p:ph idx="1"/>
          </p:nvPr>
        </p:nvSpPr>
        <p:spPr>
          <a:xfrm>
            <a:off x="457200" y="1600200"/>
            <a:ext cx="6781800" cy="4525963"/>
          </a:xfrm>
        </p:spPr>
        <p:txBody>
          <a:bodyPr>
            <a:normAutofit fontScale="77500" lnSpcReduction="20000"/>
          </a:bodyPr>
          <a:lstStyle/>
          <a:p>
            <a:r>
              <a:rPr lang="en-US" dirty="0" smtClean="0"/>
              <a:t>4,087 school districts (75% went to public schools)  Mostly one-room schoolhouses, and most of the 7,921 teachers had no training.</a:t>
            </a:r>
          </a:p>
          <a:p>
            <a:r>
              <a:rPr lang="en-US" dirty="0" smtClean="0"/>
              <a:t>1842 – Detroit become first community to offer free education to all residents</a:t>
            </a:r>
          </a:p>
          <a:p>
            <a:r>
              <a:rPr lang="en-US" dirty="0" smtClean="0"/>
              <a:t>1859 – School districts with over 200 children </a:t>
            </a:r>
            <a:r>
              <a:rPr lang="en-US" b="1" dirty="0" smtClean="0"/>
              <a:t>must have a high school</a:t>
            </a:r>
            <a:r>
              <a:rPr lang="en-US" dirty="0" smtClean="0"/>
              <a:t>, and a tax to support it (though many opposed it)  </a:t>
            </a:r>
          </a:p>
          <a:p>
            <a:r>
              <a:rPr lang="en-US" dirty="0" smtClean="0"/>
              <a:t>1874 – Michigan Supreme Court Justice </a:t>
            </a:r>
            <a:r>
              <a:rPr lang="en-US" b="1" dirty="0" smtClean="0"/>
              <a:t>Thomas Cooley </a:t>
            </a:r>
            <a:r>
              <a:rPr lang="en-US" dirty="0" smtClean="0"/>
              <a:t>rules that high schools are constitutional </a:t>
            </a:r>
            <a:r>
              <a:rPr lang="en-US" b="1" dirty="0" smtClean="0"/>
              <a:t>(“Kalamazoo Case”)</a:t>
            </a:r>
            <a:endParaRPr lang="en-US" b="1" dirty="0"/>
          </a:p>
        </p:txBody>
      </p:sp>
      <p:sp>
        <p:nvSpPr>
          <p:cNvPr id="5" name="TextBox 4"/>
          <p:cNvSpPr txBox="1"/>
          <p:nvPr/>
        </p:nvSpPr>
        <p:spPr>
          <a:xfrm>
            <a:off x="7010400" y="2667000"/>
            <a:ext cx="1773242" cy="400110"/>
          </a:xfrm>
          <a:prstGeom prst="rect">
            <a:avLst/>
          </a:prstGeom>
          <a:noFill/>
        </p:spPr>
        <p:txBody>
          <a:bodyPr wrap="none" rtlCol="0">
            <a:spAutoFit/>
          </a:bodyPr>
          <a:lstStyle/>
          <a:p>
            <a:r>
              <a:rPr lang="en-US" sz="2000" dirty="0" smtClean="0"/>
              <a:t>Thomas Cooley</a:t>
            </a:r>
            <a:endParaRPr lang="en-US" sz="2000" dirty="0"/>
          </a:p>
        </p:txBody>
      </p:sp>
      <p:sp>
        <p:nvSpPr>
          <p:cNvPr id="6" name="TextBox 5"/>
          <p:cNvSpPr txBox="1"/>
          <p:nvPr/>
        </p:nvSpPr>
        <p:spPr>
          <a:xfrm>
            <a:off x="5791200" y="152400"/>
            <a:ext cx="3159839" cy="215444"/>
          </a:xfrm>
          <a:prstGeom prst="rect">
            <a:avLst/>
          </a:prstGeom>
          <a:noFill/>
        </p:spPr>
        <p:txBody>
          <a:bodyPr wrap="none" rtlCol="0">
            <a:spAutoFit/>
          </a:bodyPr>
          <a:lstStyle/>
          <a:p>
            <a:r>
              <a:rPr lang="en-US" sz="800" dirty="0" smtClean="0"/>
              <a:t>http://bay-journal.com/bay/1he/people/fp-cooley-edgar.html</a:t>
            </a:r>
            <a:endParaRPr lang="en-US" sz="800" dirty="0"/>
          </a:p>
        </p:txBody>
      </p:sp>
      <p:pic>
        <p:nvPicPr>
          <p:cNvPr id="7" name="Picture 6" descr="cooley-thomas.jpg"/>
          <p:cNvPicPr>
            <a:picLocks noChangeAspect="1"/>
          </p:cNvPicPr>
          <p:nvPr/>
        </p:nvPicPr>
        <p:blipFill>
          <a:blip r:embed="rId2" cstate="print"/>
          <a:stretch>
            <a:fillRect/>
          </a:stretch>
        </p:blipFill>
        <p:spPr>
          <a:xfrm>
            <a:off x="7010401" y="442176"/>
            <a:ext cx="1879898" cy="2250582"/>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9220200" cy="914400"/>
          </a:xfrm>
        </p:spPr>
        <p:txBody>
          <a:bodyPr/>
          <a:lstStyle/>
          <a:p>
            <a:r>
              <a:rPr lang="en-US" sz="3600" dirty="0" smtClean="0"/>
              <a:t>Land grants from the federal </a:t>
            </a:r>
            <a:r>
              <a:rPr lang="en-US" sz="3600" dirty="0" err="1" smtClean="0"/>
              <a:t>gov’t</a:t>
            </a:r>
            <a:endParaRPr lang="en-US" sz="3600" dirty="0"/>
          </a:p>
        </p:txBody>
      </p:sp>
      <p:sp>
        <p:nvSpPr>
          <p:cNvPr id="3" name="Content Placeholder 2"/>
          <p:cNvSpPr>
            <a:spLocks noGrp="1"/>
          </p:cNvSpPr>
          <p:nvPr>
            <p:ph idx="1"/>
          </p:nvPr>
        </p:nvSpPr>
        <p:spPr/>
        <p:txBody>
          <a:bodyPr>
            <a:normAutofit fontScale="85000" lnSpcReduction="20000"/>
          </a:bodyPr>
          <a:lstStyle/>
          <a:p>
            <a:r>
              <a:rPr lang="en-US" dirty="0" smtClean="0"/>
              <a:t>Create 3 universities (Michigan State Normal School, Michigan Asylum for the Insane at Kalamazoo, and the State Agricultural College) with money from sale of 72 sections</a:t>
            </a:r>
          </a:p>
          <a:p>
            <a:r>
              <a:rPr lang="en-US" b="1" dirty="0" smtClean="0"/>
              <a:t>Morrill Act (1862) </a:t>
            </a:r>
            <a:r>
              <a:rPr lang="en-US" dirty="0" smtClean="0"/>
              <a:t>– Feds give 240,000 acres to Michigan to sell to fund the </a:t>
            </a:r>
            <a:r>
              <a:rPr lang="en-US" b="1" dirty="0" smtClean="0"/>
              <a:t>Michigan State Agricultural College</a:t>
            </a:r>
            <a:r>
              <a:rPr lang="en-US" dirty="0" smtClean="0"/>
              <a:t> to teach the latest farming techniques and mechanical arts (weaving, blacksmithing, military arts, engineering).</a:t>
            </a:r>
          </a:p>
          <a:p>
            <a:r>
              <a:rPr lang="en-US" dirty="0" smtClean="0"/>
              <a:t>Land grants funded U of M (1817), MSU (1855) and EMU (1849) and encouraged townships to establish schools well before they might have</a:t>
            </a:r>
          </a:p>
          <a:p>
            <a:endParaRPr lang="en-US" dirty="0" smtClean="0"/>
          </a:p>
          <a:p>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beginning of manufacturing</a:t>
            </a:r>
            <a:endParaRPr lang="en-US" dirty="0"/>
          </a:p>
        </p:txBody>
      </p:sp>
      <p:sp>
        <p:nvSpPr>
          <p:cNvPr id="3" name="Content Placeholder 2"/>
          <p:cNvSpPr>
            <a:spLocks noGrp="1"/>
          </p:cNvSpPr>
          <p:nvPr>
            <p:ph idx="1"/>
          </p:nvPr>
        </p:nvSpPr>
        <p:spPr/>
        <p:txBody>
          <a:bodyPr/>
          <a:lstStyle/>
          <a:p>
            <a:r>
              <a:rPr lang="en-US" dirty="0" smtClean="0"/>
              <a:t>Lumber created in sawmills</a:t>
            </a:r>
          </a:p>
          <a:p>
            <a:r>
              <a:rPr lang="en-US" dirty="0" smtClean="0"/>
              <a:t>Boots, shoes, flour, barrels, furniture, wagons</a:t>
            </a:r>
            <a:endParaRPr lang="en-US" dirty="0"/>
          </a:p>
        </p:txBody>
      </p:sp>
      <p:pic>
        <p:nvPicPr>
          <p:cNvPr id="6" name="Picture 5" descr="Sawmill.jpg"/>
          <p:cNvPicPr>
            <a:picLocks noChangeAspect="1"/>
          </p:cNvPicPr>
          <p:nvPr/>
        </p:nvPicPr>
        <p:blipFill>
          <a:blip r:embed="rId2" cstate="print"/>
          <a:stretch>
            <a:fillRect/>
          </a:stretch>
        </p:blipFill>
        <p:spPr>
          <a:xfrm>
            <a:off x="2667000" y="2819400"/>
            <a:ext cx="4149334" cy="3538609"/>
          </a:xfrm>
          <a:prstGeom prst="rect">
            <a:avLst/>
          </a:prstGeom>
        </p:spPr>
      </p:pic>
      <p:sp>
        <p:nvSpPr>
          <p:cNvPr id="7" name="TextBox 6"/>
          <p:cNvSpPr txBox="1"/>
          <p:nvPr/>
        </p:nvSpPr>
        <p:spPr>
          <a:xfrm>
            <a:off x="3657600" y="6400800"/>
            <a:ext cx="2133918" cy="215444"/>
          </a:xfrm>
          <a:prstGeom prst="rect">
            <a:avLst/>
          </a:prstGeom>
          <a:noFill/>
        </p:spPr>
        <p:txBody>
          <a:bodyPr wrap="none" rtlCol="0">
            <a:spAutoFit/>
          </a:bodyPr>
          <a:lstStyle/>
          <a:p>
            <a:r>
              <a:rPr lang="en-US" sz="800" dirty="0" smtClean="0"/>
              <a:t>http://uptreeid.com/History/LogEra.htm</a:t>
            </a:r>
            <a:endParaRPr lang="en-US" sz="8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CAVIWB2T.jpg"/>
          <p:cNvPicPr>
            <a:picLocks noChangeAspect="1"/>
          </p:cNvPicPr>
          <p:nvPr/>
        </p:nvPicPr>
        <p:blipFill>
          <a:blip r:embed="rId2" cstate="print"/>
          <a:stretch>
            <a:fillRect/>
          </a:stretch>
        </p:blipFill>
        <p:spPr>
          <a:xfrm>
            <a:off x="6934200" y="4598428"/>
            <a:ext cx="2209800" cy="2259572"/>
          </a:xfrm>
          <a:prstGeom prst="rect">
            <a:avLst/>
          </a:prstGeom>
        </p:spPr>
      </p:pic>
      <p:sp>
        <p:nvSpPr>
          <p:cNvPr id="2" name="Title 1"/>
          <p:cNvSpPr>
            <a:spLocks noGrp="1"/>
          </p:cNvSpPr>
          <p:nvPr>
            <p:ph type="title"/>
          </p:nvPr>
        </p:nvSpPr>
        <p:spPr/>
        <p:txBody>
          <a:bodyPr/>
          <a:lstStyle/>
          <a:p>
            <a:r>
              <a:rPr lang="en-US" dirty="0" smtClean="0"/>
              <a:t>Transportation AND SHIPPING</a:t>
            </a:r>
            <a:endParaRPr lang="en-US" dirty="0"/>
          </a:p>
        </p:txBody>
      </p:sp>
      <p:sp>
        <p:nvSpPr>
          <p:cNvPr id="3" name="Content Placeholder 2"/>
          <p:cNvSpPr>
            <a:spLocks noGrp="1"/>
          </p:cNvSpPr>
          <p:nvPr>
            <p:ph idx="1"/>
          </p:nvPr>
        </p:nvSpPr>
        <p:spPr>
          <a:xfrm>
            <a:off x="381000" y="1371600"/>
            <a:ext cx="8229600" cy="4191000"/>
          </a:xfrm>
        </p:spPr>
        <p:txBody>
          <a:bodyPr>
            <a:normAutofit fontScale="70000" lnSpcReduction="20000"/>
          </a:bodyPr>
          <a:lstStyle/>
          <a:p>
            <a:r>
              <a:rPr lang="en-US" dirty="0" smtClean="0"/>
              <a:t>Ships carried far more than railroads in mid 1800s after the construction of the </a:t>
            </a:r>
            <a:r>
              <a:rPr lang="en-US" b="1" dirty="0" smtClean="0"/>
              <a:t>Erie Canal </a:t>
            </a:r>
            <a:r>
              <a:rPr lang="en-US" dirty="0" smtClean="0"/>
              <a:t>in 1825, and the </a:t>
            </a:r>
            <a:r>
              <a:rPr lang="en-US" b="1" dirty="0" err="1" smtClean="0"/>
              <a:t>Welland</a:t>
            </a:r>
            <a:r>
              <a:rPr lang="en-US" b="1" dirty="0" smtClean="0"/>
              <a:t> Canal </a:t>
            </a:r>
            <a:r>
              <a:rPr lang="en-US" dirty="0" smtClean="0"/>
              <a:t>in 1833 (bypass Niagara Falls), and the </a:t>
            </a:r>
            <a:r>
              <a:rPr lang="en-US" b="1" dirty="0" err="1" smtClean="0"/>
              <a:t>Soo</a:t>
            </a:r>
            <a:r>
              <a:rPr lang="en-US" b="1" dirty="0" smtClean="0"/>
              <a:t> Locks </a:t>
            </a:r>
            <a:r>
              <a:rPr lang="en-US" dirty="0" smtClean="0"/>
              <a:t>in 1855.  Riverboats carried passengers and grains, meats, and farm products.</a:t>
            </a:r>
          </a:p>
          <a:p>
            <a:r>
              <a:rPr lang="en-US" dirty="0" smtClean="0"/>
              <a:t>St. Joseph was a more important grain and flour port than Chicago, and second to Detroit.</a:t>
            </a:r>
          </a:p>
          <a:p>
            <a:r>
              <a:rPr lang="en-US" b="1" dirty="0" smtClean="0"/>
              <a:t>Detroit and Cleveland Navigation Company</a:t>
            </a:r>
            <a:r>
              <a:rPr lang="en-US" dirty="0" smtClean="0"/>
              <a:t> formed in 1850, carrying passengers around the Great Lakes</a:t>
            </a:r>
          </a:p>
          <a:p>
            <a:r>
              <a:rPr lang="en-US" b="1" dirty="0" smtClean="0"/>
              <a:t>Detroit Dry Dock Company </a:t>
            </a:r>
            <a:r>
              <a:rPr lang="en-US" dirty="0" smtClean="0"/>
              <a:t>starts in 1852, and boat building becomes a significant business. </a:t>
            </a:r>
          </a:p>
          <a:p>
            <a:r>
              <a:rPr lang="en-US" dirty="0" smtClean="0"/>
              <a:t>Canals became less popular in 1840s with </a:t>
            </a:r>
            <a:r>
              <a:rPr lang="en-US" dirty="0" smtClean="0">
                <a:solidFill>
                  <a:schemeClr val="tx1"/>
                </a:solidFill>
              </a:rPr>
              <a:t>rise of </a:t>
            </a:r>
            <a:r>
              <a:rPr lang="en-US" dirty="0" smtClean="0"/>
              <a:t>railroads</a:t>
            </a:r>
            <a:endParaRPr lang="en-US" dirty="0"/>
          </a:p>
        </p:txBody>
      </p:sp>
      <p:sp>
        <p:nvSpPr>
          <p:cNvPr id="5" name="TextBox 4"/>
          <p:cNvSpPr txBox="1"/>
          <p:nvPr/>
        </p:nvSpPr>
        <p:spPr>
          <a:xfrm>
            <a:off x="3276600" y="6248400"/>
            <a:ext cx="3570208" cy="215444"/>
          </a:xfrm>
          <a:prstGeom prst="rect">
            <a:avLst/>
          </a:prstGeom>
          <a:noFill/>
        </p:spPr>
        <p:txBody>
          <a:bodyPr wrap="none" rtlCol="0">
            <a:spAutoFit/>
          </a:bodyPr>
          <a:lstStyle/>
          <a:p>
            <a:r>
              <a:rPr lang="en-US" sz="800" dirty="0" smtClean="0"/>
              <a:t>http://www.labeltrader.com/store/index.php?main_page=index&amp;cPath=1</a:t>
            </a:r>
            <a:endParaRPr lang="en-US" sz="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Factors slowing Michigan Growth</a:t>
            </a:r>
            <a:endParaRPr lang="en-US" dirty="0"/>
          </a:p>
        </p:txBody>
      </p:sp>
      <p:sp>
        <p:nvSpPr>
          <p:cNvPr id="3" name="Content Placeholder 2"/>
          <p:cNvSpPr>
            <a:spLocks noGrp="1"/>
          </p:cNvSpPr>
          <p:nvPr>
            <p:ph idx="1"/>
          </p:nvPr>
        </p:nvSpPr>
        <p:spPr/>
        <p:txBody>
          <a:bodyPr/>
          <a:lstStyle/>
          <a:p>
            <a:r>
              <a:rPr lang="en-US" dirty="0" smtClean="0"/>
              <a:t>Sandy soils where pine trees grow vs. rich soil of the plains in Illinois</a:t>
            </a:r>
          </a:p>
          <a:p>
            <a:r>
              <a:rPr lang="en-US" dirty="0" smtClean="0"/>
              <a:t>Railroad construction slow due to lakes on both sides of the Lower Peninsula</a:t>
            </a:r>
          </a:p>
          <a:p>
            <a:r>
              <a:rPr lang="en-US" dirty="0" smtClean="0"/>
              <a:t>Lumbering didn’t become important until after 1860</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in Detroit</a:t>
            </a:r>
            <a:endParaRPr lang="en-US" dirty="0"/>
          </a:p>
        </p:txBody>
      </p:sp>
      <p:sp>
        <p:nvSpPr>
          <p:cNvPr id="3" name="Content Placeholder 2"/>
          <p:cNvSpPr>
            <a:spLocks noGrp="1"/>
          </p:cNvSpPr>
          <p:nvPr>
            <p:ph idx="1"/>
          </p:nvPr>
        </p:nvSpPr>
        <p:spPr>
          <a:xfrm>
            <a:off x="914400" y="1295400"/>
            <a:ext cx="6248400" cy="2819400"/>
          </a:xfrm>
        </p:spPr>
        <p:txBody>
          <a:bodyPr>
            <a:normAutofit fontScale="70000" lnSpcReduction="20000"/>
          </a:bodyPr>
          <a:lstStyle/>
          <a:p>
            <a:r>
              <a:rPr lang="en-US" dirty="0" smtClean="0"/>
              <a:t>1825 – First cobblestone streets in Detroit</a:t>
            </a:r>
          </a:p>
          <a:p>
            <a:r>
              <a:rPr lang="en-US" dirty="0" smtClean="0"/>
              <a:t>1836 – First street signs</a:t>
            </a:r>
          </a:p>
          <a:p>
            <a:r>
              <a:rPr lang="en-US" dirty="0" smtClean="0"/>
              <a:t>1851 - Gas lights replaced candles</a:t>
            </a:r>
          </a:p>
          <a:p>
            <a:r>
              <a:rPr lang="en-US" dirty="0" smtClean="0"/>
              <a:t>1861 – Kerosene replaced whale-oil lamps</a:t>
            </a:r>
          </a:p>
          <a:p>
            <a:r>
              <a:rPr lang="en-US" dirty="0" smtClean="0"/>
              <a:t>Water system, indoor plumbing</a:t>
            </a:r>
          </a:p>
          <a:p>
            <a:r>
              <a:rPr lang="en-US" dirty="0" smtClean="0"/>
              <a:t>1860 – Sewing machine</a:t>
            </a:r>
          </a:p>
          <a:p>
            <a:r>
              <a:rPr lang="en-US" dirty="0" smtClean="0"/>
              <a:t>Stoves, bathtubs, ice machines</a:t>
            </a:r>
          </a:p>
        </p:txBody>
      </p:sp>
      <p:pic>
        <p:nvPicPr>
          <p:cNvPr id="4" name="Picture 3" descr="sewing machine.jpg"/>
          <p:cNvPicPr>
            <a:picLocks noChangeAspect="1"/>
          </p:cNvPicPr>
          <p:nvPr/>
        </p:nvPicPr>
        <p:blipFill>
          <a:blip r:embed="rId2" cstate="print"/>
          <a:stretch>
            <a:fillRect/>
          </a:stretch>
        </p:blipFill>
        <p:spPr>
          <a:xfrm>
            <a:off x="609600" y="4191000"/>
            <a:ext cx="1858014" cy="2362200"/>
          </a:xfrm>
          <a:prstGeom prst="rect">
            <a:avLst/>
          </a:prstGeom>
        </p:spPr>
      </p:pic>
      <p:pic>
        <p:nvPicPr>
          <p:cNvPr id="5" name="Picture 4" descr="stove.png"/>
          <p:cNvPicPr>
            <a:picLocks noChangeAspect="1"/>
          </p:cNvPicPr>
          <p:nvPr/>
        </p:nvPicPr>
        <p:blipFill>
          <a:blip r:embed="rId3" cstate="print"/>
          <a:stretch>
            <a:fillRect/>
          </a:stretch>
        </p:blipFill>
        <p:spPr>
          <a:xfrm>
            <a:off x="2590800" y="4191000"/>
            <a:ext cx="3153659" cy="2362200"/>
          </a:xfrm>
          <a:prstGeom prst="rect">
            <a:avLst/>
          </a:prstGeom>
        </p:spPr>
      </p:pic>
      <p:pic>
        <p:nvPicPr>
          <p:cNvPr id="6" name="Picture 5" descr="Ice machine.jpg"/>
          <p:cNvPicPr>
            <a:picLocks noChangeAspect="1"/>
          </p:cNvPicPr>
          <p:nvPr/>
        </p:nvPicPr>
        <p:blipFill>
          <a:blip r:embed="rId4" cstate="print"/>
          <a:stretch>
            <a:fillRect/>
          </a:stretch>
        </p:blipFill>
        <p:spPr>
          <a:xfrm>
            <a:off x="5867400" y="4267200"/>
            <a:ext cx="3152567" cy="2103623"/>
          </a:xfrm>
          <a:prstGeom prst="rect">
            <a:avLst/>
          </a:prstGeom>
        </p:spPr>
      </p:pic>
      <p:sp>
        <p:nvSpPr>
          <p:cNvPr id="7" name="TextBox 6"/>
          <p:cNvSpPr txBox="1"/>
          <p:nvPr/>
        </p:nvSpPr>
        <p:spPr>
          <a:xfrm>
            <a:off x="2895600" y="6477000"/>
            <a:ext cx="2595582" cy="215444"/>
          </a:xfrm>
          <a:prstGeom prst="rect">
            <a:avLst/>
          </a:prstGeom>
          <a:noFill/>
        </p:spPr>
        <p:txBody>
          <a:bodyPr wrap="none" rtlCol="0">
            <a:spAutoFit/>
          </a:bodyPr>
          <a:lstStyle/>
          <a:p>
            <a:r>
              <a:rPr lang="en-US" sz="800" dirty="0" smtClean="0"/>
              <a:t>http://en.wikipedia.org/wiki/Wood-burning_stove</a:t>
            </a:r>
            <a:endParaRPr lang="en-US" sz="800" dirty="0"/>
          </a:p>
        </p:txBody>
      </p:sp>
      <p:sp>
        <p:nvSpPr>
          <p:cNvPr id="8" name="TextBox 7"/>
          <p:cNvSpPr txBox="1"/>
          <p:nvPr/>
        </p:nvSpPr>
        <p:spPr>
          <a:xfrm>
            <a:off x="228600" y="6477000"/>
            <a:ext cx="2492990" cy="215444"/>
          </a:xfrm>
          <a:prstGeom prst="rect">
            <a:avLst/>
          </a:prstGeom>
          <a:noFill/>
        </p:spPr>
        <p:txBody>
          <a:bodyPr wrap="none" rtlCol="0">
            <a:spAutoFit/>
          </a:bodyPr>
          <a:lstStyle/>
          <a:p>
            <a:r>
              <a:rPr lang="en-US" sz="800" dirty="0" smtClean="0"/>
              <a:t>http://www.antiqbuyer.com/Archive-Sewing.html</a:t>
            </a:r>
            <a:endParaRPr lang="en-US" sz="800" dirty="0"/>
          </a:p>
        </p:txBody>
      </p:sp>
      <p:sp>
        <p:nvSpPr>
          <p:cNvPr id="9" name="TextBox 8"/>
          <p:cNvSpPr txBox="1"/>
          <p:nvPr/>
        </p:nvSpPr>
        <p:spPr>
          <a:xfrm>
            <a:off x="5573792" y="6642556"/>
            <a:ext cx="3570208" cy="215444"/>
          </a:xfrm>
          <a:prstGeom prst="rect">
            <a:avLst/>
          </a:prstGeom>
          <a:noFill/>
        </p:spPr>
        <p:txBody>
          <a:bodyPr wrap="none" rtlCol="0">
            <a:spAutoFit/>
          </a:bodyPr>
          <a:lstStyle/>
          <a:p>
            <a:r>
              <a:rPr lang="en-US" sz="800" dirty="0" smtClean="0"/>
              <a:t>http://www.floridastateparks.org/history/parkhistory.cfm?parkid=34</a:t>
            </a:r>
            <a:endParaRPr lang="en-US" sz="8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troit%20Free%20Press%20Marker.jpg"/>
          <p:cNvPicPr>
            <a:picLocks noChangeAspect="1"/>
          </p:cNvPicPr>
          <p:nvPr/>
        </p:nvPicPr>
        <p:blipFill>
          <a:blip r:embed="rId2" cstate="print"/>
          <a:stretch>
            <a:fillRect/>
          </a:stretch>
        </p:blipFill>
        <p:spPr>
          <a:xfrm>
            <a:off x="6248400" y="1447800"/>
            <a:ext cx="2800966" cy="3276600"/>
          </a:xfrm>
          <a:prstGeom prst="rect">
            <a:avLst/>
          </a:prstGeom>
        </p:spPr>
      </p:pic>
      <p:sp>
        <p:nvSpPr>
          <p:cNvPr id="2" name="Title 1"/>
          <p:cNvSpPr>
            <a:spLocks noGrp="1"/>
          </p:cNvSpPr>
          <p:nvPr>
            <p:ph type="title"/>
          </p:nvPr>
        </p:nvSpPr>
        <p:spPr/>
        <p:txBody>
          <a:bodyPr/>
          <a:lstStyle/>
          <a:p>
            <a:r>
              <a:rPr lang="en-US" dirty="0" smtClean="0"/>
              <a:t>Newspapers</a:t>
            </a:r>
            <a:endParaRPr lang="en-US" dirty="0"/>
          </a:p>
        </p:txBody>
      </p:sp>
      <p:sp>
        <p:nvSpPr>
          <p:cNvPr id="3" name="Content Placeholder 2"/>
          <p:cNvSpPr>
            <a:spLocks noGrp="1"/>
          </p:cNvSpPr>
          <p:nvPr>
            <p:ph idx="1"/>
          </p:nvPr>
        </p:nvSpPr>
        <p:spPr>
          <a:xfrm>
            <a:off x="228600" y="1447800"/>
            <a:ext cx="6019800" cy="4525963"/>
          </a:xfrm>
        </p:spPr>
        <p:txBody>
          <a:bodyPr>
            <a:normAutofit fontScale="77500" lnSpcReduction="20000"/>
          </a:bodyPr>
          <a:lstStyle/>
          <a:p>
            <a:r>
              <a:rPr lang="en-US" dirty="0" smtClean="0"/>
              <a:t>Partisan papers supported either Democrats or Whigs (Republicans after 1854).</a:t>
            </a:r>
          </a:p>
          <a:p>
            <a:r>
              <a:rPr lang="en-US" dirty="0" smtClean="0"/>
              <a:t>Detroit Free Press started in 1831</a:t>
            </a:r>
          </a:p>
          <a:p>
            <a:r>
              <a:rPr lang="en-US" dirty="0" smtClean="0"/>
              <a:t>Detroit </a:t>
            </a:r>
            <a:r>
              <a:rPr lang="en-US" i="1" dirty="0" smtClean="0"/>
              <a:t>Free Press</a:t>
            </a:r>
            <a:r>
              <a:rPr lang="en-US" dirty="0" smtClean="0"/>
              <a:t> supported the Democrats, while the Detroit </a:t>
            </a:r>
            <a:r>
              <a:rPr lang="en-US" i="1" dirty="0" smtClean="0"/>
              <a:t>Tribune</a:t>
            </a:r>
            <a:r>
              <a:rPr lang="en-US" dirty="0" smtClean="0"/>
              <a:t> (later called the </a:t>
            </a:r>
            <a:r>
              <a:rPr lang="en-US" i="1" dirty="0" smtClean="0"/>
              <a:t>Advertiser and Tribune </a:t>
            </a:r>
            <a:r>
              <a:rPr lang="en-US" dirty="0" smtClean="0"/>
              <a:t>in 1858) supported the Whigs.  Detroit had three daily papers by 1850.</a:t>
            </a:r>
          </a:p>
          <a:p>
            <a:r>
              <a:rPr lang="en-US" dirty="0" smtClean="0"/>
              <a:t>Many papers sprung up, but were short-lived.</a:t>
            </a:r>
          </a:p>
          <a:p>
            <a:r>
              <a:rPr lang="en-US" dirty="0" smtClean="0"/>
              <a:t>Little local news; most papers were weeklies.</a:t>
            </a:r>
          </a:p>
          <a:p>
            <a:endParaRPr lang="en-US" dirty="0"/>
          </a:p>
        </p:txBody>
      </p:sp>
      <p:sp>
        <p:nvSpPr>
          <p:cNvPr id="5" name="TextBox 4"/>
          <p:cNvSpPr txBox="1"/>
          <p:nvPr/>
        </p:nvSpPr>
        <p:spPr>
          <a:xfrm>
            <a:off x="5830272" y="4800600"/>
            <a:ext cx="3313728" cy="215444"/>
          </a:xfrm>
          <a:prstGeom prst="rect">
            <a:avLst/>
          </a:prstGeom>
          <a:noFill/>
        </p:spPr>
        <p:txBody>
          <a:bodyPr wrap="none" rtlCol="0">
            <a:spAutoFit/>
          </a:bodyPr>
          <a:lstStyle/>
          <a:p>
            <a:r>
              <a:rPr lang="en-US" sz="800" dirty="0" smtClean="0"/>
              <a:t>http://detroit1701.org/Detroit%20Free%20Press%20Building.html</a:t>
            </a:r>
            <a:endParaRPr lang="en-US" sz="8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anges2.gif"/>
          <p:cNvPicPr>
            <a:picLocks noGrp="1" noChangeAspect="1"/>
          </p:cNvPicPr>
          <p:nvPr>
            <p:ph idx="1"/>
          </p:nvPr>
        </p:nvPicPr>
        <p:blipFill>
          <a:blip r:embed="rId3" cstate="print"/>
          <a:stretch>
            <a:fillRect/>
          </a:stretch>
        </p:blipFill>
        <p:spPr>
          <a:xfrm>
            <a:off x="228600" y="1219200"/>
            <a:ext cx="8763801" cy="4559025"/>
          </a:xfrm>
        </p:spPr>
      </p:pic>
      <p:sp>
        <p:nvSpPr>
          <p:cNvPr id="5" name="TextBox 4"/>
          <p:cNvSpPr txBox="1"/>
          <p:nvPr/>
        </p:nvSpPr>
        <p:spPr>
          <a:xfrm>
            <a:off x="3505200" y="2819400"/>
            <a:ext cx="1305101" cy="400110"/>
          </a:xfrm>
          <a:prstGeom prst="rect">
            <a:avLst/>
          </a:prstGeom>
          <a:noFill/>
        </p:spPr>
        <p:txBody>
          <a:bodyPr wrap="none" rtlCol="0">
            <a:spAutoFit/>
          </a:bodyPr>
          <a:lstStyle/>
          <a:p>
            <a:r>
              <a:rPr lang="en-US" sz="2000" dirty="0" smtClean="0"/>
              <a:t>Marquette</a:t>
            </a:r>
            <a:endParaRPr lang="en-US" sz="2000" dirty="0"/>
          </a:p>
        </p:txBody>
      </p:sp>
      <p:sp>
        <p:nvSpPr>
          <p:cNvPr id="6" name="TextBox 5"/>
          <p:cNvSpPr txBox="1"/>
          <p:nvPr/>
        </p:nvSpPr>
        <p:spPr>
          <a:xfrm>
            <a:off x="6019800" y="3352800"/>
            <a:ext cx="1907766" cy="400110"/>
          </a:xfrm>
          <a:prstGeom prst="rect">
            <a:avLst/>
          </a:prstGeom>
          <a:noFill/>
        </p:spPr>
        <p:txBody>
          <a:bodyPr wrap="none" rtlCol="0">
            <a:spAutoFit/>
          </a:bodyPr>
          <a:lstStyle/>
          <a:p>
            <a:r>
              <a:rPr lang="en-US" sz="2000" dirty="0" smtClean="0"/>
              <a:t>(first iron mines)</a:t>
            </a:r>
            <a:endParaRPr lang="en-US" sz="2000" dirty="0"/>
          </a:p>
        </p:txBody>
      </p:sp>
      <p:sp>
        <p:nvSpPr>
          <p:cNvPr id="7" name="TextBox 6"/>
          <p:cNvSpPr txBox="1"/>
          <p:nvPr/>
        </p:nvSpPr>
        <p:spPr>
          <a:xfrm>
            <a:off x="685800" y="381000"/>
            <a:ext cx="8077199" cy="769441"/>
          </a:xfrm>
          <a:prstGeom prst="rect">
            <a:avLst/>
          </a:prstGeom>
          <a:noFill/>
        </p:spPr>
        <p:txBody>
          <a:bodyPr wrap="square" rtlCol="0">
            <a:spAutoFit/>
          </a:bodyPr>
          <a:lstStyle/>
          <a:p>
            <a:r>
              <a:rPr lang="en-US" sz="2200" dirty="0" smtClean="0"/>
              <a:t>Both copper and iron mining began in the UP in the 1840s after the federal </a:t>
            </a:r>
            <a:r>
              <a:rPr lang="en-US" sz="2200" dirty="0" err="1" smtClean="0"/>
              <a:t>gov’t</a:t>
            </a:r>
            <a:r>
              <a:rPr lang="en-US" sz="2200" dirty="0" smtClean="0"/>
              <a:t> bought the land from the Indians in 1842.</a:t>
            </a:r>
            <a:endParaRPr lang="en-US" sz="2200" dirty="0"/>
          </a:p>
        </p:txBody>
      </p:sp>
      <p:sp>
        <p:nvSpPr>
          <p:cNvPr id="8" name="TextBox 7"/>
          <p:cNvSpPr txBox="1"/>
          <p:nvPr/>
        </p:nvSpPr>
        <p:spPr>
          <a:xfrm>
            <a:off x="1371600" y="1676400"/>
            <a:ext cx="2390398" cy="369332"/>
          </a:xfrm>
          <a:prstGeom prst="rect">
            <a:avLst/>
          </a:prstGeom>
          <a:noFill/>
        </p:spPr>
        <p:txBody>
          <a:bodyPr wrap="none" rtlCol="0">
            <a:spAutoFit/>
          </a:bodyPr>
          <a:lstStyle/>
          <a:p>
            <a:r>
              <a:rPr lang="en-US" dirty="0" smtClean="0"/>
              <a:t>Keweenaw Peninsula</a:t>
            </a:r>
            <a:endParaRPr lang="en-US" dirty="0"/>
          </a:p>
        </p:txBody>
      </p:sp>
      <p:sp>
        <p:nvSpPr>
          <p:cNvPr id="9" name="TextBox 8"/>
          <p:cNvSpPr txBox="1"/>
          <p:nvPr/>
        </p:nvSpPr>
        <p:spPr>
          <a:xfrm>
            <a:off x="4343400" y="6400800"/>
            <a:ext cx="4544834" cy="215444"/>
          </a:xfrm>
          <a:prstGeom prst="rect">
            <a:avLst/>
          </a:prstGeom>
          <a:noFill/>
        </p:spPr>
        <p:txBody>
          <a:bodyPr wrap="none" rtlCol="0">
            <a:spAutoFit/>
          </a:bodyPr>
          <a:lstStyle/>
          <a:p>
            <a:r>
              <a:rPr lang="en-US" sz="800" dirty="0" smtClean="0"/>
              <a:t>http://www.hal.state.mi.us/mhc/museum/explore/museums/hismus/prehist/mining/iron.html</a:t>
            </a:r>
            <a:endParaRPr lang="en-US" sz="8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ouglass Houghton 1.jpg"/>
          <p:cNvPicPr>
            <a:picLocks noChangeAspect="1"/>
          </p:cNvPicPr>
          <p:nvPr/>
        </p:nvPicPr>
        <p:blipFill>
          <a:blip r:embed="rId3" cstate="print"/>
          <a:stretch>
            <a:fillRect/>
          </a:stretch>
        </p:blipFill>
        <p:spPr>
          <a:xfrm>
            <a:off x="7543800" y="215646"/>
            <a:ext cx="1504950" cy="1760792"/>
          </a:xfrm>
          <a:prstGeom prst="rect">
            <a:avLst/>
          </a:prstGeom>
        </p:spPr>
      </p:pic>
      <p:pic>
        <p:nvPicPr>
          <p:cNvPr id="4" name="Content Placeholder 5" descr="220px-Ontonagon_Copper_Boulder.jpg"/>
          <p:cNvPicPr>
            <a:picLocks noChangeAspect="1"/>
          </p:cNvPicPr>
          <p:nvPr/>
        </p:nvPicPr>
        <p:blipFill>
          <a:blip r:embed="rId4" cstate="print"/>
          <a:stretch>
            <a:fillRect/>
          </a:stretch>
        </p:blipFill>
        <p:spPr>
          <a:xfrm>
            <a:off x="4419600" y="3962400"/>
            <a:ext cx="3985489" cy="2663031"/>
          </a:xfrm>
          <a:prstGeom prst="rect">
            <a:avLst/>
          </a:prstGeom>
        </p:spPr>
      </p:pic>
      <p:sp>
        <p:nvSpPr>
          <p:cNvPr id="2" name="Title 1"/>
          <p:cNvSpPr>
            <a:spLocks noGrp="1"/>
          </p:cNvSpPr>
          <p:nvPr>
            <p:ph type="title"/>
          </p:nvPr>
        </p:nvSpPr>
        <p:spPr>
          <a:xfrm>
            <a:off x="457200" y="457200"/>
            <a:ext cx="7848600" cy="914400"/>
          </a:xfrm>
        </p:spPr>
        <p:txBody>
          <a:bodyPr>
            <a:normAutofit fontScale="90000"/>
          </a:bodyPr>
          <a:lstStyle/>
          <a:p>
            <a:r>
              <a:rPr lang="en-US" dirty="0" smtClean="0"/>
              <a:t>The “Great Michigan Copper Rush”</a:t>
            </a:r>
            <a:endParaRPr lang="en-US" dirty="0"/>
          </a:p>
        </p:txBody>
      </p:sp>
      <p:sp>
        <p:nvSpPr>
          <p:cNvPr id="3" name="Content Placeholder 2"/>
          <p:cNvSpPr>
            <a:spLocks noGrp="1"/>
          </p:cNvSpPr>
          <p:nvPr>
            <p:ph idx="1"/>
          </p:nvPr>
        </p:nvSpPr>
        <p:spPr>
          <a:xfrm>
            <a:off x="381000" y="1371600"/>
            <a:ext cx="8153400" cy="3124200"/>
          </a:xfrm>
        </p:spPr>
        <p:txBody>
          <a:bodyPr>
            <a:normAutofit fontScale="70000" lnSpcReduction="20000"/>
          </a:bodyPr>
          <a:lstStyle/>
          <a:p>
            <a:r>
              <a:rPr lang="en-US" dirty="0" smtClean="0"/>
              <a:t>Started in 1843 after State Geologist Douglass Hought</a:t>
            </a:r>
            <a:r>
              <a:rPr lang="en-US" dirty="0" smtClean="0">
                <a:solidFill>
                  <a:schemeClr val="bg1"/>
                </a:solidFill>
              </a:rPr>
              <a:t>on’s</a:t>
            </a:r>
            <a:r>
              <a:rPr lang="en-US" dirty="0" smtClean="0"/>
              <a:t> report and the publicity of the </a:t>
            </a:r>
            <a:r>
              <a:rPr lang="en-US" b="1" dirty="0" smtClean="0"/>
              <a:t>Ontonagon Boulder</a:t>
            </a:r>
            <a:r>
              <a:rPr lang="en-US" dirty="0" smtClean="0"/>
              <a:t>.</a:t>
            </a:r>
          </a:p>
          <a:p>
            <a:r>
              <a:rPr lang="en-US" dirty="0" smtClean="0"/>
              <a:t>Reached peak in 1846, three years before California gold rush.</a:t>
            </a:r>
          </a:p>
          <a:p>
            <a:r>
              <a:rPr lang="en-US" dirty="0" smtClean="0"/>
              <a:t>Copper mined over 150 years (1845-1995) had more value and importance than the gold in California. </a:t>
            </a:r>
          </a:p>
          <a:p>
            <a:r>
              <a:rPr lang="en-US" dirty="0" smtClean="0"/>
              <a:t>For 40 years (1847-1887), Michigan led the nation in copper production, although the peak of production was just before World War I (1905-1912).</a:t>
            </a:r>
          </a:p>
          <a:p>
            <a:endParaRPr lang="en-US" dirty="0" smtClean="0"/>
          </a:p>
        </p:txBody>
      </p:sp>
      <p:sp>
        <p:nvSpPr>
          <p:cNvPr id="5" name="Rectangle 4"/>
          <p:cNvSpPr/>
          <p:nvPr/>
        </p:nvSpPr>
        <p:spPr>
          <a:xfrm>
            <a:off x="228600" y="4953000"/>
            <a:ext cx="4648200" cy="1477328"/>
          </a:xfrm>
          <a:prstGeom prst="rect">
            <a:avLst/>
          </a:prstGeom>
        </p:spPr>
        <p:txBody>
          <a:bodyPr wrap="square">
            <a:spAutoFit/>
          </a:bodyPr>
          <a:lstStyle/>
          <a:p>
            <a:r>
              <a:rPr lang="en-US" b="1" dirty="0" smtClean="0"/>
              <a:t>Henry Schoolcraft </a:t>
            </a:r>
            <a:r>
              <a:rPr lang="en-US" dirty="0" smtClean="0"/>
              <a:t>found copper during 1820 Cass Expedition (the </a:t>
            </a:r>
            <a:r>
              <a:rPr lang="en-US" b="1" dirty="0" smtClean="0"/>
              <a:t>Ontonagon Boulder</a:t>
            </a:r>
            <a:r>
              <a:rPr lang="en-US" dirty="0" smtClean="0"/>
              <a:t>).  The original boulder is owned by the Smithsonian Institute, and this replica is in the </a:t>
            </a:r>
            <a:r>
              <a:rPr lang="en-US" dirty="0" err="1" smtClean="0"/>
              <a:t>Ontonagan</a:t>
            </a:r>
            <a:r>
              <a:rPr lang="en-US" dirty="0" smtClean="0"/>
              <a:t> Historical Museum.</a:t>
            </a:r>
          </a:p>
        </p:txBody>
      </p:sp>
      <p:sp>
        <p:nvSpPr>
          <p:cNvPr id="7" name="TextBox 6"/>
          <p:cNvSpPr txBox="1"/>
          <p:nvPr/>
        </p:nvSpPr>
        <p:spPr>
          <a:xfrm>
            <a:off x="6599714" y="0"/>
            <a:ext cx="2544286" cy="215444"/>
          </a:xfrm>
          <a:prstGeom prst="rect">
            <a:avLst/>
          </a:prstGeom>
          <a:noFill/>
        </p:spPr>
        <p:txBody>
          <a:bodyPr wrap="none" rtlCol="0">
            <a:spAutoFit/>
          </a:bodyPr>
          <a:lstStyle/>
          <a:p>
            <a:r>
              <a:rPr lang="en-US" sz="800" dirty="0" smtClean="0"/>
              <a:t>http://en.wikipedia.org/wiki/Douglass_Houghton</a:t>
            </a:r>
            <a:endParaRPr lang="en-US" sz="800" dirty="0"/>
          </a:p>
        </p:txBody>
      </p:sp>
      <p:sp>
        <p:nvSpPr>
          <p:cNvPr id="8" name="TextBox 7"/>
          <p:cNvSpPr txBox="1"/>
          <p:nvPr/>
        </p:nvSpPr>
        <p:spPr>
          <a:xfrm>
            <a:off x="5562600" y="6642556"/>
            <a:ext cx="2544286" cy="215444"/>
          </a:xfrm>
          <a:prstGeom prst="rect">
            <a:avLst/>
          </a:prstGeom>
          <a:noFill/>
        </p:spPr>
        <p:txBody>
          <a:bodyPr wrap="none" rtlCol="0">
            <a:spAutoFit/>
          </a:bodyPr>
          <a:lstStyle/>
          <a:p>
            <a:r>
              <a:rPr lang="en-US" sz="800" dirty="0" smtClean="0"/>
              <a:t>http://en.wikipedia.org/wiki/Ontonagon_Boulder</a:t>
            </a:r>
            <a:endParaRPr lang="en-US" sz="8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 Ore</a:t>
            </a:r>
            <a:endParaRPr lang="en-US" dirty="0"/>
          </a:p>
        </p:txBody>
      </p:sp>
      <p:sp>
        <p:nvSpPr>
          <p:cNvPr id="3" name="Content Placeholder 2"/>
          <p:cNvSpPr>
            <a:spLocks noGrp="1"/>
          </p:cNvSpPr>
          <p:nvPr>
            <p:ph idx="1"/>
          </p:nvPr>
        </p:nvSpPr>
        <p:spPr>
          <a:xfrm>
            <a:off x="381000" y="1752600"/>
            <a:ext cx="8229600" cy="2895600"/>
          </a:xfrm>
        </p:spPr>
        <p:txBody>
          <a:bodyPr>
            <a:normAutofit fontScale="77500" lnSpcReduction="20000"/>
          </a:bodyPr>
          <a:lstStyle/>
          <a:p>
            <a:r>
              <a:rPr lang="en-US" dirty="0" smtClean="0"/>
              <a:t>Discovered by surveyor </a:t>
            </a:r>
            <a:r>
              <a:rPr lang="en-US" b="1" dirty="0" smtClean="0"/>
              <a:t>William Burt</a:t>
            </a:r>
            <a:r>
              <a:rPr lang="en-US" dirty="0" smtClean="0"/>
              <a:t> in 1844 in Negaunee (west of Marquette). Burt later invented the solar compass to make surveying in iron country more accurate.</a:t>
            </a:r>
          </a:p>
          <a:p>
            <a:r>
              <a:rPr lang="en-US" dirty="0" smtClean="0"/>
              <a:t>Michigan led the nation in iron production until 1900</a:t>
            </a:r>
          </a:p>
          <a:p>
            <a:r>
              <a:rPr lang="en-US" dirty="0" smtClean="0"/>
              <a:t>Production peaked in 1920 when copper was declining</a:t>
            </a:r>
          </a:p>
          <a:p>
            <a:r>
              <a:rPr lang="en-US" dirty="0" smtClean="0"/>
              <a:t>Most iron goes into steel production, which can be 1,000 times harder than pure iron.</a:t>
            </a:r>
            <a:endParaRPr lang="en-US" dirty="0"/>
          </a:p>
        </p:txBody>
      </p:sp>
      <p:pic>
        <p:nvPicPr>
          <p:cNvPr id="4" name="Picture 3" descr="Burt.jpg"/>
          <p:cNvPicPr>
            <a:picLocks noChangeAspect="1"/>
          </p:cNvPicPr>
          <p:nvPr/>
        </p:nvPicPr>
        <p:blipFill>
          <a:blip r:embed="rId3" cstate="print"/>
          <a:stretch>
            <a:fillRect/>
          </a:stretch>
        </p:blipFill>
        <p:spPr>
          <a:xfrm>
            <a:off x="6858000" y="152400"/>
            <a:ext cx="1281435" cy="1600200"/>
          </a:xfrm>
          <a:prstGeom prst="rect">
            <a:avLst/>
          </a:prstGeom>
        </p:spPr>
      </p:pic>
      <p:sp>
        <p:nvSpPr>
          <p:cNvPr id="6" name="TextBox 5"/>
          <p:cNvSpPr txBox="1"/>
          <p:nvPr/>
        </p:nvSpPr>
        <p:spPr>
          <a:xfrm>
            <a:off x="533400" y="6019800"/>
            <a:ext cx="5599674" cy="369332"/>
          </a:xfrm>
          <a:prstGeom prst="rect">
            <a:avLst/>
          </a:prstGeom>
          <a:noFill/>
        </p:spPr>
        <p:txBody>
          <a:bodyPr wrap="none" rtlCol="0">
            <a:spAutoFit/>
          </a:bodyPr>
          <a:lstStyle/>
          <a:p>
            <a:r>
              <a:rPr lang="en-US" dirty="0" smtClean="0"/>
              <a:t>Negaunee is home to the Michigan Iron Industry Museum</a:t>
            </a:r>
            <a:endParaRPr lang="en-US" dirty="0"/>
          </a:p>
        </p:txBody>
      </p:sp>
      <p:sp>
        <p:nvSpPr>
          <p:cNvPr id="8" name="TextBox 7"/>
          <p:cNvSpPr txBox="1"/>
          <p:nvPr/>
        </p:nvSpPr>
        <p:spPr>
          <a:xfrm>
            <a:off x="4038600" y="4572000"/>
            <a:ext cx="3505200" cy="1323439"/>
          </a:xfrm>
          <a:prstGeom prst="rect">
            <a:avLst/>
          </a:prstGeom>
          <a:noFill/>
        </p:spPr>
        <p:txBody>
          <a:bodyPr wrap="square" rtlCol="0">
            <a:spAutoFit/>
          </a:bodyPr>
          <a:lstStyle/>
          <a:p>
            <a:r>
              <a:rPr lang="en-US" sz="2000" dirty="0" smtClean="0"/>
              <a:t>In 1848, the Jackson Iron Company, lead by Philo Everett, opened the first iron mine (Jackson Mine)</a:t>
            </a:r>
            <a:endParaRPr lang="en-US" sz="2000" dirty="0"/>
          </a:p>
        </p:txBody>
      </p:sp>
      <p:pic>
        <p:nvPicPr>
          <p:cNvPr id="9" name="Picture 8" descr="150px-PhiloMEverettJacksonMineMI.jpg"/>
          <p:cNvPicPr>
            <a:picLocks noChangeAspect="1"/>
          </p:cNvPicPr>
          <p:nvPr/>
        </p:nvPicPr>
        <p:blipFill>
          <a:blip r:embed="rId4" cstate="print"/>
          <a:stretch>
            <a:fillRect/>
          </a:stretch>
        </p:blipFill>
        <p:spPr>
          <a:xfrm>
            <a:off x="7467600" y="3886200"/>
            <a:ext cx="1476603" cy="2057400"/>
          </a:xfrm>
          <a:prstGeom prst="rect">
            <a:avLst/>
          </a:prstGeom>
        </p:spPr>
      </p:pic>
      <p:sp>
        <p:nvSpPr>
          <p:cNvPr id="10" name="TextBox 9"/>
          <p:cNvSpPr txBox="1"/>
          <p:nvPr/>
        </p:nvSpPr>
        <p:spPr>
          <a:xfrm>
            <a:off x="6172200" y="1524000"/>
            <a:ext cx="2698175" cy="215444"/>
          </a:xfrm>
          <a:prstGeom prst="rect">
            <a:avLst/>
          </a:prstGeom>
          <a:noFill/>
        </p:spPr>
        <p:txBody>
          <a:bodyPr wrap="none" rtlCol="0">
            <a:spAutoFit/>
          </a:bodyPr>
          <a:lstStyle/>
          <a:p>
            <a:r>
              <a:rPr lang="en-US" sz="800" dirty="0" smtClean="0"/>
              <a:t>http://www.surveyantiques.com/meet_your_maker.htm</a:t>
            </a:r>
            <a:endParaRPr lang="en-US" sz="800" dirty="0"/>
          </a:p>
        </p:txBody>
      </p:sp>
      <p:sp>
        <p:nvSpPr>
          <p:cNvPr id="11" name="TextBox 10"/>
          <p:cNvSpPr txBox="1"/>
          <p:nvPr/>
        </p:nvSpPr>
        <p:spPr>
          <a:xfrm>
            <a:off x="6856194" y="5943600"/>
            <a:ext cx="2287806" cy="215444"/>
          </a:xfrm>
          <a:prstGeom prst="rect">
            <a:avLst/>
          </a:prstGeom>
          <a:noFill/>
        </p:spPr>
        <p:txBody>
          <a:bodyPr wrap="none" rtlCol="0">
            <a:spAutoFit/>
          </a:bodyPr>
          <a:lstStyle/>
          <a:p>
            <a:r>
              <a:rPr lang="en-US" sz="800" dirty="0" smtClean="0"/>
              <a:t>http://en.wikipedia.org/wiki/Jackson_Mine</a:t>
            </a:r>
            <a:endParaRPr lang="en-US" sz="800" dirty="0"/>
          </a:p>
        </p:txBody>
      </p:sp>
      <p:sp>
        <p:nvSpPr>
          <p:cNvPr id="12" name="TextBox 11"/>
          <p:cNvSpPr txBox="1"/>
          <p:nvPr/>
        </p:nvSpPr>
        <p:spPr>
          <a:xfrm>
            <a:off x="381000" y="6642556"/>
            <a:ext cx="4339650" cy="215444"/>
          </a:xfrm>
          <a:prstGeom prst="rect">
            <a:avLst/>
          </a:prstGeom>
          <a:noFill/>
        </p:spPr>
        <p:txBody>
          <a:bodyPr wrap="none" rtlCol="0">
            <a:spAutoFit/>
          </a:bodyPr>
          <a:lstStyle/>
          <a:p>
            <a:r>
              <a:rPr lang="en-US" sz="800" dirty="0" smtClean="0"/>
              <a:t>https://roadtrippers.com/us/negaunee-mi/attractions/michigan-iron-industry-museum</a:t>
            </a:r>
            <a:endParaRPr lang="en-US" sz="800" dirty="0"/>
          </a:p>
        </p:txBody>
      </p:sp>
      <p:pic>
        <p:nvPicPr>
          <p:cNvPr id="13" name="Picture 12" descr="michigan-iron-industry-museum-50b115ac1d45e028a8000470.jpg"/>
          <p:cNvPicPr>
            <a:picLocks noChangeAspect="1"/>
          </p:cNvPicPr>
          <p:nvPr/>
        </p:nvPicPr>
        <p:blipFill>
          <a:blip r:embed="rId5" cstate="print"/>
          <a:stretch>
            <a:fillRect/>
          </a:stretch>
        </p:blipFill>
        <p:spPr>
          <a:xfrm>
            <a:off x="228600" y="4572000"/>
            <a:ext cx="3810000" cy="1441621"/>
          </a:xfrm>
          <a:prstGeom prst="rect">
            <a:avLst/>
          </a:prstGeo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0px-Cornwall_UK_locator_map_2010_svg.png"/>
          <p:cNvPicPr>
            <a:picLocks noChangeAspect="1"/>
          </p:cNvPicPr>
          <p:nvPr/>
        </p:nvPicPr>
        <p:blipFill>
          <a:blip r:embed="rId3" cstate="print"/>
          <a:stretch>
            <a:fillRect/>
          </a:stretch>
        </p:blipFill>
        <p:spPr>
          <a:xfrm>
            <a:off x="6477000" y="152400"/>
            <a:ext cx="2294781" cy="2788160"/>
          </a:xfrm>
          <a:prstGeom prst="rect">
            <a:avLst/>
          </a:prstGeom>
        </p:spPr>
      </p:pic>
      <p:pic>
        <p:nvPicPr>
          <p:cNvPr id="5" name="Picture 4" descr="Scandinavia.png"/>
          <p:cNvPicPr>
            <a:picLocks noChangeAspect="1"/>
          </p:cNvPicPr>
          <p:nvPr/>
        </p:nvPicPr>
        <p:blipFill>
          <a:blip r:embed="rId4" cstate="print"/>
          <a:stretch>
            <a:fillRect/>
          </a:stretch>
        </p:blipFill>
        <p:spPr>
          <a:xfrm>
            <a:off x="304800" y="152400"/>
            <a:ext cx="3035329" cy="2819400"/>
          </a:xfrm>
          <a:prstGeom prst="rect">
            <a:avLst/>
          </a:prstGeom>
        </p:spPr>
      </p:pic>
      <p:sp>
        <p:nvSpPr>
          <p:cNvPr id="2" name="Title 1"/>
          <p:cNvSpPr>
            <a:spLocks noGrp="1"/>
          </p:cNvSpPr>
          <p:nvPr>
            <p:ph type="title"/>
          </p:nvPr>
        </p:nvSpPr>
        <p:spPr>
          <a:xfrm>
            <a:off x="3429000" y="457200"/>
            <a:ext cx="7772400" cy="914400"/>
          </a:xfrm>
        </p:spPr>
        <p:txBody>
          <a:bodyPr/>
          <a:lstStyle/>
          <a:p>
            <a:r>
              <a:rPr lang="en-US" dirty="0" smtClean="0"/>
              <a:t>Immigrants</a:t>
            </a:r>
            <a:endParaRPr lang="en-US" dirty="0"/>
          </a:p>
        </p:txBody>
      </p:sp>
      <p:sp>
        <p:nvSpPr>
          <p:cNvPr id="3" name="Content Placeholder 2"/>
          <p:cNvSpPr>
            <a:spLocks noGrp="1"/>
          </p:cNvSpPr>
          <p:nvPr>
            <p:ph idx="1"/>
          </p:nvPr>
        </p:nvSpPr>
        <p:spPr>
          <a:xfrm>
            <a:off x="304800" y="3048001"/>
            <a:ext cx="8610600" cy="3581400"/>
          </a:xfrm>
        </p:spPr>
        <p:txBody>
          <a:bodyPr>
            <a:normAutofit/>
          </a:bodyPr>
          <a:lstStyle/>
          <a:p>
            <a:r>
              <a:rPr lang="en-US" sz="2600" b="1" dirty="0" smtClean="0"/>
              <a:t>Cornish</a:t>
            </a:r>
            <a:r>
              <a:rPr lang="en-US" sz="2600" dirty="0" smtClean="0"/>
              <a:t> from SW England (Cornwall) worked in copper and iron mines in U.P., with many other foreign-born workers, mostly </a:t>
            </a:r>
            <a:r>
              <a:rPr lang="en-US" sz="2600" b="1" dirty="0" smtClean="0"/>
              <a:t>Scandinavians</a:t>
            </a:r>
          </a:p>
          <a:p>
            <a:r>
              <a:rPr lang="en-US" sz="2600" dirty="0" smtClean="0"/>
              <a:t>Lumbering attracted </a:t>
            </a:r>
            <a:r>
              <a:rPr lang="en-US" sz="2600" b="1" dirty="0" smtClean="0"/>
              <a:t>French-Canadians</a:t>
            </a:r>
            <a:r>
              <a:rPr lang="en-US" sz="2600" dirty="0" smtClean="0"/>
              <a:t>, </a:t>
            </a:r>
            <a:r>
              <a:rPr lang="en-US" sz="2600" b="1" dirty="0" smtClean="0"/>
              <a:t>Swedes</a:t>
            </a:r>
            <a:r>
              <a:rPr lang="en-US" sz="2600" dirty="0" smtClean="0"/>
              <a:t>, and </a:t>
            </a:r>
            <a:r>
              <a:rPr lang="en-US" sz="2600" b="1" dirty="0" smtClean="0"/>
              <a:t>Norwegians</a:t>
            </a:r>
          </a:p>
          <a:p>
            <a:r>
              <a:rPr lang="en-US" sz="2600" dirty="0" smtClean="0"/>
              <a:t>Farming attracted the </a:t>
            </a:r>
            <a:r>
              <a:rPr lang="en-US" sz="2600" b="1" dirty="0" smtClean="0"/>
              <a:t>Danes</a:t>
            </a:r>
            <a:r>
              <a:rPr lang="en-US" sz="2600" dirty="0" smtClean="0"/>
              <a:t> in central Michigan</a:t>
            </a:r>
          </a:p>
          <a:p>
            <a:r>
              <a:rPr lang="en-US" sz="2600" dirty="0" smtClean="0"/>
              <a:t>Only 20,000 people in Upper Peninsula in 1860. Only 1,500 lived there in 1834.</a:t>
            </a:r>
            <a:endParaRPr lang="en-US" sz="2600" dirty="0"/>
          </a:p>
        </p:txBody>
      </p:sp>
      <p:sp>
        <p:nvSpPr>
          <p:cNvPr id="6" name="TextBox 5"/>
          <p:cNvSpPr txBox="1"/>
          <p:nvPr/>
        </p:nvSpPr>
        <p:spPr>
          <a:xfrm>
            <a:off x="6705600" y="2590800"/>
            <a:ext cx="1119217" cy="400110"/>
          </a:xfrm>
          <a:prstGeom prst="rect">
            <a:avLst/>
          </a:prstGeom>
          <a:noFill/>
        </p:spPr>
        <p:txBody>
          <a:bodyPr wrap="none" rtlCol="0">
            <a:spAutoFit/>
          </a:bodyPr>
          <a:lstStyle/>
          <a:p>
            <a:r>
              <a:rPr lang="en-US" sz="2000" dirty="0" smtClean="0">
                <a:solidFill>
                  <a:schemeClr val="bg1"/>
                </a:solidFill>
              </a:rPr>
              <a:t>Cornwall</a:t>
            </a:r>
            <a:endParaRPr lang="en-US" sz="2000" dirty="0">
              <a:solidFill>
                <a:schemeClr val="bg1"/>
              </a:solidFill>
            </a:endParaRPr>
          </a:p>
        </p:txBody>
      </p:sp>
      <p:sp>
        <p:nvSpPr>
          <p:cNvPr id="7" name="TextBox 6"/>
          <p:cNvSpPr txBox="1"/>
          <p:nvPr/>
        </p:nvSpPr>
        <p:spPr>
          <a:xfrm>
            <a:off x="6858000" y="76200"/>
            <a:ext cx="1083438" cy="400110"/>
          </a:xfrm>
          <a:prstGeom prst="rect">
            <a:avLst/>
          </a:prstGeom>
          <a:noFill/>
        </p:spPr>
        <p:txBody>
          <a:bodyPr wrap="none" rtlCol="0">
            <a:spAutoFit/>
          </a:bodyPr>
          <a:lstStyle/>
          <a:p>
            <a:r>
              <a:rPr lang="en-US" sz="2000" dirty="0" smtClean="0"/>
              <a:t>Scotland</a:t>
            </a:r>
            <a:endParaRPr lang="en-US" sz="2000" dirty="0"/>
          </a:p>
        </p:txBody>
      </p:sp>
      <p:sp>
        <p:nvSpPr>
          <p:cNvPr id="8" name="TextBox 7"/>
          <p:cNvSpPr txBox="1"/>
          <p:nvPr/>
        </p:nvSpPr>
        <p:spPr>
          <a:xfrm>
            <a:off x="6858000" y="1447800"/>
            <a:ext cx="815351" cy="400110"/>
          </a:xfrm>
          <a:prstGeom prst="rect">
            <a:avLst/>
          </a:prstGeom>
          <a:noFill/>
        </p:spPr>
        <p:txBody>
          <a:bodyPr wrap="none" rtlCol="0">
            <a:spAutoFit/>
          </a:bodyPr>
          <a:lstStyle/>
          <a:p>
            <a:r>
              <a:rPr lang="en-US" sz="2000" dirty="0" smtClean="0"/>
              <a:t>Wales</a:t>
            </a:r>
            <a:endParaRPr lang="en-US" sz="2000" dirty="0"/>
          </a:p>
        </p:txBody>
      </p:sp>
      <p:sp>
        <p:nvSpPr>
          <p:cNvPr id="9" name="TextBox 8"/>
          <p:cNvSpPr txBox="1"/>
          <p:nvPr/>
        </p:nvSpPr>
        <p:spPr>
          <a:xfrm>
            <a:off x="6629400" y="2819400"/>
            <a:ext cx="2082621" cy="215444"/>
          </a:xfrm>
          <a:prstGeom prst="rect">
            <a:avLst/>
          </a:prstGeom>
          <a:noFill/>
        </p:spPr>
        <p:txBody>
          <a:bodyPr wrap="none" rtlCol="0">
            <a:spAutoFit/>
          </a:bodyPr>
          <a:lstStyle/>
          <a:p>
            <a:r>
              <a:rPr lang="en-US" sz="800" dirty="0" smtClean="0"/>
              <a:t>http://en.wikipedia.org/wiki/Cornwall</a:t>
            </a:r>
            <a:endParaRPr lang="en-US" sz="800" dirty="0"/>
          </a:p>
        </p:txBody>
      </p:sp>
      <p:sp>
        <p:nvSpPr>
          <p:cNvPr id="10" name="TextBox 9"/>
          <p:cNvSpPr txBox="1"/>
          <p:nvPr/>
        </p:nvSpPr>
        <p:spPr>
          <a:xfrm>
            <a:off x="381000" y="2819400"/>
            <a:ext cx="3313728" cy="215444"/>
          </a:xfrm>
          <a:prstGeom prst="rect">
            <a:avLst/>
          </a:prstGeom>
          <a:noFill/>
        </p:spPr>
        <p:txBody>
          <a:bodyPr wrap="none" rtlCol="0">
            <a:spAutoFit/>
          </a:bodyPr>
          <a:lstStyle/>
          <a:p>
            <a:r>
              <a:rPr lang="en-US" sz="800" dirty="0" smtClean="0"/>
              <a:t>http://www.worldatlas.com/webimage/countrys/europe/euscan.htm</a:t>
            </a:r>
            <a:endParaRPr lang="en-US" sz="8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normAutofit/>
          </a:bodyPr>
          <a:lstStyle/>
          <a:p>
            <a:r>
              <a:rPr lang="en-US" dirty="0" smtClean="0"/>
              <a:t>The long career of Lewis Cass</a:t>
            </a:r>
            <a:endParaRPr lang="en-US" dirty="0"/>
          </a:p>
        </p:txBody>
      </p:sp>
      <p:sp>
        <p:nvSpPr>
          <p:cNvPr id="3" name="Content Placeholder 2"/>
          <p:cNvSpPr>
            <a:spLocks noGrp="1"/>
          </p:cNvSpPr>
          <p:nvPr>
            <p:ph idx="1"/>
          </p:nvPr>
        </p:nvSpPr>
        <p:spPr>
          <a:xfrm>
            <a:off x="228600" y="1447800"/>
            <a:ext cx="8382000" cy="4525963"/>
          </a:xfrm>
        </p:spPr>
        <p:txBody>
          <a:bodyPr>
            <a:normAutofit fontScale="85000" lnSpcReduction="10000"/>
          </a:bodyPr>
          <a:lstStyle/>
          <a:p>
            <a:r>
              <a:rPr lang="en-US" dirty="0" smtClean="0"/>
              <a:t>1813 -1831 – Governor of Michigan Territory</a:t>
            </a:r>
          </a:p>
          <a:p>
            <a:r>
              <a:rPr lang="en-US" dirty="0" smtClean="0"/>
              <a:t>1831-36 – Secretary of War under Pres. Jackson (implemented Indian Removal Policy)</a:t>
            </a:r>
          </a:p>
          <a:p>
            <a:r>
              <a:rPr lang="en-US" dirty="0" smtClean="0"/>
              <a:t>1836-1842 – Minister to France</a:t>
            </a:r>
          </a:p>
          <a:p>
            <a:r>
              <a:rPr lang="en-US" dirty="0" smtClean="0"/>
              <a:t>1844 – Lost Democratic nomination to James Polk</a:t>
            </a:r>
          </a:p>
          <a:p>
            <a:r>
              <a:rPr lang="en-US" dirty="0" smtClean="0"/>
              <a:t>1845-48 – U.S. Senator</a:t>
            </a:r>
          </a:p>
          <a:p>
            <a:r>
              <a:rPr lang="en-US" dirty="0" smtClean="0"/>
              <a:t>1848 – Lost to Zachary Taylor in presidential race</a:t>
            </a:r>
          </a:p>
          <a:p>
            <a:r>
              <a:rPr lang="en-US" dirty="0" smtClean="0"/>
              <a:t>1849-57 – U.S. Senator</a:t>
            </a:r>
          </a:p>
          <a:p>
            <a:r>
              <a:rPr lang="en-US" dirty="0" smtClean="0"/>
              <a:t>1857-1860 – Secretary of State to James Buchanan</a:t>
            </a:r>
            <a:endParaRPr lang="en-US" dirty="0"/>
          </a:p>
        </p:txBody>
      </p:sp>
      <p:pic>
        <p:nvPicPr>
          <p:cNvPr id="4" name="Picture 3" descr="240px-Lewis_Cass_Signature2_svg.png"/>
          <p:cNvPicPr>
            <a:picLocks noChangeAspect="1"/>
          </p:cNvPicPr>
          <p:nvPr/>
        </p:nvPicPr>
        <p:blipFill>
          <a:blip r:embed="rId3" cstate="print"/>
          <a:stretch>
            <a:fillRect/>
          </a:stretch>
        </p:blipFill>
        <p:spPr>
          <a:xfrm>
            <a:off x="4191000" y="5562600"/>
            <a:ext cx="3359727" cy="923925"/>
          </a:xfrm>
          <a:prstGeom prst="rect">
            <a:avLst/>
          </a:prstGeom>
        </p:spPr>
      </p:pic>
      <p:pic>
        <p:nvPicPr>
          <p:cNvPr id="5" name="Picture 4" descr="cass.jpg"/>
          <p:cNvPicPr>
            <a:picLocks noChangeAspect="1"/>
          </p:cNvPicPr>
          <p:nvPr/>
        </p:nvPicPr>
        <p:blipFill>
          <a:blip r:embed="rId4" cstate="print"/>
          <a:stretch>
            <a:fillRect/>
          </a:stretch>
        </p:blipFill>
        <p:spPr>
          <a:xfrm>
            <a:off x="7593226" y="152401"/>
            <a:ext cx="1398373" cy="1600200"/>
          </a:xfrm>
          <a:prstGeom prst="rect">
            <a:avLst/>
          </a:prstGeom>
        </p:spPr>
      </p:pic>
      <p:sp>
        <p:nvSpPr>
          <p:cNvPr id="6" name="TextBox 5"/>
          <p:cNvSpPr txBox="1"/>
          <p:nvPr/>
        </p:nvSpPr>
        <p:spPr>
          <a:xfrm>
            <a:off x="6705600" y="6642556"/>
            <a:ext cx="2287806" cy="215444"/>
          </a:xfrm>
          <a:prstGeom prst="rect">
            <a:avLst/>
          </a:prstGeom>
          <a:noFill/>
        </p:spPr>
        <p:txBody>
          <a:bodyPr wrap="none" rtlCol="0">
            <a:spAutoFit/>
          </a:bodyPr>
          <a:lstStyle/>
          <a:p>
            <a:r>
              <a:rPr lang="en-US" sz="800" dirty="0" smtClean="0"/>
              <a:t>http://www.nndb.com/people/224/000050074/</a:t>
            </a:r>
            <a:endParaRPr lang="en-US" sz="8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Constitution of 1850</a:t>
            </a:r>
            <a:endParaRPr lang="en-US" dirty="0"/>
          </a:p>
        </p:txBody>
      </p:sp>
      <p:sp>
        <p:nvSpPr>
          <p:cNvPr id="3" name="Content Placeholder 2"/>
          <p:cNvSpPr>
            <a:spLocks noGrp="1"/>
          </p:cNvSpPr>
          <p:nvPr>
            <p:ph idx="1"/>
          </p:nvPr>
        </p:nvSpPr>
        <p:spPr>
          <a:xfrm>
            <a:off x="381000" y="1371600"/>
            <a:ext cx="8305800" cy="4702208"/>
          </a:xfrm>
        </p:spPr>
        <p:txBody>
          <a:bodyPr>
            <a:normAutofit fontScale="85000" lnSpcReduction="20000"/>
          </a:bodyPr>
          <a:lstStyle/>
          <a:p>
            <a:r>
              <a:rPr lang="en-US" dirty="0" smtClean="0"/>
              <a:t>100 delegates met for 2 ½ months</a:t>
            </a:r>
          </a:p>
          <a:p>
            <a:r>
              <a:rPr lang="en-US" dirty="0" smtClean="0"/>
              <a:t>Twice as long as Constitution of 1835</a:t>
            </a:r>
          </a:p>
          <a:p>
            <a:r>
              <a:rPr lang="en-US" dirty="0" smtClean="0"/>
              <a:t>Powers of the legislature were restricted, because congressmen used power to give favors to their business interests (no internal improvements)</a:t>
            </a:r>
          </a:p>
          <a:p>
            <a:r>
              <a:rPr lang="en-US" dirty="0" smtClean="0"/>
              <a:t>Almost all state officials had to elected, even Supreme court justices (weakened the </a:t>
            </a:r>
            <a:r>
              <a:rPr lang="en-US" b="1" dirty="0" smtClean="0"/>
              <a:t>spoils system</a:t>
            </a:r>
            <a:r>
              <a:rPr lang="en-US" dirty="0" smtClean="0"/>
              <a:t>)</a:t>
            </a:r>
          </a:p>
          <a:p>
            <a:r>
              <a:rPr lang="en-US" dirty="0" smtClean="0"/>
              <a:t>Banking law reforms needed majority vote of the people</a:t>
            </a:r>
          </a:p>
          <a:p>
            <a:r>
              <a:rPr lang="en-US" dirty="0" smtClean="0"/>
              <a:t>$50,000 limit on public debt</a:t>
            </a:r>
          </a:p>
          <a:p>
            <a:r>
              <a:rPr lang="en-US" dirty="0" smtClean="0"/>
              <a:t>No state aid for internal improvements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oks.jpg"/>
          <p:cNvPicPr>
            <a:picLocks noChangeAspect="1"/>
          </p:cNvPicPr>
          <p:nvPr/>
        </p:nvPicPr>
        <p:blipFill>
          <a:blip r:embed="rId3" cstate="print"/>
          <a:stretch>
            <a:fillRect/>
          </a:stretch>
        </p:blipFill>
        <p:spPr>
          <a:xfrm>
            <a:off x="6096000" y="762000"/>
            <a:ext cx="2814472" cy="4419600"/>
          </a:xfrm>
          <a:prstGeom prst="rect">
            <a:avLst/>
          </a:prstGeom>
        </p:spPr>
      </p:pic>
      <p:sp>
        <p:nvSpPr>
          <p:cNvPr id="2" name="Title 1"/>
          <p:cNvSpPr>
            <a:spLocks noGrp="1"/>
          </p:cNvSpPr>
          <p:nvPr>
            <p:ph type="title"/>
          </p:nvPr>
        </p:nvSpPr>
        <p:spPr>
          <a:xfrm>
            <a:off x="299545" y="0"/>
            <a:ext cx="5791200" cy="1399032"/>
          </a:xfrm>
        </p:spPr>
        <p:txBody>
          <a:bodyPr/>
          <a:lstStyle/>
          <a:p>
            <a:r>
              <a:rPr lang="en-US" dirty="0" smtClean="0"/>
              <a:t>Constitution of 1850</a:t>
            </a:r>
            <a:endParaRPr lang="en-US" dirty="0"/>
          </a:p>
        </p:txBody>
      </p:sp>
      <p:sp>
        <p:nvSpPr>
          <p:cNvPr id="3" name="Content Placeholder 2"/>
          <p:cNvSpPr>
            <a:spLocks noGrp="1"/>
          </p:cNvSpPr>
          <p:nvPr>
            <p:ph idx="1"/>
          </p:nvPr>
        </p:nvSpPr>
        <p:spPr>
          <a:xfrm>
            <a:off x="199697" y="1295400"/>
            <a:ext cx="5867400" cy="5181600"/>
          </a:xfrm>
        </p:spPr>
        <p:txBody>
          <a:bodyPr>
            <a:normAutofit fontScale="85000" lnSpcReduction="20000"/>
          </a:bodyPr>
          <a:lstStyle/>
          <a:p>
            <a:r>
              <a:rPr lang="en-US" dirty="0" smtClean="0"/>
              <a:t>State Reps serve two years not one</a:t>
            </a:r>
          </a:p>
          <a:p>
            <a:r>
              <a:rPr lang="en-US" dirty="0" smtClean="0"/>
              <a:t>Elections on same year as national elections, so ballots were longer and national issues dominated</a:t>
            </a:r>
          </a:p>
          <a:p>
            <a:r>
              <a:rPr lang="en-US" dirty="0" smtClean="0"/>
              <a:t>8 circuit courts replace county courts, and the elected judges serve on the supreme court</a:t>
            </a:r>
          </a:p>
          <a:p>
            <a:r>
              <a:rPr lang="en-US" dirty="0" smtClean="0"/>
              <a:t>Free schools operate at least 3 months a year, but not totally free until 1869.</a:t>
            </a:r>
          </a:p>
          <a:p>
            <a:r>
              <a:rPr lang="en-US" dirty="0" smtClean="0"/>
              <a:t>No suffrage for blacks, but Indians could vote if renounced tribal loyalty. </a:t>
            </a:r>
          </a:p>
          <a:p>
            <a:endParaRPr lang="en-US" dirty="0"/>
          </a:p>
        </p:txBody>
      </p:sp>
      <p:sp>
        <p:nvSpPr>
          <p:cNvPr id="8" name="TextBox 7"/>
          <p:cNvSpPr txBox="1"/>
          <p:nvPr/>
        </p:nvSpPr>
        <p:spPr>
          <a:xfrm>
            <a:off x="3983613" y="6642556"/>
            <a:ext cx="5160387" cy="215444"/>
          </a:xfrm>
          <a:prstGeom prst="rect">
            <a:avLst/>
          </a:prstGeom>
          <a:noFill/>
        </p:spPr>
        <p:txBody>
          <a:bodyPr wrap="none" rtlCol="0">
            <a:spAutoFit/>
          </a:bodyPr>
          <a:lstStyle/>
          <a:p>
            <a:r>
              <a:rPr lang="en-US" sz="800" dirty="0" smtClean="0"/>
              <a:t>http://books.google.com/books/about/Journal_of_the_Constitutional_Convention.html?id=l5PhAAAAMAAJ</a:t>
            </a:r>
            <a:endParaRPr lang="en-US" sz="8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a:bodyPr>
          <a:lstStyle/>
          <a:p>
            <a:r>
              <a:rPr lang="en-US" dirty="0" smtClean="0"/>
              <a:t>Constitution of 1850</a:t>
            </a:r>
            <a:endParaRPr lang="en-US" dirty="0"/>
          </a:p>
        </p:txBody>
      </p:sp>
      <p:sp>
        <p:nvSpPr>
          <p:cNvPr id="3" name="Content Placeholder 2"/>
          <p:cNvSpPr>
            <a:spLocks noGrp="1"/>
          </p:cNvSpPr>
          <p:nvPr>
            <p:ph idx="1"/>
          </p:nvPr>
        </p:nvSpPr>
        <p:spPr>
          <a:xfrm>
            <a:off x="457200" y="1447800"/>
            <a:ext cx="8229600" cy="4572000"/>
          </a:xfrm>
        </p:spPr>
        <p:txBody>
          <a:bodyPr>
            <a:normAutofit/>
          </a:bodyPr>
          <a:lstStyle/>
          <a:p>
            <a:r>
              <a:rPr lang="en-US" dirty="0" smtClean="0"/>
              <a:t>Aliens who wanted to become U.S. citizens could vote</a:t>
            </a:r>
          </a:p>
          <a:p>
            <a:r>
              <a:rPr lang="en-US" dirty="0" smtClean="0"/>
              <a:t>“Civilized” Indians could vote</a:t>
            </a:r>
          </a:p>
          <a:p>
            <a:r>
              <a:rPr lang="en-US" dirty="0" smtClean="0"/>
              <a:t>Blacks could not vote (residents rejected a proposal to allow with 72% of vote)</a:t>
            </a:r>
          </a:p>
          <a:p>
            <a:r>
              <a:rPr lang="en-US" dirty="0" smtClean="0"/>
              <a:t>Lasted until 1919, with 38 amendments adopted</a:t>
            </a:r>
          </a:p>
          <a:p>
            <a:r>
              <a:rPr lang="en-US" dirty="0" smtClean="0"/>
              <a:t>Michigan’s worst constitution</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1830’s – “Michigan Fever”</a:t>
            </a:r>
            <a:endParaRPr lang="en-US" dirty="0"/>
          </a:p>
        </p:txBody>
      </p:sp>
      <p:sp>
        <p:nvSpPr>
          <p:cNvPr id="3" name="Content Placeholder 2"/>
          <p:cNvSpPr>
            <a:spLocks noGrp="1"/>
          </p:cNvSpPr>
          <p:nvPr>
            <p:ph sz="quarter" idx="1"/>
          </p:nvPr>
        </p:nvSpPr>
        <p:spPr/>
        <p:txBody>
          <a:bodyPr/>
          <a:lstStyle/>
          <a:p>
            <a:r>
              <a:rPr lang="en-US" dirty="0" smtClean="0"/>
              <a:t>1830 – 147,062 acres sold</a:t>
            </a:r>
          </a:p>
          <a:p>
            <a:r>
              <a:rPr lang="en-US" dirty="0" smtClean="0"/>
              <a:t>1834 – 498,423 acres sold</a:t>
            </a:r>
          </a:p>
          <a:p>
            <a:r>
              <a:rPr lang="en-US" dirty="0" smtClean="0"/>
              <a:t>1836 – 4,189,248 acres sold (mostly in western Michigan)</a:t>
            </a:r>
          </a:p>
          <a:p>
            <a:r>
              <a:rPr lang="en-US" dirty="0" smtClean="0"/>
              <a:t>Speculators bought most of land for $1.25 per acre, and sold it to settlers for at least $2.50/acre</a:t>
            </a:r>
          </a:p>
          <a:p>
            <a:r>
              <a:rPr lang="en-US" b="1" dirty="0" smtClean="0"/>
              <a:t>Need 60,000 adults to become a state</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4343400" y="4800600"/>
            <a:ext cx="1447800" cy="1928205"/>
          </a:xfrm>
          <a:prstGeom prst="rect">
            <a:avLst/>
          </a:prstGeom>
          <a:noFill/>
          <a:ln w="9525">
            <a:noFill/>
            <a:miter lim="800000"/>
            <a:headEnd/>
            <a:tailEnd/>
          </a:ln>
        </p:spPr>
      </p:pic>
      <p:pic>
        <p:nvPicPr>
          <p:cNvPr id="4" name="Picture 3" descr="Under the oaks.jpg"/>
          <p:cNvPicPr>
            <a:picLocks noChangeAspect="1"/>
          </p:cNvPicPr>
          <p:nvPr/>
        </p:nvPicPr>
        <p:blipFill>
          <a:blip r:embed="rId4" cstate="print"/>
          <a:stretch>
            <a:fillRect/>
          </a:stretch>
        </p:blipFill>
        <p:spPr>
          <a:xfrm>
            <a:off x="6400800" y="152400"/>
            <a:ext cx="2590800" cy="1831152"/>
          </a:xfrm>
          <a:prstGeom prst="rect">
            <a:avLst/>
          </a:prstGeom>
        </p:spPr>
      </p:pic>
      <p:sp>
        <p:nvSpPr>
          <p:cNvPr id="2" name="Title 1"/>
          <p:cNvSpPr>
            <a:spLocks noGrp="1"/>
          </p:cNvSpPr>
          <p:nvPr>
            <p:ph type="title"/>
          </p:nvPr>
        </p:nvSpPr>
        <p:spPr>
          <a:xfrm>
            <a:off x="228600" y="609600"/>
            <a:ext cx="6096000" cy="1066800"/>
          </a:xfrm>
          <a:noFill/>
        </p:spPr>
        <p:txBody>
          <a:bodyPr>
            <a:noAutofit/>
          </a:bodyPr>
          <a:lstStyle/>
          <a:p>
            <a:r>
              <a:rPr lang="en-US" sz="3600" dirty="0" smtClean="0">
                <a:solidFill>
                  <a:schemeClr val="tx1"/>
                </a:solidFill>
              </a:rPr>
              <a:t>The Birth of the Republican Party (1854)</a:t>
            </a:r>
            <a:endParaRPr lang="en-US" sz="3600" dirty="0">
              <a:solidFill>
                <a:schemeClr val="tx1"/>
              </a:solidFill>
            </a:endParaRPr>
          </a:p>
        </p:txBody>
      </p:sp>
      <p:sp>
        <p:nvSpPr>
          <p:cNvPr id="3" name="Content Placeholder 2"/>
          <p:cNvSpPr>
            <a:spLocks noGrp="1"/>
          </p:cNvSpPr>
          <p:nvPr>
            <p:ph idx="1"/>
          </p:nvPr>
        </p:nvSpPr>
        <p:spPr>
          <a:xfrm>
            <a:off x="228600" y="1905000"/>
            <a:ext cx="8534400" cy="4525963"/>
          </a:xfrm>
        </p:spPr>
        <p:txBody>
          <a:bodyPr>
            <a:noAutofit/>
          </a:bodyPr>
          <a:lstStyle/>
          <a:p>
            <a:r>
              <a:rPr lang="en-US" sz="2400" dirty="0" smtClean="0"/>
              <a:t>Feb. 1854 – Opponents (Democrats and Whigs) to the Kansas-Nebraska Act (popular sovereignty to determine slavery) met in several Michigan cities</a:t>
            </a:r>
          </a:p>
          <a:p>
            <a:r>
              <a:rPr lang="en-US" sz="2400" dirty="0" smtClean="0"/>
              <a:t>May 1854 – Agree to form a new party</a:t>
            </a:r>
          </a:p>
          <a:p>
            <a:r>
              <a:rPr lang="en-US" sz="2400" dirty="0" smtClean="0"/>
              <a:t>July 6, </a:t>
            </a:r>
            <a:r>
              <a:rPr lang="en-US" sz="2400" dirty="0" smtClean="0"/>
              <a:t>1854 – In Jackson, MI, 1,500-6,000 people gathered “under the oaks” to form the Republican Party opposed to expansion of slavery even under popular sovereignty. Wanted repeal of Kansas-Nebraska Act and Fugitive Slave Act</a:t>
            </a:r>
            <a:r>
              <a:rPr lang="en-US" sz="2400" dirty="0" smtClean="0"/>
              <a:t>. </a:t>
            </a:r>
            <a:endParaRPr lang="en-US" sz="2400" dirty="0"/>
          </a:p>
        </p:txBody>
      </p:sp>
      <p:sp>
        <p:nvSpPr>
          <p:cNvPr id="5" name="TextBox 4"/>
          <p:cNvSpPr txBox="1"/>
          <p:nvPr/>
        </p:nvSpPr>
        <p:spPr>
          <a:xfrm>
            <a:off x="6324600" y="0"/>
            <a:ext cx="2441694" cy="215444"/>
          </a:xfrm>
          <a:prstGeom prst="rect">
            <a:avLst/>
          </a:prstGeom>
          <a:noFill/>
        </p:spPr>
        <p:txBody>
          <a:bodyPr wrap="none" rtlCol="0">
            <a:spAutoFit/>
          </a:bodyPr>
          <a:lstStyle/>
          <a:p>
            <a:r>
              <a:rPr lang="en-US" sz="800" dirty="0" smtClean="0"/>
              <a:t>http://www.jacksonmich.com/markers/mark1.htm</a:t>
            </a:r>
            <a:endParaRPr lang="en-US" sz="800" dirty="0"/>
          </a:p>
        </p:txBody>
      </p:sp>
      <p:sp>
        <p:nvSpPr>
          <p:cNvPr id="7" name="Rectangle 6"/>
          <p:cNvSpPr/>
          <p:nvPr/>
        </p:nvSpPr>
        <p:spPr>
          <a:xfrm>
            <a:off x="3657600" y="6642556"/>
            <a:ext cx="2895600" cy="215444"/>
          </a:xfrm>
          <a:prstGeom prst="rect">
            <a:avLst/>
          </a:prstGeom>
        </p:spPr>
        <p:txBody>
          <a:bodyPr wrap="square">
            <a:spAutoFit/>
          </a:bodyPr>
          <a:lstStyle/>
          <a:p>
            <a:r>
              <a:rPr lang="en-US" sz="800" dirty="0" smtClean="0"/>
              <a:t>http://www.answers.com/topic/zachariah-chandler</a:t>
            </a:r>
            <a:endParaRPr lang="en-US" sz="800" dirty="0"/>
          </a:p>
        </p:txBody>
      </p:sp>
      <p:sp>
        <p:nvSpPr>
          <p:cNvPr id="8" name="TextBox 7"/>
          <p:cNvSpPr txBox="1"/>
          <p:nvPr/>
        </p:nvSpPr>
        <p:spPr>
          <a:xfrm>
            <a:off x="228600" y="5562600"/>
            <a:ext cx="4038600" cy="923330"/>
          </a:xfrm>
          <a:prstGeom prst="rect">
            <a:avLst/>
          </a:prstGeom>
          <a:noFill/>
        </p:spPr>
        <p:txBody>
          <a:bodyPr wrap="square" rtlCol="0">
            <a:spAutoFit/>
          </a:bodyPr>
          <a:lstStyle/>
          <a:p>
            <a:r>
              <a:rPr lang="en-US" dirty="0" smtClean="0">
                <a:solidFill>
                  <a:srgbClr val="0070C0"/>
                </a:solidFill>
              </a:rPr>
              <a:t>Zachariah Chandler was one of the founders, and he was the party “boss” in Michigan until his death in 1879.</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0px-Soo_Locks_19th_Century.jpg"/>
          <p:cNvPicPr>
            <a:picLocks noChangeAspect="1"/>
          </p:cNvPicPr>
          <p:nvPr/>
        </p:nvPicPr>
        <p:blipFill>
          <a:blip r:embed="rId3" cstate="print"/>
          <a:stretch>
            <a:fillRect/>
          </a:stretch>
        </p:blipFill>
        <p:spPr>
          <a:xfrm>
            <a:off x="5486400" y="1600200"/>
            <a:ext cx="3429000" cy="2540578"/>
          </a:xfrm>
          <a:prstGeom prst="rect">
            <a:avLst/>
          </a:prstGeom>
        </p:spPr>
      </p:pic>
      <p:sp>
        <p:nvSpPr>
          <p:cNvPr id="2" name="Title 1"/>
          <p:cNvSpPr>
            <a:spLocks noGrp="1"/>
          </p:cNvSpPr>
          <p:nvPr>
            <p:ph type="title"/>
          </p:nvPr>
        </p:nvSpPr>
        <p:spPr>
          <a:xfrm>
            <a:off x="1905000" y="381000"/>
            <a:ext cx="6172200" cy="914400"/>
          </a:xfrm>
        </p:spPr>
        <p:txBody>
          <a:bodyPr/>
          <a:lstStyle/>
          <a:p>
            <a:r>
              <a:rPr lang="en-US" dirty="0" smtClean="0"/>
              <a:t>The </a:t>
            </a:r>
            <a:r>
              <a:rPr lang="en-US" dirty="0" err="1" smtClean="0"/>
              <a:t>Soo</a:t>
            </a:r>
            <a:r>
              <a:rPr lang="en-US" dirty="0" smtClean="0"/>
              <a:t> Locks - 1855</a:t>
            </a:r>
            <a:endParaRPr lang="en-US" dirty="0"/>
          </a:p>
        </p:txBody>
      </p:sp>
      <p:sp>
        <p:nvSpPr>
          <p:cNvPr id="3" name="Content Placeholder 2"/>
          <p:cNvSpPr>
            <a:spLocks noGrp="1"/>
          </p:cNvSpPr>
          <p:nvPr>
            <p:ph idx="1"/>
          </p:nvPr>
        </p:nvSpPr>
        <p:spPr>
          <a:xfrm>
            <a:off x="685800" y="1143000"/>
            <a:ext cx="7467600" cy="2133600"/>
          </a:xfrm>
        </p:spPr>
        <p:txBody>
          <a:bodyPr/>
          <a:lstStyle/>
          <a:p>
            <a:pPr>
              <a:buNone/>
            </a:pPr>
            <a:r>
              <a:rPr lang="en-US" dirty="0" smtClean="0"/>
              <a:t>Shipment of iron greatly increased</a:t>
            </a:r>
          </a:p>
          <a:p>
            <a:pPr>
              <a:buNone/>
            </a:pPr>
            <a:r>
              <a:rPr lang="en-US" dirty="0" smtClean="0"/>
              <a:t>1855 – 1,449 tons</a:t>
            </a:r>
          </a:p>
          <a:p>
            <a:pPr>
              <a:buNone/>
            </a:pPr>
            <a:r>
              <a:rPr lang="en-US" dirty="0" smtClean="0"/>
              <a:t>1860 – 114,401 tons</a:t>
            </a:r>
            <a:endParaRPr lang="en-US" dirty="0"/>
          </a:p>
        </p:txBody>
      </p:sp>
      <p:sp>
        <p:nvSpPr>
          <p:cNvPr id="5" name="TextBox 4"/>
          <p:cNvSpPr txBox="1"/>
          <p:nvPr/>
        </p:nvSpPr>
        <p:spPr>
          <a:xfrm>
            <a:off x="5562600" y="4114800"/>
            <a:ext cx="3352800" cy="707886"/>
          </a:xfrm>
          <a:prstGeom prst="rect">
            <a:avLst/>
          </a:prstGeom>
          <a:noFill/>
        </p:spPr>
        <p:txBody>
          <a:bodyPr wrap="square" rtlCol="0">
            <a:spAutoFit/>
          </a:bodyPr>
          <a:lstStyle/>
          <a:p>
            <a:r>
              <a:rPr lang="en-US" sz="2000" dirty="0" smtClean="0"/>
              <a:t> The Northwest Fur Company built locks as early as 1797.</a:t>
            </a:r>
            <a:endParaRPr lang="en-US" sz="2000" dirty="0"/>
          </a:p>
        </p:txBody>
      </p:sp>
      <p:pic>
        <p:nvPicPr>
          <p:cNvPr id="8" name="Picture 7" descr="Henry Clay.jpg"/>
          <p:cNvPicPr>
            <a:picLocks noChangeAspect="1"/>
          </p:cNvPicPr>
          <p:nvPr/>
        </p:nvPicPr>
        <p:blipFill>
          <a:blip r:embed="rId4" cstate="print"/>
          <a:stretch>
            <a:fillRect/>
          </a:stretch>
        </p:blipFill>
        <p:spPr>
          <a:xfrm>
            <a:off x="457200" y="4038600"/>
            <a:ext cx="1943100" cy="2276475"/>
          </a:xfrm>
          <a:prstGeom prst="rect">
            <a:avLst/>
          </a:prstGeom>
        </p:spPr>
      </p:pic>
      <p:sp>
        <p:nvSpPr>
          <p:cNvPr id="9" name="TextBox 8"/>
          <p:cNvSpPr txBox="1"/>
          <p:nvPr/>
        </p:nvSpPr>
        <p:spPr>
          <a:xfrm>
            <a:off x="2514600" y="5029200"/>
            <a:ext cx="4114800" cy="1323439"/>
          </a:xfrm>
          <a:prstGeom prst="rect">
            <a:avLst/>
          </a:prstGeom>
          <a:noFill/>
        </p:spPr>
        <p:txBody>
          <a:bodyPr wrap="square" rtlCol="0">
            <a:spAutoFit/>
          </a:bodyPr>
          <a:lstStyle/>
          <a:p>
            <a:r>
              <a:rPr lang="en-US" sz="2000" dirty="0" smtClean="0"/>
              <a:t>Sen. Henry Clay of Kentucky called the </a:t>
            </a:r>
            <a:r>
              <a:rPr lang="en-US" sz="2000" dirty="0" err="1" smtClean="0"/>
              <a:t>Soo</a:t>
            </a:r>
            <a:r>
              <a:rPr lang="en-US" sz="2000" dirty="0" smtClean="0"/>
              <a:t> Locks “a work quite beyond the remotest settlement of the United States if not in the moon.”</a:t>
            </a:r>
            <a:endParaRPr lang="en-US" sz="2000" dirty="0"/>
          </a:p>
        </p:txBody>
      </p:sp>
      <p:sp>
        <p:nvSpPr>
          <p:cNvPr id="10" name="TextBox 9"/>
          <p:cNvSpPr txBox="1"/>
          <p:nvPr/>
        </p:nvSpPr>
        <p:spPr>
          <a:xfrm>
            <a:off x="228600" y="6642556"/>
            <a:ext cx="3621504" cy="215444"/>
          </a:xfrm>
          <a:prstGeom prst="rect">
            <a:avLst/>
          </a:prstGeom>
          <a:noFill/>
        </p:spPr>
        <p:txBody>
          <a:bodyPr wrap="none" rtlCol="0">
            <a:spAutoFit/>
          </a:bodyPr>
          <a:lstStyle/>
          <a:p>
            <a:r>
              <a:rPr lang="en-US" sz="800" dirty="0" smtClean="0"/>
              <a:t>http://southernnationalist.com/blog/2010/12/05/the-real-henry-clay/</a:t>
            </a:r>
            <a:endParaRPr lang="en-US" sz="800" dirty="0"/>
          </a:p>
        </p:txBody>
      </p:sp>
      <p:sp>
        <p:nvSpPr>
          <p:cNvPr id="11" name="TextBox 10"/>
          <p:cNvSpPr txBox="1"/>
          <p:nvPr/>
        </p:nvSpPr>
        <p:spPr>
          <a:xfrm>
            <a:off x="5715000" y="1600200"/>
            <a:ext cx="3429000" cy="215444"/>
          </a:xfrm>
          <a:prstGeom prst="rect">
            <a:avLst/>
          </a:prstGeom>
          <a:noFill/>
        </p:spPr>
        <p:txBody>
          <a:bodyPr wrap="square" rtlCol="0">
            <a:spAutoFit/>
          </a:bodyPr>
          <a:lstStyle/>
          <a:p>
            <a:r>
              <a:rPr lang="en-US" sz="800" dirty="0" smtClean="0"/>
              <a:t>http://www.answers.com/topic/sault-sainte-marie-canals</a:t>
            </a:r>
            <a:endParaRPr lang="en-US" sz="8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CADF22VE.jpg"/>
          <p:cNvPicPr>
            <a:picLocks noChangeAspect="1"/>
          </p:cNvPicPr>
          <p:nvPr/>
        </p:nvPicPr>
        <p:blipFill>
          <a:blip r:embed="rId3" cstate="print"/>
          <a:stretch>
            <a:fillRect/>
          </a:stretch>
        </p:blipFill>
        <p:spPr>
          <a:xfrm>
            <a:off x="6781800" y="533400"/>
            <a:ext cx="2057400" cy="3131318"/>
          </a:xfrm>
          <a:prstGeom prst="rect">
            <a:avLst/>
          </a:prstGeom>
        </p:spPr>
      </p:pic>
      <p:sp>
        <p:nvSpPr>
          <p:cNvPr id="2" name="Title 1"/>
          <p:cNvSpPr>
            <a:spLocks noGrp="1"/>
          </p:cNvSpPr>
          <p:nvPr>
            <p:ph type="title"/>
          </p:nvPr>
        </p:nvSpPr>
        <p:spPr>
          <a:xfrm>
            <a:off x="762000" y="457200"/>
            <a:ext cx="6858000" cy="838200"/>
          </a:xfrm>
        </p:spPr>
        <p:txBody>
          <a:bodyPr/>
          <a:lstStyle/>
          <a:p>
            <a:r>
              <a:rPr lang="en-US" dirty="0" smtClean="0"/>
              <a:t>Charles T. Harvey</a:t>
            </a:r>
            <a:endParaRPr lang="en-US" dirty="0"/>
          </a:p>
        </p:txBody>
      </p:sp>
      <p:sp>
        <p:nvSpPr>
          <p:cNvPr id="3" name="Content Placeholder 2"/>
          <p:cNvSpPr>
            <a:spLocks noGrp="1"/>
          </p:cNvSpPr>
          <p:nvPr>
            <p:ph idx="1"/>
          </p:nvPr>
        </p:nvSpPr>
        <p:spPr>
          <a:xfrm>
            <a:off x="457200" y="1600200"/>
            <a:ext cx="6400800" cy="4525963"/>
          </a:xfrm>
        </p:spPr>
        <p:txBody>
          <a:bodyPr>
            <a:normAutofit fontScale="92500" lnSpcReduction="10000"/>
          </a:bodyPr>
          <a:lstStyle/>
          <a:p>
            <a:r>
              <a:rPr lang="en-US" b="1" dirty="0" smtClean="0"/>
              <a:t>Charles Harvey </a:t>
            </a:r>
            <a:r>
              <a:rPr lang="en-US" dirty="0" smtClean="0"/>
              <a:t>convinced the Fairbanks Scale Company to start construction of the locks in 1853</a:t>
            </a:r>
          </a:p>
          <a:p>
            <a:r>
              <a:rPr lang="en-US" dirty="0" smtClean="0"/>
              <a:t>John W. Brooks took over construction in 1854, and finished it.</a:t>
            </a:r>
          </a:p>
          <a:p>
            <a:r>
              <a:rPr lang="en-US" dirty="0" smtClean="0"/>
              <a:t>Built for $1 million (double the estimate)</a:t>
            </a:r>
          </a:p>
          <a:p>
            <a:r>
              <a:rPr lang="en-US" dirty="0" smtClean="0"/>
              <a:t>Michigan owned until 1881, then became federal </a:t>
            </a:r>
            <a:endParaRPr lang="en-US" dirty="0"/>
          </a:p>
        </p:txBody>
      </p:sp>
      <p:sp>
        <p:nvSpPr>
          <p:cNvPr id="5" name="TextBox 4"/>
          <p:cNvSpPr txBox="1"/>
          <p:nvPr/>
        </p:nvSpPr>
        <p:spPr>
          <a:xfrm>
            <a:off x="6394529" y="3810000"/>
            <a:ext cx="2749471" cy="215444"/>
          </a:xfrm>
          <a:prstGeom prst="rect">
            <a:avLst/>
          </a:prstGeom>
          <a:noFill/>
        </p:spPr>
        <p:txBody>
          <a:bodyPr wrap="none" rtlCol="0">
            <a:spAutoFit/>
          </a:bodyPr>
          <a:lstStyle/>
          <a:p>
            <a:r>
              <a:rPr lang="en-US" sz="800" dirty="0" smtClean="0"/>
              <a:t>http://voices.nmu.edu/content.asp?PageName=Yankees</a:t>
            </a:r>
            <a:endParaRPr lang="en-US" sz="800"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Growth of Detroit</a:t>
            </a:r>
            <a:endParaRPr lang="en-US" dirty="0"/>
          </a:p>
        </p:txBody>
      </p:sp>
      <p:sp>
        <p:nvSpPr>
          <p:cNvPr id="3" name="Content Placeholder 2"/>
          <p:cNvSpPr>
            <a:spLocks noGrp="1"/>
          </p:cNvSpPr>
          <p:nvPr>
            <p:ph idx="1"/>
          </p:nvPr>
        </p:nvSpPr>
        <p:spPr>
          <a:xfrm>
            <a:off x="304800" y="1295400"/>
            <a:ext cx="8229600" cy="4525963"/>
          </a:xfrm>
        </p:spPr>
        <p:txBody>
          <a:bodyPr/>
          <a:lstStyle/>
          <a:p>
            <a:pPr>
              <a:buNone/>
            </a:pPr>
            <a:r>
              <a:rPr lang="en-US" dirty="0" smtClean="0"/>
              <a:t> </a:t>
            </a:r>
          </a:p>
          <a:p>
            <a:r>
              <a:rPr lang="en-US" dirty="0" smtClean="0"/>
              <a:t>1857 – The first big hotel opens (the Russell House, replaced by the Pontchartrain Hotel in 1907) </a:t>
            </a:r>
          </a:p>
          <a:p>
            <a:endParaRPr lang="en-US" dirty="0"/>
          </a:p>
        </p:txBody>
      </p:sp>
      <p:pic>
        <p:nvPicPr>
          <p:cNvPr id="4" name="Picture 3" descr="465.jpg"/>
          <p:cNvPicPr>
            <a:picLocks noChangeAspect="1"/>
          </p:cNvPicPr>
          <p:nvPr/>
        </p:nvPicPr>
        <p:blipFill>
          <a:blip r:embed="rId3" cstate="print"/>
          <a:stretch>
            <a:fillRect/>
          </a:stretch>
        </p:blipFill>
        <p:spPr>
          <a:xfrm>
            <a:off x="4629540" y="4191000"/>
            <a:ext cx="3851210" cy="2373702"/>
          </a:xfrm>
          <a:prstGeom prst="rect">
            <a:avLst/>
          </a:prstGeom>
        </p:spPr>
      </p:pic>
      <p:sp>
        <p:nvSpPr>
          <p:cNvPr id="5" name="TextBox 4"/>
          <p:cNvSpPr txBox="1"/>
          <p:nvPr/>
        </p:nvSpPr>
        <p:spPr>
          <a:xfrm>
            <a:off x="1600200" y="5181600"/>
            <a:ext cx="2989921" cy="430887"/>
          </a:xfrm>
          <a:prstGeom prst="rect">
            <a:avLst/>
          </a:prstGeom>
          <a:noFill/>
        </p:spPr>
        <p:txBody>
          <a:bodyPr wrap="none" rtlCol="0">
            <a:spAutoFit/>
          </a:bodyPr>
          <a:lstStyle/>
          <a:p>
            <a:r>
              <a:rPr lang="en-US" sz="2200" dirty="0" smtClean="0"/>
              <a:t>Russell House @ 1900</a:t>
            </a:r>
            <a:endParaRPr lang="en-US" sz="2200" dirty="0"/>
          </a:p>
        </p:txBody>
      </p:sp>
      <p:sp>
        <p:nvSpPr>
          <p:cNvPr id="6" name="TextBox 5"/>
          <p:cNvSpPr txBox="1"/>
          <p:nvPr/>
        </p:nvSpPr>
        <p:spPr>
          <a:xfrm>
            <a:off x="4953000" y="6642556"/>
            <a:ext cx="3365024" cy="215444"/>
          </a:xfrm>
          <a:prstGeom prst="rect">
            <a:avLst/>
          </a:prstGeom>
          <a:noFill/>
        </p:spPr>
        <p:txBody>
          <a:bodyPr wrap="none" rtlCol="0">
            <a:spAutoFit/>
          </a:bodyPr>
          <a:lstStyle/>
          <a:p>
            <a:r>
              <a:rPr lang="en-US" sz="800" dirty="0" smtClean="0"/>
              <a:t>http://forum.skyscraperpage.com/showthread.php?t=118394&amp;page=5</a:t>
            </a:r>
            <a:endParaRPr lang="en-US" sz="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Population Boom in </a:t>
            </a:r>
            <a:r>
              <a:rPr lang="en-US" dirty="0" err="1" smtClean="0"/>
              <a:t>michigan</a:t>
            </a:r>
            <a:r>
              <a:rPr lang="en-US" dirty="0" smtClean="0"/>
              <a:t> AND DETROIT</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1820 –   8,765 (1,422 in Detroit)</a:t>
            </a:r>
          </a:p>
          <a:p>
            <a:r>
              <a:rPr lang="en-US" dirty="0" smtClean="0"/>
              <a:t>1830 – 31,639 (2,222 in Detroit)</a:t>
            </a:r>
          </a:p>
          <a:p>
            <a:r>
              <a:rPr lang="en-US" dirty="0" smtClean="0"/>
              <a:t>1840 – 212,267 (9,192 in Detroit) (</a:t>
            </a:r>
            <a:r>
              <a:rPr lang="en-US" dirty="0" smtClean="0">
                <a:solidFill>
                  <a:srgbClr val="FF0000"/>
                </a:solidFill>
              </a:rPr>
              <a:t>1830’s = largest population growth of any decade in state history = 7x increase</a:t>
            </a:r>
            <a:r>
              <a:rPr lang="en-US" dirty="0" smtClean="0"/>
              <a:t>) </a:t>
            </a:r>
            <a:r>
              <a:rPr lang="en-US" dirty="0" smtClean="0">
                <a:solidFill>
                  <a:srgbClr val="FF0000"/>
                </a:solidFill>
              </a:rPr>
              <a:t>(Detroit had 4x increase)</a:t>
            </a:r>
          </a:p>
          <a:p>
            <a:r>
              <a:rPr lang="en-US" dirty="0" smtClean="0"/>
              <a:t>1850 – 397,654 (21,019 in Detroit)</a:t>
            </a:r>
          </a:p>
          <a:p>
            <a:r>
              <a:rPr lang="en-US" dirty="0" smtClean="0"/>
              <a:t>1860 – 749,113 (45,619 in Detroit)</a:t>
            </a:r>
          </a:p>
          <a:p>
            <a:r>
              <a:rPr lang="en-US" dirty="0" smtClean="0"/>
              <a:t>Most people arrive in Detroit by water, then took wagon into interior</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1686</TotalTime>
  <Words>6961</Words>
  <Application>Microsoft Office PowerPoint</Application>
  <PresentationFormat>On-screen Show (4:3)</PresentationFormat>
  <Paragraphs>589</Paragraphs>
  <Slides>83</Slides>
  <Notes>23</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Trek</vt:lpstr>
      <vt:lpstr>1820-1860</vt:lpstr>
      <vt:lpstr>The Final Era of the Fur Trade 1815-1850</vt:lpstr>
      <vt:lpstr>The Erie Canal opens (1825)</vt:lpstr>
      <vt:lpstr>Impact of the Erie Canal on Michigan</vt:lpstr>
      <vt:lpstr>              Erie Canal Song  (Low Bridge, Everybody Down)</vt:lpstr>
      <vt:lpstr>“Corduroy” Roads</vt:lpstr>
      <vt:lpstr>Factors slowing Michigan Growth</vt:lpstr>
      <vt:lpstr>1830’s – “Michigan Fever”</vt:lpstr>
      <vt:lpstr>Population Boom in michigan AND DETROIT</vt:lpstr>
      <vt:lpstr>German Immigrants</vt:lpstr>
      <vt:lpstr>Irish Immigrants</vt:lpstr>
      <vt:lpstr>Counties</vt:lpstr>
      <vt:lpstr>10 Largest towns in 1837</vt:lpstr>
      <vt:lpstr>TERRITORIAL government</vt:lpstr>
      <vt:lpstr>Early Congressional representatives</vt:lpstr>
      <vt:lpstr>John R. Williams</vt:lpstr>
      <vt:lpstr>Ship-building</vt:lpstr>
      <vt:lpstr>Stevens T. Mason (the Boy Governor)</vt:lpstr>
      <vt:lpstr>Mason pushes statehood</vt:lpstr>
      <vt:lpstr>Constitutional Convention</vt:lpstr>
      <vt:lpstr>Michigan Constitution of 1835</vt:lpstr>
      <vt:lpstr>Michigan Constitution of 1835</vt:lpstr>
      <vt:lpstr>12 Differences between Constitutions</vt:lpstr>
      <vt:lpstr>Nov. 1, 1835 – Government begins</vt:lpstr>
      <vt:lpstr>New Government</vt:lpstr>
      <vt:lpstr>Border disputes</vt:lpstr>
      <vt:lpstr>The Toledo War (a.k.a. The Toledo Dispute)</vt:lpstr>
      <vt:lpstr>Tiffin vs. Cass (again)</vt:lpstr>
      <vt:lpstr>Slide 29</vt:lpstr>
      <vt:lpstr>The Toledo Strip</vt:lpstr>
      <vt:lpstr>Mason vs. Lucas</vt:lpstr>
      <vt:lpstr>The Toledo War heats up</vt:lpstr>
      <vt:lpstr>The U.P. is separated from Wisconsin</vt:lpstr>
      <vt:lpstr>Special Convention – Sept. 1836</vt:lpstr>
      <vt:lpstr>Opposition to the U.P.</vt:lpstr>
      <vt:lpstr>Arguments for accepting statehood</vt:lpstr>
      <vt:lpstr>Who got the best deal?</vt:lpstr>
      <vt:lpstr>Hunting and Fishing Rights in the Treaty of Washington (1836) and La Pointe (1842, 1854)</vt:lpstr>
      <vt:lpstr>2011 MDNR Notice</vt:lpstr>
      <vt:lpstr>The Role of Banks</vt:lpstr>
      <vt:lpstr>Speculation and Transportation Boom</vt:lpstr>
      <vt:lpstr>Railroads</vt:lpstr>
      <vt:lpstr>Railroads</vt:lpstr>
      <vt:lpstr>Railroad Expansion</vt:lpstr>
      <vt:lpstr>Plank Road Craze</vt:lpstr>
      <vt:lpstr>How to build a plank road</vt:lpstr>
      <vt:lpstr>Michigan Internal Improvements Law of 1837</vt:lpstr>
      <vt:lpstr>Causes of Panic of 1837</vt:lpstr>
      <vt:lpstr>The Panic sets in </vt:lpstr>
      <vt:lpstr>Patriot’s War (Canadian Rebellion of 1837)  1837-1842</vt:lpstr>
      <vt:lpstr>USS Michigan</vt:lpstr>
      <vt:lpstr>Fort Wayne </vt:lpstr>
      <vt:lpstr>Capital moves to Lansing (1847)</vt:lpstr>
      <vt:lpstr>Michigan tries to attract settlers</vt:lpstr>
      <vt:lpstr>Canadian Immigrants</vt:lpstr>
      <vt:lpstr>Stevens T. Mason</vt:lpstr>
      <vt:lpstr>6 Economic Activities from 1835-1860 –  Extractive Industries</vt:lpstr>
      <vt:lpstr>Detroit’s role in the Underground railroad</vt:lpstr>
      <vt:lpstr>Thornton Blackburn - 1833</vt:lpstr>
      <vt:lpstr>Detroit aids fugitive slaves</vt:lpstr>
      <vt:lpstr>WAVES of IMMIGRATION</vt:lpstr>
      <vt:lpstr>Communication Breakthrough</vt:lpstr>
      <vt:lpstr>Funding Education</vt:lpstr>
      <vt:lpstr>EDUCATION IN Detroit</vt:lpstr>
      <vt:lpstr>John D. Pierce</vt:lpstr>
      <vt:lpstr>1860</vt:lpstr>
      <vt:lpstr>Land grants from the federal gov’t</vt:lpstr>
      <vt:lpstr>The beginning of manufacturing</vt:lpstr>
      <vt:lpstr>Transportation AND SHIPPING</vt:lpstr>
      <vt:lpstr>Technology in Detroit</vt:lpstr>
      <vt:lpstr>Newspapers</vt:lpstr>
      <vt:lpstr>Slide 72</vt:lpstr>
      <vt:lpstr>The “Great Michigan Copper Rush”</vt:lpstr>
      <vt:lpstr>Iron Ore</vt:lpstr>
      <vt:lpstr>Immigrants</vt:lpstr>
      <vt:lpstr>The long career of Lewis Cass</vt:lpstr>
      <vt:lpstr>Constitution of 1850</vt:lpstr>
      <vt:lpstr>Constitution of 1850</vt:lpstr>
      <vt:lpstr>Constitution of 1850</vt:lpstr>
      <vt:lpstr>The Birth of the Republican Party (1854)</vt:lpstr>
      <vt:lpstr>The Soo Locks - 1855</vt:lpstr>
      <vt:lpstr>Charles T. Harvey</vt:lpstr>
      <vt:lpstr>The Growth of Detroit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1820-1860</dc:title>
  <dc:creator>Owner</dc:creator>
  <cp:lastModifiedBy>Owner</cp:lastModifiedBy>
  <cp:revision>170</cp:revision>
  <dcterms:created xsi:type="dcterms:W3CDTF">2014-02-26T00:09:19Z</dcterms:created>
  <dcterms:modified xsi:type="dcterms:W3CDTF">2014-03-15T04:22:51Z</dcterms:modified>
</cp:coreProperties>
</file>