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3"/>
  </p:notesMasterIdLst>
  <p:sldIdLst>
    <p:sldId id="256" r:id="rId2"/>
    <p:sldId id="319" r:id="rId3"/>
    <p:sldId id="260" r:id="rId4"/>
    <p:sldId id="261" r:id="rId5"/>
    <p:sldId id="262" r:id="rId6"/>
    <p:sldId id="264" r:id="rId7"/>
    <p:sldId id="263" r:id="rId8"/>
    <p:sldId id="266" r:id="rId9"/>
    <p:sldId id="265" r:id="rId10"/>
    <p:sldId id="343" r:id="rId11"/>
    <p:sldId id="344" r:id="rId12"/>
    <p:sldId id="345" r:id="rId13"/>
    <p:sldId id="267" r:id="rId14"/>
    <p:sldId id="268" r:id="rId15"/>
    <p:sldId id="269" r:id="rId16"/>
    <p:sldId id="270" r:id="rId17"/>
    <p:sldId id="271" r:id="rId18"/>
    <p:sldId id="340" r:id="rId19"/>
    <p:sldId id="272" r:id="rId20"/>
    <p:sldId id="273" r:id="rId21"/>
    <p:sldId id="274" r:id="rId22"/>
    <p:sldId id="257" r:id="rId23"/>
    <p:sldId id="275" r:id="rId24"/>
    <p:sldId id="276" r:id="rId25"/>
    <p:sldId id="278" r:id="rId26"/>
    <p:sldId id="279" r:id="rId27"/>
    <p:sldId id="348" r:id="rId28"/>
    <p:sldId id="352"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41" r:id="rId56"/>
    <p:sldId id="306" r:id="rId57"/>
    <p:sldId id="346" r:id="rId58"/>
    <p:sldId id="307" r:id="rId59"/>
    <p:sldId id="347" r:id="rId60"/>
    <p:sldId id="308" r:id="rId61"/>
    <p:sldId id="309" r:id="rId62"/>
    <p:sldId id="310" r:id="rId63"/>
    <p:sldId id="311" r:id="rId64"/>
    <p:sldId id="312" r:id="rId65"/>
    <p:sldId id="350" r:id="rId66"/>
    <p:sldId id="314" r:id="rId67"/>
    <p:sldId id="315" r:id="rId68"/>
    <p:sldId id="316" r:id="rId69"/>
    <p:sldId id="317" r:id="rId70"/>
    <p:sldId id="320" r:id="rId71"/>
    <p:sldId id="321" r:id="rId72"/>
    <p:sldId id="322" r:id="rId73"/>
    <p:sldId id="323" r:id="rId74"/>
    <p:sldId id="324" r:id="rId75"/>
    <p:sldId id="325" r:id="rId76"/>
    <p:sldId id="326" r:id="rId77"/>
    <p:sldId id="327" r:id="rId78"/>
    <p:sldId id="328" r:id="rId79"/>
    <p:sldId id="329" r:id="rId80"/>
    <p:sldId id="351" r:id="rId81"/>
    <p:sldId id="330" r:id="rId82"/>
    <p:sldId id="331" r:id="rId83"/>
    <p:sldId id="332" r:id="rId84"/>
    <p:sldId id="333" r:id="rId85"/>
    <p:sldId id="334" r:id="rId86"/>
    <p:sldId id="335" r:id="rId87"/>
    <p:sldId id="336" r:id="rId88"/>
    <p:sldId id="277" r:id="rId89"/>
    <p:sldId id="337" r:id="rId90"/>
    <p:sldId id="349" r:id="rId91"/>
    <p:sldId id="339"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90" y="-6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5C90A-B3D5-4E22-9101-11C79C356D75}" type="datetimeFigureOut">
              <a:rPr lang="en-US" smtClean="0"/>
              <a:pPr/>
              <a:t>4/4/2014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89560-ECD0-4139-9538-DDE124EED0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689560-ECD0-4139-9538-DDE124EED0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689560-ECD0-4139-9538-DDE124EED0F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689560-ECD0-4139-9538-DDE124EED0F7}"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0B216-CF6C-4D32-9CD6-AC9E4F12E0D1}"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a:lstStyle/>
          <a:p>
            <a:fld id="{9F43CE89-1281-4442-AC10-6E1D69CBD09A}" type="slidenum">
              <a:rPr lang="en-US" smtClean="0"/>
              <a:pPr/>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AE58A-3D14-49E5-A450-869F21D1534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1143000" y="687388"/>
            <a:ext cx="4572000" cy="3429000"/>
          </a:xfr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912813" y="4343400"/>
            <a:ext cx="5032375" cy="4113213"/>
          </a:xfrm>
          <a:solidFill>
            <a:srgbClr val="FFFFFF"/>
          </a:solidFill>
          <a:ln>
            <a:solidFill>
              <a:srgbClr val="000000"/>
            </a:solidFill>
            <a:miter lim="800000"/>
            <a:headEnd/>
            <a:tailEnd/>
          </a:ln>
        </p:spPr>
        <p:txBody>
          <a:bodyPr lIns="91426" tIns="45714" rIns="91426" bIns="45714"/>
          <a:lstStyle/>
          <a:p>
            <a:endParaRPr lang="el-GR"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ln>
            <a:miter lim="800000"/>
            <a:headEnd/>
            <a:tailEnd/>
          </a:ln>
        </p:spPr>
        <p:txBody>
          <a:bodyPr/>
          <a:lstStyle/>
          <a:p>
            <a:fld id="{80222894-7151-412C-89A6-F0060BE35EF7}" type="slidenum">
              <a:rPr lang="en-US" smtClean="0"/>
              <a:pPr/>
              <a:t>38</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09638D-E156-4C3D-8B11-59C493A79EA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a:lstStyle/>
          <a:p>
            <a:fld id="{04B293E4-7CC0-4D91-B748-4D768C3078A5}" type="slidenum">
              <a:rPr lang="en-US" smtClean="0"/>
              <a:pPr/>
              <a:t>48</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50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51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52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09638D-E156-4C3D-8B11-59C493A79EAD}"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54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56</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58</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60</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61</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62</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63</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64</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65</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66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09638D-E156-4C3D-8B11-59C493A79EAD}"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noFill/>
          <a:ln>
            <a:miter lim="800000"/>
            <a:headEnd/>
            <a:tailEnd/>
          </a:ln>
        </p:spPr>
        <p:txBody>
          <a:bodyPr/>
          <a:lstStyle/>
          <a:p>
            <a:fld id="{62356567-7DCE-4721-A15D-A7425EBC2E01}" type="slidenum">
              <a:rPr lang="en-US" smtClean="0"/>
              <a:pPr/>
              <a:t>67</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68</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69</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70</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71</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72</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73</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74</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75</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76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09638D-E156-4C3D-8B11-59C493A79EAD}"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77</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78</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79</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81</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82</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83</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84</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85</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86</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87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09638D-E156-4C3D-8B11-59C493A79EAD}"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689560-ECD0-4139-9538-DDE124EED0F7}" type="slidenum">
              <a:rPr lang="en-US" smtClean="0"/>
              <a:pPr/>
              <a:t>88</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89</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CDE68101-709B-46C3-98B1-6445852AE421}" type="slidenum">
              <a:rPr lang="en-US" smtClean="0"/>
              <a:pPr/>
              <a:t>91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09638D-E156-4C3D-8B11-59C493A79EA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CB97365-EBCA-4027-87D5-99FC1D4DF0BB}" type="datetimeFigureOut">
              <a:rPr lang="en-US" smtClean="0"/>
              <a:pPr/>
              <a:t>4/4/2014</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4/4/2014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4/4/2014</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4/4/2014</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4/4/2014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69E29E33-B620-47F9-BB04-8846C2A5AFCC}" type="slidenum">
              <a:rPr kumimoji="0" lang="en-US" smtClean="0"/>
              <a:pPr/>
              <a:t>‹#›</a:t>
            </a:fld>
            <a:endParaRPr kumimoji="0"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CB97365-EBCA-4027-87D5-99FC1D4DF0BB}" type="datetimeFigureOut">
              <a:rPr lang="en-US" smtClean="0"/>
              <a:pPr/>
              <a:t>4/4/2014</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4/4/2014</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4/4/2014</a:t>
            </a:fld>
            <a:endParaRPr lang="en-US"/>
          </a:p>
        </p:txBody>
      </p:sp>
      <p:sp>
        <p:nvSpPr>
          <p:cNvPr id="29" name="Footer Placeholder 28"/>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4/4/2014</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kumimoji="0" lang="en-US">
              <a:solidFill>
                <a:schemeClr val="tx1">
                  <a:shade val="50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5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eg"/></Relationships>
</file>

<file path=ppt/slides/_rels/slide5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7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7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104.jpeg"/><Relationship Id="rId7" Type="http://schemas.openxmlformats.org/officeDocument/2006/relationships/image" Target="../media/image108.jpe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jpeg"/><Relationship Id="rId10" Type="http://schemas.openxmlformats.org/officeDocument/2006/relationships/image" Target="../media/image111.jpeg"/><Relationship Id="rId4" Type="http://schemas.openxmlformats.org/officeDocument/2006/relationships/image" Target="../media/image105.jpeg"/><Relationship Id="rId9" Type="http://schemas.openxmlformats.org/officeDocument/2006/relationships/image" Target="../media/image110.jpe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jpeg"/></Relationships>
</file>

<file path=ppt/slides/_rels/slide8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19.jpeg"/></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Birth of the motor city</a:t>
            </a:r>
            <a:endParaRPr lang="en-US" dirty="0"/>
          </a:p>
        </p:txBody>
      </p:sp>
      <p:sp>
        <p:nvSpPr>
          <p:cNvPr id="3" name="Subtitle 2"/>
          <p:cNvSpPr>
            <a:spLocks noGrp="1"/>
          </p:cNvSpPr>
          <p:nvPr>
            <p:ph type="subTitle" idx="1"/>
          </p:nvPr>
        </p:nvSpPr>
        <p:spPr/>
        <p:txBody>
          <a:bodyPr/>
          <a:lstStyle/>
          <a:p>
            <a:r>
              <a:rPr lang="en-US" dirty="0" smtClean="0"/>
              <a:t>1900-1929</a:t>
            </a:r>
            <a:endParaRPr lang="en-US" dirty="0"/>
          </a:p>
        </p:txBody>
      </p:sp>
      <p:pic>
        <p:nvPicPr>
          <p:cNvPr id="4" name="Picture 2" descr="21p593"/>
          <p:cNvPicPr preferRelativeResize="0">
            <a:picLocks noChangeAspect="1" noChangeArrowheads="1"/>
          </p:cNvPicPr>
          <p:nvPr/>
        </p:nvPicPr>
        <p:blipFill>
          <a:blip r:embed="rId3" cstate="print"/>
          <a:srcRect/>
          <a:stretch>
            <a:fillRect/>
          </a:stretch>
        </p:blipFill>
        <p:spPr bwMode="auto">
          <a:xfrm>
            <a:off x="2590800" y="685800"/>
            <a:ext cx="4953000" cy="3944314"/>
          </a:xfrm>
          <a:prstGeom prst="rect">
            <a:avLst/>
          </a:prstGeom>
          <a:noFill/>
          <a:ln w="9525">
            <a:noFill/>
            <a:miter lim="800000"/>
            <a:headEnd/>
            <a:tailEnd/>
          </a:ln>
        </p:spPr>
      </p:pic>
      <p:sp>
        <p:nvSpPr>
          <p:cNvPr id="5" name="Rectangle 4"/>
          <p:cNvSpPr/>
          <p:nvPr/>
        </p:nvSpPr>
        <p:spPr>
          <a:xfrm>
            <a:off x="5029200" y="457200"/>
            <a:ext cx="2590800" cy="215444"/>
          </a:xfrm>
          <a:prstGeom prst="rect">
            <a:avLst/>
          </a:prstGeom>
        </p:spPr>
        <p:txBody>
          <a:bodyPr wrap="square">
            <a:spAutoFit/>
          </a:bodyPr>
          <a:lstStyle/>
          <a:p>
            <a:r>
              <a:rPr lang="en-US" sz="800" dirty="0" smtClean="0"/>
              <a:t>http://www.canoelover.com/?attachment_id=1091</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uryea1893-610x468.jpg"/>
          <p:cNvPicPr>
            <a:picLocks noChangeAspect="1"/>
          </p:cNvPicPr>
          <p:nvPr/>
        </p:nvPicPr>
        <p:blipFill>
          <a:blip r:embed="rId3" cstate="print"/>
          <a:stretch>
            <a:fillRect/>
          </a:stretch>
        </p:blipFill>
        <p:spPr>
          <a:xfrm>
            <a:off x="5867400" y="4419600"/>
            <a:ext cx="3178257" cy="2438400"/>
          </a:xfrm>
          <a:prstGeom prst="rect">
            <a:avLst/>
          </a:prstGeom>
        </p:spPr>
      </p:pic>
      <p:sp>
        <p:nvSpPr>
          <p:cNvPr id="2" name="Title 1"/>
          <p:cNvSpPr>
            <a:spLocks noGrp="1"/>
          </p:cNvSpPr>
          <p:nvPr>
            <p:ph type="title"/>
          </p:nvPr>
        </p:nvSpPr>
        <p:spPr>
          <a:xfrm>
            <a:off x="228600" y="457200"/>
            <a:ext cx="9144000" cy="838200"/>
          </a:xfrm>
        </p:spPr>
        <p:txBody>
          <a:bodyPr>
            <a:normAutofit/>
          </a:bodyPr>
          <a:lstStyle/>
          <a:p>
            <a:r>
              <a:rPr lang="en-US" sz="2800" dirty="0" smtClean="0"/>
              <a:t>The Development of the “horseless carriage”</a:t>
            </a:r>
            <a:endParaRPr lang="en-US" sz="2800" dirty="0"/>
          </a:p>
        </p:txBody>
      </p:sp>
      <p:sp>
        <p:nvSpPr>
          <p:cNvPr id="3" name="Content Placeholder 2"/>
          <p:cNvSpPr>
            <a:spLocks noGrp="1"/>
          </p:cNvSpPr>
          <p:nvPr>
            <p:ph sz="quarter" idx="1"/>
          </p:nvPr>
        </p:nvSpPr>
        <p:spPr>
          <a:xfrm>
            <a:off x="228600" y="1447800"/>
            <a:ext cx="8686800" cy="2941637"/>
          </a:xfrm>
        </p:spPr>
        <p:txBody>
          <a:bodyPr>
            <a:normAutofit fontScale="85000" lnSpcReduction="10000"/>
          </a:bodyPr>
          <a:lstStyle/>
          <a:p>
            <a:r>
              <a:rPr lang="en-US" dirty="0" smtClean="0"/>
              <a:t>In 1893, </a:t>
            </a:r>
            <a:r>
              <a:rPr lang="en-US" b="1" dirty="0" smtClean="0"/>
              <a:t>Frank Duryea </a:t>
            </a:r>
            <a:r>
              <a:rPr lang="en-US" dirty="0" smtClean="0"/>
              <a:t>of Illinois tested the first “horseless carriage” in the U.S.  </a:t>
            </a:r>
          </a:p>
          <a:p>
            <a:r>
              <a:rPr lang="en-US" dirty="0" smtClean="0"/>
              <a:t>In March 1896, </a:t>
            </a:r>
            <a:r>
              <a:rPr lang="en-US" b="1" dirty="0" smtClean="0"/>
              <a:t>Charles B. King</a:t>
            </a:r>
            <a:r>
              <a:rPr lang="en-US" dirty="0" smtClean="0"/>
              <a:t> tested first gas car in Michigan, but never launched a car company</a:t>
            </a:r>
          </a:p>
          <a:p>
            <a:r>
              <a:rPr lang="en-US" dirty="0" smtClean="0"/>
              <a:t>In June 1896, </a:t>
            </a:r>
            <a:r>
              <a:rPr lang="en-US" b="1" dirty="0" smtClean="0"/>
              <a:t>Henry Ford </a:t>
            </a:r>
            <a:r>
              <a:rPr lang="en-US" dirty="0" smtClean="0"/>
              <a:t>tested his “</a:t>
            </a:r>
            <a:r>
              <a:rPr lang="en-US" dirty="0" err="1" smtClean="0"/>
              <a:t>quadricycle</a:t>
            </a:r>
            <a:r>
              <a:rPr lang="en-US" dirty="0" smtClean="0"/>
              <a:t>”</a:t>
            </a:r>
          </a:p>
          <a:p>
            <a:r>
              <a:rPr lang="en-US" b="1" dirty="0" smtClean="0"/>
              <a:t>Ransom Olds </a:t>
            </a:r>
            <a:r>
              <a:rPr lang="en-US" dirty="0" smtClean="0"/>
              <a:t>was the true pioneer of mass-producing gasoline-powered cars </a:t>
            </a:r>
          </a:p>
          <a:p>
            <a:endParaRPr lang="en-US" dirty="0"/>
          </a:p>
        </p:txBody>
      </p:sp>
      <p:sp>
        <p:nvSpPr>
          <p:cNvPr id="5" name="TextBox 4"/>
          <p:cNvSpPr txBox="1"/>
          <p:nvPr/>
        </p:nvSpPr>
        <p:spPr>
          <a:xfrm>
            <a:off x="1524000" y="4648200"/>
            <a:ext cx="5181600" cy="1631216"/>
          </a:xfrm>
          <a:prstGeom prst="rect">
            <a:avLst/>
          </a:prstGeom>
          <a:noFill/>
          <a:ln>
            <a:noFill/>
          </a:ln>
        </p:spPr>
        <p:txBody>
          <a:bodyPr wrap="square" rtlCol="0">
            <a:spAutoFit/>
          </a:bodyPr>
          <a:lstStyle/>
          <a:p>
            <a:r>
              <a:rPr lang="en-US" sz="2000" b="1" dirty="0" smtClean="0">
                <a:solidFill>
                  <a:srgbClr val="7030A0"/>
                </a:solidFill>
              </a:rPr>
              <a:t>Frank and Charles Duryea </a:t>
            </a:r>
            <a:r>
              <a:rPr lang="en-US" sz="2000" dirty="0" smtClean="0">
                <a:solidFill>
                  <a:srgbClr val="7030A0"/>
                </a:solidFill>
              </a:rPr>
              <a:t>made the first successful commercial automobile in 1893 in Springfield, Mass.  The </a:t>
            </a:r>
            <a:r>
              <a:rPr lang="en-US" sz="2000" b="1" dirty="0" smtClean="0">
                <a:solidFill>
                  <a:srgbClr val="7030A0"/>
                </a:solidFill>
              </a:rPr>
              <a:t>Duryea Motor Wagon Company </a:t>
            </a:r>
            <a:r>
              <a:rPr lang="en-US" sz="2000" dirty="0" smtClean="0">
                <a:solidFill>
                  <a:srgbClr val="7030A0"/>
                </a:solidFill>
              </a:rPr>
              <a:t>was the first American auto company in 1895.</a:t>
            </a:r>
            <a:endParaRPr lang="en-US" sz="2000" dirty="0">
              <a:solidFill>
                <a:srgbClr val="7030A0"/>
              </a:solidFill>
            </a:endParaRPr>
          </a:p>
        </p:txBody>
      </p:sp>
      <p:pic>
        <p:nvPicPr>
          <p:cNvPr id="6" name="Picture 5" descr="duryea1.jpg"/>
          <p:cNvPicPr>
            <a:picLocks noChangeAspect="1"/>
          </p:cNvPicPr>
          <p:nvPr/>
        </p:nvPicPr>
        <p:blipFill>
          <a:blip r:embed="rId4" cstate="print"/>
          <a:stretch>
            <a:fillRect/>
          </a:stretch>
        </p:blipFill>
        <p:spPr>
          <a:xfrm>
            <a:off x="121920" y="4648200"/>
            <a:ext cx="1341120" cy="1676400"/>
          </a:xfrm>
          <a:prstGeom prst="rect">
            <a:avLst/>
          </a:prstGeom>
        </p:spPr>
      </p:pic>
      <p:sp>
        <p:nvSpPr>
          <p:cNvPr id="7" name="TextBox 6"/>
          <p:cNvSpPr txBox="1"/>
          <p:nvPr/>
        </p:nvSpPr>
        <p:spPr>
          <a:xfrm>
            <a:off x="0" y="6248400"/>
            <a:ext cx="1752403" cy="400110"/>
          </a:xfrm>
          <a:prstGeom prst="rect">
            <a:avLst/>
          </a:prstGeom>
          <a:noFill/>
        </p:spPr>
        <p:txBody>
          <a:bodyPr wrap="none" rtlCol="0">
            <a:spAutoFit/>
          </a:bodyPr>
          <a:lstStyle/>
          <a:p>
            <a:r>
              <a:rPr lang="en-US" sz="2000" dirty="0" smtClean="0"/>
              <a:t>Frank Duryea</a:t>
            </a:r>
            <a:endParaRPr lang="en-US" sz="2000" dirty="0"/>
          </a:p>
        </p:txBody>
      </p:sp>
      <p:sp>
        <p:nvSpPr>
          <p:cNvPr id="8" name="Rectangle 7"/>
          <p:cNvSpPr/>
          <p:nvPr/>
        </p:nvSpPr>
        <p:spPr>
          <a:xfrm>
            <a:off x="0" y="6519446"/>
            <a:ext cx="2362200" cy="338554"/>
          </a:xfrm>
          <a:prstGeom prst="rect">
            <a:avLst/>
          </a:prstGeom>
        </p:spPr>
        <p:txBody>
          <a:bodyPr wrap="square">
            <a:spAutoFit/>
          </a:bodyPr>
          <a:lstStyle/>
          <a:p>
            <a:r>
              <a:rPr lang="en-US" sz="800" dirty="0" smtClean="0"/>
              <a:t>http://connecticuthistory.org/frank-duryea-drives-the-first-automobile-in-connecticut/</a:t>
            </a:r>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did it first?</a:t>
            </a:r>
            <a:endParaRPr lang="en-US" dirty="0"/>
          </a:p>
        </p:txBody>
      </p:sp>
      <p:sp>
        <p:nvSpPr>
          <p:cNvPr id="3" name="Content Placeholder 2"/>
          <p:cNvSpPr>
            <a:spLocks noGrp="1"/>
          </p:cNvSpPr>
          <p:nvPr>
            <p:ph sz="quarter" idx="1"/>
          </p:nvPr>
        </p:nvSpPr>
        <p:spPr>
          <a:xfrm>
            <a:off x="152400" y="1676400"/>
            <a:ext cx="8686800" cy="4525963"/>
          </a:xfrm>
        </p:spPr>
        <p:txBody>
          <a:bodyPr>
            <a:normAutofit fontScale="85000" lnSpcReduction="10000"/>
          </a:bodyPr>
          <a:lstStyle/>
          <a:p>
            <a:r>
              <a:rPr lang="en-US" b="1" dirty="0" smtClean="0"/>
              <a:t>Karl Benz </a:t>
            </a:r>
            <a:r>
              <a:rPr lang="en-US" dirty="0" smtClean="0"/>
              <a:t>– made first gasoline powered car</a:t>
            </a:r>
          </a:p>
          <a:p>
            <a:r>
              <a:rPr lang="en-US" b="1" dirty="0" smtClean="0"/>
              <a:t>Frank Duryea </a:t>
            </a:r>
            <a:r>
              <a:rPr lang="en-US" dirty="0" smtClean="0"/>
              <a:t>– made first commercial automobile, and started first automobile company in the world (Duryea Motor Wagon Company in 1895)</a:t>
            </a:r>
          </a:p>
          <a:p>
            <a:r>
              <a:rPr lang="en-US" b="1" dirty="0" smtClean="0"/>
              <a:t>Ransom Olds </a:t>
            </a:r>
            <a:r>
              <a:rPr lang="en-US" dirty="0" smtClean="0"/>
              <a:t>– made first mass-produced car using first assembly line (1901 Olds Curved Dash)</a:t>
            </a:r>
          </a:p>
          <a:p>
            <a:r>
              <a:rPr lang="en-US" b="1" dirty="0" smtClean="0"/>
              <a:t>Henry Ford </a:t>
            </a:r>
            <a:r>
              <a:rPr lang="en-US" dirty="0" smtClean="0"/>
              <a:t>– first moving assembly line (1913 Highland Park Plant – entire chassis of car) made Model T’s in far greater quantities which made them more affordable (“brought cars to the masses”)</a:t>
            </a:r>
          </a:p>
        </p:txBody>
      </p:sp>
      <p:pic>
        <p:nvPicPr>
          <p:cNvPr id="4" name="Picture 3" descr="Benz.jpg"/>
          <p:cNvPicPr>
            <a:picLocks noChangeAspect="1"/>
          </p:cNvPicPr>
          <p:nvPr/>
        </p:nvPicPr>
        <p:blipFill>
          <a:blip r:embed="rId3" cstate="print"/>
          <a:stretch>
            <a:fillRect/>
          </a:stretch>
        </p:blipFill>
        <p:spPr>
          <a:xfrm>
            <a:off x="7543800" y="76200"/>
            <a:ext cx="1447800" cy="2103121"/>
          </a:xfrm>
          <a:prstGeom prst="rect">
            <a:avLst/>
          </a:prstGeom>
        </p:spPr>
      </p:pic>
      <p:sp>
        <p:nvSpPr>
          <p:cNvPr id="5" name="Rectangle 4"/>
          <p:cNvSpPr/>
          <p:nvPr/>
        </p:nvSpPr>
        <p:spPr>
          <a:xfrm>
            <a:off x="5638800" y="0"/>
            <a:ext cx="1893467" cy="215444"/>
          </a:xfrm>
          <a:prstGeom prst="rect">
            <a:avLst/>
          </a:prstGeom>
        </p:spPr>
        <p:txBody>
          <a:bodyPr wrap="none">
            <a:spAutoFit/>
          </a:bodyPr>
          <a:lstStyle/>
          <a:p>
            <a:r>
              <a:rPr lang="en-US" sz="800" dirty="0" smtClean="0"/>
              <a:t>http://en.wikipedia.org/wiki/Karl_Benz</a:t>
            </a:r>
            <a:endParaRPr 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Detroit’s first auto show</a:t>
            </a:r>
            <a:endParaRPr lang="en-US" dirty="0"/>
          </a:p>
        </p:txBody>
      </p:sp>
      <p:sp>
        <p:nvSpPr>
          <p:cNvPr id="3" name="Content Placeholder 2"/>
          <p:cNvSpPr>
            <a:spLocks noGrp="1"/>
          </p:cNvSpPr>
          <p:nvPr>
            <p:ph idx="1"/>
          </p:nvPr>
        </p:nvSpPr>
        <p:spPr>
          <a:xfrm>
            <a:off x="1752600" y="1447800"/>
            <a:ext cx="7391400" cy="4525963"/>
          </a:xfrm>
        </p:spPr>
        <p:txBody>
          <a:bodyPr>
            <a:normAutofit fontScale="85000" lnSpcReduction="10000"/>
          </a:bodyPr>
          <a:lstStyle/>
          <a:p>
            <a:r>
              <a:rPr lang="en-US" dirty="0" smtClean="0"/>
              <a:t>1895 – London hosts world’s first auto show. </a:t>
            </a:r>
            <a:r>
              <a:rPr lang="en-US" b="1" dirty="0" smtClean="0"/>
              <a:t>William Metzger </a:t>
            </a:r>
            <a:r>
              <a:rPr lang="en-US" dirty="0" smtClean="0"/>
              <a:t>of Detroit attends, and then visits Karl Benz and Gottlieb Daimler</a:t>
            </a:r>
          </a:p>
          <a:p>
            <a:r>
              <a:rPr lang="en-US" dirty="0" smtClean="0"/>
              <a:t>1897 – Metzger opens the first auto showroom in the U.S. selling Waverley electric cars.</a:t>
            </a:r>
          </a:p>
          <a:p>
            <a:r>
              <a:rPr lang="en-US" dirty="0" smtClean="0"/>
              <a:t>1899 – Metzger sells the first Oldsmobile</a:t>
            </a:r>
          </a:p>
          <a:p>
            <a:r>
              <a:rPr lang="en-US" dirty="0" smtClean="0"/>
              <a:t>1899 – Metzger and Seneca Lewis rent the Light Guard Armory, and display two electric and two steam-powered automobiles.</a:t>
            </a:r>
            <a:endParaRPr lang="en-US" dirty="0"/>
          </a:p>
        </p:txBody>
      </p:sp>
      <p:sp>
        <p:nvSpPr>
          <p:cNvPr id="4" name="Rectangle 3"/>
          <p:cNvSpPr/>
          <p:nvPr/>
        </p:nvSpPr>
        <p:spPr>
          <a:xfrm>
            <a:off x="0" y="3429000"/>
            <a:ext cx="1803699" cy="215444"/>
          </a:xfrm>
          <a:prstGeom prst="rect">
            <a:avLst/>
          </a:prstGeom>
        </p:spPr>
        <p:txBody>
          <a:bodyPr wrap="none">
            <a:spAutoFit/>
          </a:bodyPr>
          <a:lstStyle/>
          <a:p>
            <a:r>
              <a:rPr lang="en-US" sz="800" dirty="0" smtClean="0"/>
              <a:t>http://emfauto.org/EMF_history.php</a:t>
            </a:r>
            <a:endParaRPr lang="en-US" sz="800" dirty="0"/>
          </a:p>
        </p:txBody>
      </p:sp>
      <p:pic>
        <p:nvPicPr>
          <p:cNvPr id="5" name="Picture 4" descr="William Metzger.jpg"/>
          <p:cNvPicPr>
            <a:picLocks noChangeAspect="1"/>
          </p:cNvPicPr>
          <p:nvPr/>
        </p:nvPicPr>
        <p:blipFill>
          <a:blip r:embed="rId2" cstate="print"/>
          <a:stretch>
            <a:fillRect/>
          </a:stretch>
        </p:blipFill>
        <p:spPr>
          <a:xfrm>
            <a:off x="152400" y="1447800"/>
            <a:ext cx="1581514" cy="1981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Ransom E. Olds</a:t>
            </a:r>
            <a:endParaRPr lang="en-US" dirty="0"/>
          </a:p>
        </p:txBody>
      </p:sp>
      <p:sp>
        <p:nvSpPr>
          <p:cNvPr id="3" name="Content Placeholder 2"/>
          <p:cNvSpPr>
            <a:spLocks noGrp="1"/>
          </p:cNvSpPr>
          <p:nvPr>
            <p:ph sz="quarter" idx="1"/>
          </p:nvPr>
        </p:nvSpPr>
        <p:spPr>
          <a:xfrm>
            <a:off x="76200" y="1219200"/>
            <a:ext cx="8915400" cy="5486400"/>
          </a:xfrm>
        </p:spPr>
        <p:txBody>
          <a:bodyPr>
            <a:noAutofit/>
          </a:bodyPr>
          <a:lstStyle/>
          <a:p>
            <a:r>
              <a:rPr lang="en-US" sz="1900" dirty="0" smtClean="0"/>
              <a:t>Born in Ohio, he moved to Lansing in 1880 with his father who owned an engine repair shop (P.F. Olds and Son).  </a:t>
            </a:r>
          </a:p>
          <a:p>
            <a:r>
              <a:rPr lang="en-US" sz="1900" dirty="0" smtClean="0"/>
              <a:t>1896 – Olds switched from making steam engines to gas engines mostly for marine use.  He tested the engine on a car in August, following King and Ford.</a:t>
            </a:r>
          </a:p>
          <a:p>
            <a:r>
              <a:rPr lang="en-US" sz="1900" dirty="0" smtClean="0"/>
              <a:t>1897 – received patent on Olds gasoline automobile, and </a:t>
            </a:r>
            <a:r>
              <a:rPr lang="en-US" sz="1900" b="1" dirty="0" smtClean="0"/>
              <a:t>started the first auto company in Michigan, the Olds Motor Vehicle Company, </a:t>
            </a:r>
            <a:r>
              <a:rPr lang="en-US" sz="1900" dirty="0" smtClean="0"/>
              <a:t>with $10,000 investment from Edward Sparrow</a:t>
            </a:r>
          </a:p>
          <a:p>
            <a:r>
              <a:rPr lang="en-US" sz="1900" dirty="0" smtClean="0"/>
              <a:t>1900 – Olds built </a:t>
            </a:r>
            <a:r>
              <a:rPr lang="en-US" sz="1900" b="1" dirty="0" smtClean="0"/>
              <a:t>world’s first auto factory</a:t>
            </a:r>
            <a:r>
              <a:rPr lang="en-US" sz="1900" dirty="0" smtClean="0"/>
              <a:t> near Belle Isle Bridge in Detroit. 11 different models ranging from $1,200-$2,700, but switches to producing “runabouts” in 1901 with one-cylinder engine at price of $600.  Sold 425 in 1901, and 2,500 in 1902.   </a:t>
            </a:r>
            <a:r>
              <a:rPr lang="en-US" sz="1900" b="1" dirty="0" smtClean="0"/>
              <a:t>The “Olds” Curved Dash was the first mass-produced car in the world.</a:t>
            </a:r>
          </a:p>
          <a:p>
            <a:r>
              <a:rPr lang="en-US" sz="1900" dirty="0" smtClean="0"/>
              <a:t>1902-1905 – Production rose from 3,000 to 6,500 in factories in Detroit and Lansing, but decided in 1905 to move all production to Lansing.</a:t>
            </a:r>
          </a:p>
          <a:p>
            <a:r>
              <a:rPr lang="en-US" sz="1900" dirty="0" smtClean="0"/>
              <a:t>1905 – Olds starts the </a:t>
            </a:r>
            <a:r>
              <a:rPr lang="en-US" sz="1900" b="1" dirty="0" smtClean="0"/>
              <a:t>Reo Motor Car Company</a:t>
            </a:r>
            <a:r>
              <a:rPr lang="en-US" sz="1900" dirty="0" smtClean="0"/>
              <a:t> after a dispute with a major investor.  Starts making heavier, more expensive cars.  </a:t>
            </a:r>
            <a:r>
              <a:rPr lang="en-US" sz="1900" b="1" dirty="0" smtClean="0"/>
              <a:t>Olds was the first man to produce cars in significant numbers</a:t>
            </a:r>
            <a:r>
              <a:rPr lang="en-US" sz="1900" dirty="0" smtClean="0"/>
              <a:t>.  </a:t>
            </a:r>
            <a:r>
              <a:rPr lang="en-US" sz="1900" b="1" dirty="0" smtClean="0"/>
              <a:t>He influenced several former employees and suppliers to build their own cars.</a:t>
            </a:r>
          </a:p>
        </p:txBody>
      </p:sp>
      <p:pic>
        <p:nvPicPr>
          <p:cNvPr id="4" name="Picture 3" descr="Ransom E. Olds.png"/>
          <p:cNvPicPr>
            <a:picLocks noChangeAspect="1"/>
          </p:cNvPicPr>
          <p:nvPr/>
        </p:nvPicPr>
        <p:blipFill>
          <a:blip r:embed="rId3" cstate="print"/>
          <a:stretch>
            <a:fillRect/>
          </a:stretch>
        </p:blipFill>
        <p:spPr>
          <a:xfrm>
            <a:off x="6781800" y="228600"/>
            <a:ext cx="1447801" cy="1076802"/>
          </a:xfrm>
          <a:prstGeom prst="rect">
            <a:avLst/>
          </a:prstGeom>
        </p:spPr>
      </p:pic>
      <p:sp>
        <p:nvSpPr>
          <p:cNvPr id="5" name="Rectangle 4"/>
          <p:cNvSpPr/>
          <p:nvPr/>
        </p:nvSpPr>
        <p:spPr>
          <a:xfrm>
            <a:off x="6324600" y="0"/>
            <a:ext cx="2286000" cy="215444"/>
          </a:xfrm>
          <a:prstGeom prst="rect">
            <a:avLst/>
          </a:prstGeom>
        </p:spPr>
        <p:txBody>
          <a:bodyPr wrap="square">
            <a:spAutoFit/>
          </a:bodyPr>
          <a:lstStyle/>
          <a:p>
            <a:r>
              <a:rPr lang="en-US" sz="800" dirty="0" smtClean="0"/>
              <a:t>http://en.wikipedia.org/wiki/Ransom_E._Olds</a:t>
            </a:r>
            <a:endParaRPr lang="en-US" sz="800" dirty="0"/>
          </a:p>
        </p:txBody>
      </p:sp>
      <p:sp>
        <p:nvSpPr>
          <p:cNvPr id="6" name="TextBox 5"/>
          <p:cNvSpPr txBox="1"/>
          <p:nvPr/>
        </p:nvSpPr>
        <p:spPr>
          <a:xfrm>
            <a:off x="2819400" y="228600"/>
            <a:ext cx="4249881" cy="369332"/>
          </a:xfrm>
          <a:prstGeom prst="rect">
            <a:avLst/>
          </a:prstGeom>
          <a:noFill/>
        </p:spPr>
        <p:txBody>
          <a:bodyPr wrap="none" rtlCol="0">
            <a:spAutoFit/>
          </a:bodyPr>
          <a:lstStyle/>
          <a:p>
            <a:r>
              <a:rPr lang="en-US" dirty="0" smtClean="0"/>
              <a:t>Olds was the first automobile millionaire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904 Cadillac.jpg"/>
          <p:cNvPicPr>
            <a:picLocks noChangeAspect="1"/>
          </p:cNvPicPr>
          <p:nvPr/>
        </p:nvPicPr>
        <p:blipFill>
          <a:blip r:embed="rId3" cstate="print"/>
          <a:stretch>
            <a:fillRect/>
          </a:stretch>
        </p:blipFill>
        <p:spPr>
          <a:xfrm>
            <a:off x="5638800" y="4572000"/>
            <a:ext cx="3322215" cy="2286000"/>
          </a:xfrm>
          <a:prstGeom prst="rect">
            <a:avLst/>
          </a:prstGeom>
        </p:spPr>
      </p:pic>
      <p:sp>
        <p:nvSpPr>
          <p:cNvPr id="2" name="Title 1"/>
          <p:cNvSpPr>
            <a:spLocks noGrp="1"/>
          </p:cNvSpPr>
          <p:nvPr>
            <p:ph type="title"/>
          </p:nvPr>
        </p:nvSpPr>
        <p:spPr>
          <a:xfrm>
            <a:off x="304800" y="304800"/>
            <a:ext cx="8534400" cy="1219200"/>
          </a:xfrm>
        </p:spPr>
        <p:txBody>
          <a:bodyPr>
            <a:normAutofit/>
          </a:bodyPr>
          <a:lstStyle/>
          <a:p>
            <a:r>
              <a:rPr lang="en-US" sz="2800" dirty="0" smtClean="0"/>
              <a:t>Henry M. Leland: the “forgotten” auto pioneer</a:t>
            </a:r>
            <a:endParaRPr lang="en-US" sz="2800" dirty="0"/>
          </a:p>
        </p:txBody>
      </p:sp>
      <p:sp>
        <p:nvSpPr>
          <p:cNvPr id="3" name="Content Placeholder 2"/>
          <p:cNvSpPr>
            <a:spLocks noGrp="1"/>
          </p:cNvSpPr>
          <p:nvPr>
            <p:ph sz="quarter" idx="1"/>
          </p:nvPr>
        </p:nvSpPr>
        <p:spPr>
          <a:xfrm>
            <a:off x="152400" y="1295400"/>
            <a:ext cx="6934200" cy="5257800"/>
          </a:xfrm>
        </p:spPr>
        <p:txBody>
          <a:bodyPr>
            <a:normAutofit fontScale="62500" lnSpcReduction="20000"/>
          </a:bodyPr>
          <a:lstStyle/>
          <a:p>
            <a:r>
              <a:rPr lang="en-US" dirty="0" smtClean="0"/>
              <a:t>Produced engines for “</a:t>
            </a:r>
            <a:r>
              <a:rPr lang="en-US" dirty="0" err="1" smtClean="0"/>
              <a:t>Oldsmobiles</a:t>
            </a:r>
            <a:r>
              <a:rPr lang="en-US" dirty="0" smtClean="0"/>
              <a:t>.” He redesigned the valve ports and raised its compression and offered it to Olds, who turned him down, as did Henry Ford in 1902.</a:t>
            </a:r>
          </a:p>
          <a:p>
            <a:r>
              <a:rPr lang="en-US" dirty="0" smtClean="0"/>
              <a:t>Demonstrating an engine small enough for one man to carry, Leland sought the help of Detroit investors who formerly backed Henry Ford.    </a:t>
            </a:r>
          </a:p>
          <a:p>
            <a:r>
              <a:rPr lang="en-US" dirty="0" smtClean="0"/>
              <a:t>1902 – </a:t>
            </a:r>
            <a:r>
              <a:rPr lang="en-US" b="1" dirty="0" smtClean="0"/>
              <a:t>Cadillac Automobile Company</a:t>
            </a:r>
            <a:r>
              <a:rPr lang="en-US" dirty="0" smtClean="0"/>
              <a:t> formed from  the old Henry Ford Company to compete with the Oldsmobile runabout.  By 1904, it was producing luxury cars.  Chose  the name of Detroit’s founder rather than himself.</a:t>
            </a:r>
          </a:p>
          <a:p>
            <a:r>
              <a:rPr lang="en-US" dirty="0" smtClean="0"/>
              <a:t>1917 – Formed the </a:t>
            </a:r>
            <a:r>
              <a:rPr lang="en-US" b="1" dirty="0" smtClean="0"/>
              <a:t>Lincoln Motor Company </a:t>
            </a:r>
            <a:r>
              <a:rPr lang="en-US" dirty="0" smtClean="0"/>
              <a:t>with his son, Wilfred, and made Liberty aircraft engines during WWI, but soon went bankrupt.</a:t>
            </a:r>
          </a:p>
          <a:p>
            <a:r>
              <a:rPr lang="en-US" dirty="0" smtClean="0"/>
              <a:t>1922 – Bought by Ford, who got revenge on Leland for deserting his Detroit Automobile Company in 1899                         </a:t>
            </a:r>
          </a:p>
          <a:p>
            <a:r>
              <a:rPr lang="en-US" dirty="0" smtClean="0"/>
              <a:t>                               </a:t>
            </a:r>
          </a:p>
        </p:txBody>
      </p:sp>
      <p:pic>
        <p:nvPicPr>
          <p:cNvPr id="4" name="Picture 3" descr="Leland, Henry.gif"/>
          <p:cNvPicPr>
            <a:picLocks noChangeAspect="1"/>
          </p:cNvPicPr>
          <p:nvPr/>
        </p:nvPicPr>
        <p:blipFill>
          <a:blip r:embed="rId4" cstate="print"/>
          <a:stretch>
            <a:fillRect/>
          </a:stretch>
        </p:blipFill>
        <p:spPr>
          <a:xfrm>
            <a:off x="7467600" y="1219200"/>
            <a:ext cx="1385455" cy="2286000"/>
          </a:xfrm>
          <a:prstGeom prst="rect">
            <a:avLst/>
          </a:prstGeom>
        </p:spPr>
      </p:pic>
      <p:sp>
        <p:nvSpPr>
          <p:cNvPr id="6" name="Rectangle 5"/>
          <p:cNvSpPr/>
          <p:nvPr/>
        </p:nvSpPr>
        <p:spPr>
          <a:xfrm>
            <a:off x="7315200" y="3505200"/>
            <a:ext cx="1676400" cy="338554"/>
          </a:xfrm>
          <a:prstGeom prst="rect">
            <a:avLst/>
          </a:prstGeom>
        </p:spPr>
        <p:txBody>
          <a:bodyPr wrap="square">
            <a:spAutoFit/>
          </a:bodyPr>
          <a:lstStyle/>
          <a:p>
            <a:r>
              <a:rPr lang="en-US" sz="800" dirty="0" smtClean="0"/>
              <a:t>http://www.findagrave.com/cgi-bin/fg.cgi?page=gr&amp;GRid=616</a:t>
            </a:r>
            <a:endParaRPr lang="en-US" sz="800" dirty="0"/>
          </a:p>
        </p:txBody>
      </p:sp>
      <p:sp>
        <p:nvSpPr>
          <p:cNvPr id="7" name="Rectangle 6"/>
          <p:cNvSpPr/>
          <p:nvPr/>
        </p:nvSpPr>
        <p:spPr>
          <a:xfrm>
            <a:off x="4343400" y="6396335"/>
            <a:ext cx="1295400" cy="461665"/>
          </a:xfrm>
          <a:prstGeom prst="rect">
            <a:avLst/>
          </a:prstGeom>
        </p:spPr>
        <p:txBody>
          <a:bodyPr wrap="square">
            <a:spAutoFit/>
          </a:bodyPr>
          <a:lstStyle/>
          <a:p>
            <a:r>
              <a:rPr lang="en-US" sz="800" dirty="0" smtClean="0"/>
              <a:t>http://www.motorera.com/cadillac/cad1900/1903/cad02b.jpg</a:t>
            </a:r>
            <a:endParaRPr lang="en-US" sz="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lstStyle/>
          <a:p>
            <a:r>
              <a:rPr lang="en-US" dirty="0" smtClean="0"/>
              <a:t>Former Olds employees</a:t>
            </a:r>
            <a:endParaRPr lang="en-US" dirty="0"/>
          </a:p>
        </p:txBody>
      </p:sp>
      <p:sp>
        <p:nvSpPr>
          <p:cNvPr id="3" name="Content Placeholder 2"/>
          <p:cNvSpPr>
            <a:spLocks noGrp="1"/>
          </p:cNvSpPr>
          <p:nvPr>
            <p:ph sz="quarter" idx="1"/>
          </p:nvPr>
        </p:nvSpPr>
        <p:spPr>
          <a:xfrm>
            <a:off x="2438400" y="1219200"/>
            <a:ext cx="4953000" cy="4525963"/>
          </a:xfrm>
        </p:spPr>
        <p:txBody>
          <a:bodyPr>
            <a:normAutofit fontScale="70000" lnSpcReduction="20000"/>
          </a:bodyPr>
          <a:lstStyle/>
          <a:p>
            <a:r>
              <a:rPr lang="en-US" dirty="0" smtClean="0"/>
              <a:t>Former Olds employee Jonathan Maxwell builds the </a:t>
            </a:r>
            <a:r>
              <a:rPr lang="en-US" b="1" dirty="0" smtClean="0"/>
              <a:t>Maxwell automobile </a:t>
            </a:r>
            <a:r>
              <a:rPr lang="en-US" dirty="0" smtClean="0"/>
              <a:t>in 1904, which was later copied by Walter P. Chrysler.</a:t>
            </a:r>
          </a:p>
          <a:p>
            <a:r>
              <a:rPr lang="en-US" dirty="0" smtClean="0"/>
              <a:t>Former Olds employee Robert </a:t>
            </a:r>
            <a:r>
              <a:rPr lang="en-US" dirty="0" err="1" smtClean="0"/>
              <a:t>Hupp</a:t>
            </a:r>
            <a:r>
              <a:rPr lang="en-US" dirty="0" smtClean="0"/>
              <a:t> makes the </a:t>
            </a:r>
            <a:r>
              <a:rPr lang="en-US" b="1" dirty="0" err="1" smtClean="0"/>
              <a:t>Hupmobile</a:t>
            </a:r>
            <a:r>
              <a:rPr lang="en-US" dirty="0" smtClean="0"/>
              <a:t> in 1908.  Ty Cobb was spokesman.</a:t>
            </a:r>
          </a:p>
          <a:p>
            <a:r>
              <a:rPr lang="en-US" dirty="0" smtClean="0"/>
              <a:t>Former Olds employees </a:t>
            </a:r>
            <a:r>
              <a:rPr lang="en-US" b="1" dirty="0" smtClean="0"/>
              <a:t>Roy Chapin </a:t>
            </a:r>
            <a:r>
              <a:rPr lang="en-US" dirty="0" smtClean="0"/>
              <a:t>and </a:t>
            </a:r>
            <a:r>
              <a:rPr lang="en-US" b="1" dirty="0" smtClean="0"/>
              <a:t>Howard Coffin</a:t>
            </a:r>
            <a:r>
              <a:rPr lang="en-US" dirty="0" smtClean="0"/>
              <a:t>, backed by department store magnate, J.L. Hudson, formed the </a:t>
            </a:r>
            <a:r>
              <a:rPr lang="en-US" b="1" dirty="0" smtClean="0"/>
              <a:t>Hudson Motor Car Company </a:t>
            </a:r>
            <a:r>
              <a:rPr lang="en-US" dirty="0" smtClean="0"/>
              <a:t>in 1909.  Made the first closed car in the 1920s, and produced cars until 1954. </a:t>
            </a:r>
            <a:endParaRPr lang="en-US" dirty="0"/>
          </a:p>
        </p:txBody>
      </p:sp>
      <p:pic>
        <p:nvPicPr>
          <p:cNvPr id="4" name="Picture 3" descr="Maxwell, Jonathan.gif"/>
          <p:cNvPicPr>
            <a:picLocks noChangeAspect="1"/>
          </p:cNvPicPr>
          <p:nvPr/>
        </p:nvPicPr>
        <p:blipFill>
          <a:blip r:embed="rId3" cstate="print"/>
          <a:stretch>
            <a:fillRect/>
          </a:stretch>
        </p:blipFill>
        <p:spPr>
          <a:xfrm>
            <a:off x="304800" y="1066800"/>
            <a:ext cx="1735358" cy="1981200"/>
          </a:xfrm>
          <a:prstGeom prst="rect">
            <a:avLst/>
          </a:prstGeom>
        </p:spPr>
      </p:pic>
      <p:pic>
        <p:nvPicPr>
          <p:cNvPr id="5" name="Picture 4" descr="MaxwellAuto.jpg"/>
          <p:cNvPicPr>
            <a:picLocks noChangeAspect="1"/>
          </p:cNvPicPr>
          <p:nvPr/>
        </p:nvPicPr>
        <p:blipFill>
          <a:blip r:embed="rId4" cstate="print"/>
          <a:stretch>
            <a:fillRect/>
          </a:stretch>
        </p:blipFill>
        <p:spPr>
          <a:xfrm>
            <a:off x="304800" y="2590800"/>
            <a:ext cx="2057400" cy="1933956"/>
          </a:xfrm>
          <a:prstGeom prst="rect">
            <a:avLst/>
          </a:prstGeom>
        </p:spPr>
      </p:pic>
      <p:pic>
        <p:nvPicPr>
          <p:cNvPr id="6" name="Picture 5" descr="Hupmobile.jpg"/>
          <p:cNvPicPr>
            <a:picLocks noChangeAspect="1"/>
          </p:cNvPicPr>
          <p:nvPr/>
        </p:nvPicPr>
        <p:blipFill>
          <a:blip r:embed="rId5" cstate="print"/>
          <a:stretch>
            <a:fillRect/>
          </a:stretch>
        </p:blipFill>
        <p:spPr>
          <a:xfrm>
            <a:off x="7391400" y="1828800"/>
            <a:ext cx="1489188" cy="2667000"/>
          </a:xfrm>
          <a:prstGeom prst="rect">
            <a:avLst/>
          </a:prstGeom>
        </p:spPr>
      </p:pic>
      <p:pic>
        <p:nvPicPr>
          <p:cNvPr id="7" name="Picture 6" descr="Howard Coffin.jpg"/>
          <p:cNvPicPr>
            <a:picLocks noChangeAspect="1"/>
          </p:cNvPicPr>
          <p:nvPr/>
        </p:nvPicPr>
        <p:blipFill>
          <a:blip r:embed="rId6" cstate="print"/>
          <a:stretch>
            <a:fillRect/>
          </a:stretch>
        </p:blipFill>
        <p:spPr>
          <a:xfrm>
            <a:off x="6934200" y="5105400"/>
            <a:ext cx="2054283" cy="1637472"/>
          </a:xfrm>
          <a:prstGeom prst="rect">
            <a:avLst/>
          </a:prstGeom>
        </p:spPr>
      </p:pic>
      <p:sp>
        <p:nvSpPr>
          <p:cNvPr id="8" name="TextBox 7"/>
          <p:cNvSpPr txBox="1"/>
          <p:nvPr/>
        </p:nvSpPr>
        <p:spPr>
          <a:xfrm>
            <a:off x="4114800" y="5257800"/>
            <a:ext cx="2895600" cy="923330"/>
          </a:xfrm>
          <a:prstGeom prst="rect">
            <a:avLst/>
          </a:prstGeom>
          <a:noFill/>
        </p:spPr>
        <p:txBody>
          <a:bodyPr wrap="square" rtlCol="0">
            <a:spAutoFit/>
          </a:bodyPr>
          <a:lstStyle/>
          <a:p>
            <a:r>
              <a:rPr lang="en-US" dirty="0" smtClean="0">
                <a:solidFill>
                  <a:srgbClr val="002060"/>
                </a:solidFill>
                <a:latin typeface="Verdana" pitchFamily="34" charset="0"/>
                <a:ea typeface="Verdana" pitchFamily="34" charset="0"/>
                <a:cs typeface="Verdana" pitchFamily="34" charset="0"/>
              </a:rPr>
              <a:t>Howard Coffin built a steam-powered car as a student at U of M.</a:t>
            </a:r>
            <a:endParaRPr lang="en-US" dirty="0">
              <a:solidFill>
                <a:srgbClr val="002060"/>
              </a:solidFill>
              <a:latin typeface="Verdana" pitchFamily="34" charset="0"/>
              <a:ea typeface="Verdana" pitchFamily="34" charset="0"/>
              <a:cs typeface="Verdana" pitchFamily="34" charset="0"/>
            </a:endParaRPr>
          </a:p>
        </p:txBody>
      </p:sp>
      <p:sp>
        <p:nvSpPr>
          <p:cNvPr id="10" name="TextBox 9"/>
          <p:cNvSpPr txBox="1"/>
          <p:nvPr/>
        </p:nvSpPr>
        <p:spPr>
          <a:xfrm>
            <a:off x="0" y="6211669"/>
            <a:ext cx="4953000" cy="646331"/>
          </a:xfrm>
          <a:prstGeom prst="rect">
            <a:avLst/>
          </a:prstGeom>
          <a:noFill/>
        </p:spPr>
        <p:txBody>
          <a:bodyPr wrap="square" rtlCol="0">
            <a:spAutoFit/>
          </a:bodyPr>
          <a:lstStyle/>
          <a:p>
            <a:r>
              <a:rPr lang="en-US" dirty="0" smtClean="0">
                <a:solidFill>
                  <a:schemeClr val="accent1">
                    <a:lumMod val="50000"/>
                  </a:schemeClr>
                </a:solidFill>
                <a:latin typeface="+mj-lt"/>
              </a:rPr>
              <a:t>Roy Chapin later served as the Secretary of Commerce under Herbert Hoover.</a:t>
            </a:r>
            <a:endParaRPr lang="en-US" dirty="0">
              <a:solidFill>
                <a:schemeClr val="accent1">
                  <a:lumMod val="50000"/>
                </a:schemeClr>
              </a:solidFill>
              <a:latin typeface="+mj-lt"/>
            </a:endParaRPr>
          </a:p>
        </p:txBody>
      </p:sp>
      <p:sp>
        <p:nvSpPr>
          <p:cNvPr id="11" name="Rectangle 10"/>
          <p:cNvSpPr/>
          <p:nvPr/>
        </p:nvSpPr>
        <p:spPr>
          <a:xfrm>
            <a:off x="0" y="762000"/>
            <a:ext cx="2438400" cy="338554"/>
          </a:xfrm>
          <a:prstGeom prst="rect">
            <a:avLst/>
          </a:prstGeom>
        </p:spPr>
        <p:txBody>
          <a:bodyPr wrap="square">
            <a:spAutoFit/>
          </a:bodyPr>
          <a:lstStyle/>
          <a:p>
            <a:r>
              <a:rPr lang="en-US" sz="800" dirty="0" smtClean="0"/>
              <a:t>Both images: http://www.clanmaxwellusa.com/maxcars.htm</a:t>
            </a:r>
            <a:endParaRPr lang="en-US" sz="800" dirty="0"/>
          </a:p>
        </p:txBody>
      </p:sp>
      <p:sp>
        <p:nvSpPr>
          <p:cNvPr id="12" name="Rectangle 11"/>
          <p:cNvSpPr/>
          <p:nvPr/>
        </p:nvSpPr>
        <p:spPr>
          <a:xfrm>
            <a:off x="228600" y="6096000"/>
            <a:ext cx="2285241" cy="215444"/>
          </a:xfrm>
          <a:prstGeom prst="rect">
            <a:avLst/>
          </a:prstGeom>
        </p:spPr>
        <p:txBody>
          <a:bodyPr wrap="square">
            <a:spAutoFit/>
          </a:bodyPr>
          <a:lstStyle/>
          <a:p>
            <a:r>
              <a:rPr lang="en-US" sz="800" dirty="0" smtClean="0"/>
              <a:t>http://en.wikipedia.org/wiki/Roy_D._Chapin</a:t>
            </a:r>
            <a:endParaRPr lang="en-US" sz="800" dirty="0"/>
          </a:p>
        </p:txBody>
      </p:sp>
      <p:pic>
        <p:nvPicPr>
          <p:cNvPr id="13" name="Picture 12" descr="Roy Chapin.jpg"/>
          <p:cNvPicPr>
            <a:picLocks noChangeAspect="1"/>
          </p:cNvPicPr>
          <p:nvPr/>
        </p:nvPicPr>
        <p:blipFill>
          <a:blip r:embed="rId7" cstate="print"/>
          <a:stretch>
            <a:fillRect/>
          </a:stretch>
        </p:blipFill>
        <p:spPr>
          <a:xfrm>
            <a:off x="533400" y="4478828"/>
            <a:ext cx="1371600" cy="1677093"/>
          </a:xfrm>
          <a:prstGeom prst="rect">
            <a:avLst/>
          </a:prstGeom>
        </p:spPr>
      </p:pic>
      <p:sp>
        <p:nvSpPr>
          <p:cNvPr id="14" name="Rectangle 13"/>
          <p:cNvSpPr/>
          <p:nvPr/>
        </p:nvSpPr>
        <p:spPr>
          <a:xfrm>
            <a:off x="5410200" y="6400800"/>
            <a:ext cx="1447800" cy="338554"/>
          </a:xfrm>
          <a:prstGeom prst="rect">
            <a:avLst/>
          </a:prstGeom>
        </p:spPr>
        <p:txBody>
          <a:bodyPr wrap="square">
            <a:spAutoFit/>
          </a:bodyPr>
          <a:lstStyle/>
          <a:p>
            <a:r>
              <a:rPr lang="en-US" sz="800" dirty="0" smtClean="0"/>
              <a:t>http://bentley.umich.edu/research/guides/automotive/</a:t>
            </a:r>
            <a:endParaRPr lang="en-US" sz="800" dirty="0"/>
          </a:p>
        </p:txBody>
      </p:sp>
      <p:sp>
        <p:nvSpPr>
          <p:cNvPr id="15" name="Rectangle 14"/>
          <p:cNvSpPr/>
          <p:nvPr/>
        </p:nvSpPr>
        <p:spPr>
          <a:xfrm>
            <a:off x="7391400" y="1371600"/>
            <a:ext cx="1371600" cy="461665"/>
          </a:xfrm>
          <a:prstGeom prst="rect">
            <a:avLst/>
          </a:prstGeom>
        </p:spPr>
        <p:txBody>
          <a:bodyPr wrap="square">
            <a:spAutoFit/>
          </a:bodyPr>
          <a:lstStyle/>
          <a:p>
            <a:r>
              <a:rPr lang="en-US" sz="800" dirty="0" smtClean="0"/>
              <a:t>http://commons.wikimedia.org/wiki/File:Hupmobile_1909-0905.jpg</a:t>
            </a:r>
            <a:endParaRPr lang="en-US" sz="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lphine.jpg"/>
          <p:cNvPicPr>
            <a:picLocks noChangeAspect="1"/>
          </p:cNvPicPr>
          <p:nvPr/>
        </p:nvPicPr>
        <p:blipFill>
          <a:blip r:embed="rId3" cstate="print"/>
          <a:stretch>
            <a:fillRect/>
          </a:stretch>
        </p:blipFill>
        <p:spPr>
          <a:xfrm>
            <a:off x="5566186" y="4114800"/>
            <a:ext cx="3340250" cy="1690007"/>
          </a:xfrm>
          <a:prstGeom prst="rect">
            <a:avLst/>
          </a:prstGeom>
        </p:spPr>
      </p:pic>
      <p:sp>
        <p:nvSpPr>
          <p:cNvPr id="2" name="Title 1"/>
          <p:cNvSpPr>
            <a:spLocks noGrp="1"/>
          </p:cNvSpPr>
          <p:nvPr>
            <p:ph type="title"/>
          </p:nvPr>
        </p:nvSpPr>
        <p:spPr>
          <a:xfrm>
            <a:off x="2743200" y="533400"/>
            <a:ext cx="6781800" cy="762000"/>
          </a:xfrm>
        </p:spPr>
        <p:txBody>
          <a:bodyPr/>
          <a:lstStyle/>
          <a:p>
            <a:r>
              <a:rPr lang="en-US" dirty="0" smtClean="0"/>
              <a:t>John and Horace Dodge</a:t>
            </a:r>
            <a:endParaRPr lang="en-US" dirty="0"/>
          </a:p>
        </p:txBody>
      </p:sp>
      <p:sp>
        <p:nvSpPr>
          <p:cNvPr id="3" name="Content Placeholder 2"/>
          <p:cNvSpPr>
            <a:spLocks noGrp="1"/>
          </p:cNvSpPr>
          <p:nvPr>
            <p:ph sz="quarter" idx="1"/>
          </p:nvPr>
        </p:nvSpPr>
        <p:spPr>
          <a:xfrm>
            <a:off x="2971800" y="1371600"/>
            <a:ext cx="6019800" cy="4724400"/>
          </a:xfrm>
        </p:spPr>
        <p:txBody>
          <a:bodyPr>
            <a:noAutofit/>
          </a:bodyPr>
          <a:lstStyle/>
          <a:p>
            <a:r>
              <a:rPr lang="en-US" sz="2100" dirty="0" smtClean="0"/>
              <a:t>1900 – Like Henry Leland, the Dodge brothers made engines for </a:t>
            </a:r>
            <a:r>
              <a:rPr lang="en-US" sz="2100" dirty="0" err="1" smtClean="0"/>
              <a:t>Oldsmobiles</a:t>
            </a:r>
            <a:r>
              <a:rPr lang="en-US" sz="2100" dirty="0" smtClean="0"/>
              <a:t>. Formed the </a:t>
            </a:r>
            <a:r>
              <a:rPr lang="en-US" sz="2100" b="1" dirty="0" smtClean="0"/>
              <a:t>Dodge Brothers Company</a:t>
            </a:r>
            <a:r>
              <a:rPr lang="en-US" sz="2100" dirty="0" smtClean="0"/>
              <a:t>.</a:t>
            </a:r>
          </a:p>
          <a:p>
            <a:r>
              <a:rPr lang="en-US" sz="2100" dirty="0" smtClean="0"/>
              <a:t>1903 – Dodges supply parts for Henry Ford’s Model A, and bought stock in Ford Motor </a:t>
            </a:r>
            <a:r>
              <a:rPr lang="en-US" sz="2100" dirty="0"/>
              <a:t>Company. Ford bought them out in 1919</a:t>
            </a:r>
            <a:r>
              <a:rPr lang="en-US" sz="2100" dirty="0" smtClean="0"/>
              <a:t>.</a:t>
            </a:r>
          </a:p>
          <a:p>
            <a:r>
              <a:rPr lang="en-US" sz="2100" dirty="0" smtClean="0"/>
              <a:t>1914 – Start making their own vehicles, and amass a fortune of $200 million ($2 billion today). </a:t>
            </a:r>
          </a:p>
          <a:p>
            <a:r>
              <a:rPr lang="en-US" sz="2100" dirty="0" smtClean="0"/>
              <a:t>Both brothers died in 1920. </a:t>
            </a:r>
            <a:endParaRPr lang="en-US" sz="2100" dirty="0"/>
          </a:p>
        </p:txBody>
      </p:sp>
      <p:pic>
        <p:nvPicPr>
          <p:cNvPr id="5" name="Picture 4" descr="Dodge 1914.jpg"/>
          <p:cNvPicPr>
            <a:picLocks noChangeAspect="1"/>
          </p:cNvPicPr>
          <p:nvPr/>
        </p:nvPicPr>
        <p:blipFill>
          <a:blip r:embed="rId4" cstate="print"/>
          <a:stretch>
            <a:fillRect/>
          </a:stretch>
        </p:blipFill>
        <p:spPr>
          <a:xfrm>
            <a:off x="228600" y="2209800"/>
            <a:ext cx="2514600" cy="2019538"/>
          </a:xfrm>
          <a:prstGeom prst="rect">
            <a:avLst/>
          </a:prstGeom>
        </p:spPr>
      </p:pic>
      <p:pic>
        <p:nvPicPr>
          <p:cNvPr id="6" name="Picture 5" descr="roseterrace.jpg"/>
          <p:cNvPicPr>
            <a:picLocks noChangeAspect="1"/>
          </p:cNvPicPr>
          <p:nvPr/>
        </p:nvPicPr>
        <p:blipFill>
          <a:blip r:embed="rId5" cstate="print"/>
          <a:stretch>
            <a:fillRect/>
          </a:stretch>
        </p:blipFill>
        <p:spPr>
          <a:xfrm>
            <a:off x="152400" y="4267200"/>
            <a:ext cx="2934730" cy="1206500"/>
          </a:xfrm>
          <a:prstGeom prst="rect">
            <a:avLst/>
          </a:prstGeom>
        </p:spPr>
      </p:pic>
      <p:sp>
        <p:nvSpPr>
          <p:cNvPr id="7" name="TextBox 6"/>
          <p:cNvSpPr txBox="1"/>
          <p:nvPr/>
        </p:nvSpPr>
        <p:spPr>
          <a:xfrm>
            <a:off x="76200" y="5486400"/>
            <a:ext cx="9067800" cy="1015663"/>
          </a:xfrm>
          <a:prstGeom prst="rect">
            <a:avLst/>
          </a:prstGeom>
          <a:noFill/>
        </p:spPr>
        <p:txBody>
          <a:bodyPr wrap="square" rtlCol="0">
            <a:spAutoFit/>
          </a:bodyPr>
          <a:lstStyle/>
          <a:p>
            <a:r>
              <a:rPr lang="en-US" sz="2000" dirty="0" smtClean="0">
                <a:latin typeface="Congo Condensed" pitchFamily="34" charset="0"/>
              </a:rPr>
              <a:t>Rose Terrace, rebuilt in 1930 by Anna Dodge, Horace’s widow, was the most luxurious home in Grosse Pointe.  She remarried, and lived until 1970 (age 99). The Dodge also owned the largest private yacht, the 257’ </a:t>
            </a:r>
            <a:r>
              <a:rPr lang="en-US" sz="2000" i="1" dirty="0" err="1" smtClean="0">
                <a:latin typeface="Congo Condensed" pitchFamily="34" charset="0"/>
              </a:rPr>
              <a:t>Delphine</a:t>
            </a:r>
            <a:r>
              <a:rPr lang="en-US" sz="2000" dirty="0" smtClean="0">
                <a:latin typeface="Congo Condensed" pitchFamily="34" charset="0"/>
              </a:rPr>
              <a:t>, named for Horace and Anna’s daughter.</a:t>
            </a:r>
            <a:endParaRPr lang="en-US" sz="2000" dirty="0">
              <a:latin typeface="Congo Condensed" pitchFamily="34" charset="0"/>
            </a:endParaRPr>
          </a:p>
        </p:txBody>
      </p:sp>
      <p:sp>
        <p:nvSpPr>
          <p:cNvPr id="9" name="TextBox 8"/>
          <p:cNvSpPr txBox="1"/>
          <p:nvPr/>
        </p:nvSpPr>
        <p:spPr>
          <a:xfrm>
            <a:off x="762000" y="3733800"/>
            <a:ext cx="1314462" cy="369332"/>
          </a:xfrm>
          <a:prstGeom prst="rect">
            <a:avLst/>
          </a:prstGeom>
          <a:noFill/>
        </p:spPr>
        <p:txBody>
          <a:bodyPr wrap="none" rtlCol="0">
            <a:spAutoFit/>
          </a:bodyPr>
          <a:lstStyle/>
          <a:p>
            <a:r>
              <a:rPr lang="en-US" dirty="0" smtClean="0"/>
              <a:t>1914 Dodge</a:t>
            </a:r>
            <a:endParaRPr lang="en-US" dirty="0"/>
          </a:p>
        </p:txBody>
      </p:sp>
      <p:sp>
        <p:nvSpPr>
          <p:cNvPr id="14" name="Rectangle 13"/>
          <p:cNvSpPr/>
          <p:nvPr/>
        </p:nvSpPr>
        <p:spPr>
          <a:xfrm>
            <a:off x="228600" y="0"/>
            <a:ext cx="1981200" cy="338554"/>
          </a:xfrm>
          <a:prstGeom prst="rect">
            <a:avLst/>
          </a:prstGeom>
        </p:spPr>
        <p:txBody>
          <a:bodyPr wrap="square">
            <a:spAutoFit/>
          </a:bodyPr>
          <a:lstStyle/>
          <a:p>
            <a:r>
              <a:rPr lang="en-US" sz="800" dirty="0" smtClean="0"/>
              <a:t>http://www.dodgemotorcar.com/history/early_history.php</a:t>
            </a:r>
            <a:endParaRPr lang="en-US" sz="800" dirty="0"/>
          </a:p>
        </p:txBody>
      </p:sp>
      <p:pic>
        <p:nvPicPr>
          <p:cNvPr id="15" name="Picture 14" descr="DodgeBrothers.jpg"/>
          <p:cNvPicPr>
            <a:picLocks noChangeAspect="1"/>
          </p:cNvPicPr>
          <p:nvPr/>
        </p:nvPicPr>
        <p:blipFill>
          <a:blip r:embed="rId6" cstate="print"/>
          <a:stretch>
            <a:fillRect/>
          </a:stretch>
        </p:blipFill>
        <p:spPr>
          <a:xfrm>
            <a:off x="457200" y="304800"/>
            <a:ext cx="1905000" cy="1905000"/>
          </a:xfrm>
          <a:prstGeom prst="rect">
            <a:avLst/>
          </a:prstGeom>
        </p:spPr>
      </p:pic>
      <p:sp>
        <p:nvSpPr>
          <p:cNvPr id="16" name="Rectangle 15"/>
          <p:cNvSpPr/>
          <p:nvPr/>
        </p:nvSpPr>
        <p:spPr>
          <a:xfrm>
            <a:off x="228600" y="3962400"/>
            <a:ext cx="2971800" cy="215444"/>
          </a:xfrm>
          <a:prstGeom prst="rect">
            <a:avLst/>
          </a:prstGeom>
        </p:spPr>
        <p:txBody>
          <a:bodyPr wrap="square">
            <a:spAutoFit/>
          </a:bodyPr>
          <a:lstStyle/>
          <a:p>
            <a:r>
              <a:rPr lang="en-US" sz="800" dirty="0" smtClean="0"/>
              <a:t>http://www.allpar.com/cars/dodge/dodge-cars.html</a:t>
            </a:r>
            <a:endParaRPr lang="en-US" sz="800" dirty="0"/>
          </a:p>
        </p:txBody>
      </p:sp>
      <p:sp>
        <p:nvSpPr>
          <p:cNvPr id="17" name="Rectangle 16"/>
          <p:cNvSpPr/>
          <p:nvPr/>
        </p:nvSpPr>
        <p:spPr>
          <a:xfrm>
            <a:off x="5791200" y="4114800"/>
            <a:ext cx="2895600" cy="215444"/>
          </a:xfrm>
          <a:prstGeom prst="rect">
            <a:avLst/>
          </a:prstGeom>
        </p:spPr>
        <p:txBody>
          <a:bodyPr wrap="square">
            <a:spAutoFit/>
          </a:bodyPr>
          <a:lstStyle/>
          <a:p>
            <a:r>
              <a:rPr lang="en-US" sz="800" dirty="0" smtClean="0"/>
              <a:t>http://www.greeceyachts.com/delphine_yacht_history.htm</a:t>
            </a:r>
            <a:endParaRPr lang="en-US" sz="800" dirty="0"/>
          </a:p>
        </p:txBody>
      </p:sp>
      <p:sp>
        <p:nvSpPr>
          <p:cNvPr id="18" name="Rectangle 17"/>
          <p:cNvSpPr/>
          <p:nvPr/>
        </p:nvSpPr>
        <p:spPr>
          <a:xfrm>
            <a:off x="990600" y="5257800"/>
            <a:ext cx="2127505" cy="215444"/>
          </a:xfrm>
          <a:prstGeom prst="rect">
            <a:avLst/>
          </a:prstGeom>
        </p:spPr>
        <p:txBody>
          <a:bodyPr wrap="none">
            <a:spAutoFit/>
          </a:bodyPr>
          <a:lstStyle/>
          <a:p>
            <a:r>
              <a:rPr lang="en-US" sz="800" dirty="0" smtClean="0"/>
              <a:t>http://marshallfredericks.org/archives/1320</a:t>
            </a:r>
            <a:endParaRPr lang="en-US" sz="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uzens.jpg"/>
          <p:cNvPicPr>
            <a:picLocks noChangeAspect="1"/>
          </p:cNvPicPr>
          <p:nvPr/>
        </p:nvPicPr>
        <p:blipFill>
          <a:blip r:embed="rId3" cstate="print"/>
          <a:stretch>
            <a:fillRect/>
          </a:stretch>
        </p:blipFill>
        <p:spPr>
          <a:xfrm>
            <a:off x="7391400" y="4953000"/>
            <a:ext cx="1247775" cy="1714500"/>
          </a:xfrm>
          <a:prstGeom prst="rect">
            <a:avLst/>
          </a:prstGeom>
        </p:spPr>
      </p:pic>
      <p:pic>
        <p:nvPicPr>
          <p:cNvPr id="5" name="Picture 4" descr="Ford Model A 1903.jpg"/>
          <p:cNvPicPr>
            <a:picLocks noChangeAspect="1"/>
          </p:cNvPicPr>
          <p:nvPr/>
        </p:nvPicPr>
        <p:blipFill>
          <a:blip r:embed="rId4" cstate="print"/>
          <a:stretch>
            <a:fillRect/>
          </a:stretch>
        </p:blipFill>
        <p:spPr>
          <a:xfrm>
            <a:off x="6934200" y="2590800"/>
            <a:ext cx="2073835" cy="1533525"/>
          </a:xfrm>
          <a:prstGeom prst="rect">
            <a:avLst/>
          </a:prstGeom>
        </p:spPr>
      </p:pic>
      <p:sp>
        <p:nvSpPr>
          <p:cNvPr id="2" name="Title 1"/>
          <p:cNvSpPr>
            <a:spLocks noGrp="1"/>
          </p:cNvSpPr>
          <p:nvPr>
            <p:ph type="title"/>
          </p:nvPr>
        </p:nvSpPr>
        <p:spPr/>
        <p:txBody>
          <a:bodyPr/>
          <a:lstStyle/>
          <a:p>
            <a:r>
              <a:rPr lang="en-US" dirty="0" smtClean="0"/>
              <a:t>Henry Ford</a:t>
            </a:r>
            <a:endParaRPr lang="en-US" dirty="0"/>
          </a:p>
        </p:txBody>
      </p:sp>
      <p:sp>
        <p:nvSpPr>
          <p:cNvPr id="3" name="Content Placeholder 2"/>
          <p:cNvSpPr>
            <a:spLocks noGrp="1"/>
          </p:cNvSpPr>
          <p:nvPr>
            <p:ph sz="quarter" idx="1"/>
          </p:nvPr>
        </p:nvSpPr>
        <p:spPr>
          <a:xfrm>
            <a:off x="0" y="1295400"/>
            <a:ext cx="7391400" cy="5562600"/>
          </a:xfrm>
        </p:spPr>
        <p:txBody>
          <a:bodyPr>
            <a:normAutofit fontScale="47500" lnSpcReduction="20000"/>
          </a:bodyPr>
          <a:lstStyle/>
          <a:p>
            <a:r>
              <a:rPr lang="en-US" sz="3800" dirty="0" smtClean="0"/>
              <a:t>1863 – Born in Dearborn on a farm</a:t>
            </a:r>
          </a:p>
          <a:p>
            <a:r>
              <a:rPr lang="en-US" sz="3800" dirty="0" smtClean="0"/>
              <a:t>1879 – Fired from job at Michigan Car Company</a:t>
            </a:r>
          </a:p>
          <a:p>
            <a:r>
              <a:rPr lang="en-US" sz="3800" dirty="0" smtClean="0"/>
              <a:t>1880-82 – Worked on engines at Detroit Dry Dock Company</a:t>
            </a:r>
          </a:p>
          <a:p>
            <a:r>
              <a:rPr lang="en-US" sz="3800" dirty="0" smtClean="0"/>
              <a:t>1891 – Worked for Edison Illuminating Company as electrical engineer trying to perfect internal combustion engine</a:t>
            </a:r>
          </a:p>
          <a:p>
            <a:r>
              <a:rPr lang="en-US" sz="3800" dirty="0" smtClean="0"/>
              <a:t>1893 – Chicago World’s Fair inspired Ford, like Olds, to switch from steam to gas engines</a:t>
            </a:r>
          </a:p>
          <a:p>
            <a:r>
              <a:rPr lang="en-US" sz="3800" dirty="0" smtClean="0"/>
              <a:t>1896 – Builds the </a:t>
            </a:r>
            <a:r>
              <a:rPr lang="en-US" sz="3800" dirty="0" err="1" smtClean="0"/>
              <a:t>Quadricycle</a:t>
            </a:r>
            <a:endParaRPr lang="en-US" sz="3800" dirty="0" smtClean="0"/>
          </a:p>
          <a:p>
            <a:r>
              <a:rPr lang="en-US" sz="3800" dirty="0" smtClean="0"/>
              <a:t>1899 – Ford starts the </a:t>
            </a:r>
            <a:r>
              <a:rPr lang="en-US" sz="3800" b="1" dirty="0" smtClean="0"/>
              <a:t>Detroit Automobile Company</a:t>
            </a:r>
            <a:r>
              <a:rPr lang="en-US" sz="3800" dirty="0" smtClean="0"/>
              <a:t>. Many investors (including </a:t>
            </a:r>
            <a:r>
              <a:rPr lang="en-US" sz="3800" b="1" dirty="0" smtClean="0"/>
              <a:t>William C. McMillan </a:t>
            </a:r>
            <a:r>
              <a:rPr lang="en-US" sz="3800" dirty="0" smtClean="0"/>
              <a:t>with 100 shares) gave Ford a factory, equipment, and laborers.  Failed because Ford lacked manufacturing experience like Olds.  Ford was perfectionist who wanted to correct all flaws before production.  With no cars, investors bailed on Ford in late 1900, and backed Henry Leland’s Cadillac.  </a:t>
            </a:r>
            <a:r>
              <a:rPr lang="en-US" sz="3800" b="1" dirty="0" smtClean="0"/>
              <a:t>300 auto companies started from 1896-1908, but most failed. </a:t>
            </a:r>
          </a:p>
          <a:p>
            <a:r>
              <a:rPr lang="en-US" sz="3800" dirty="0" smtClean="0"/>
              <a:t>1901 – Beats famous race car driver Alexander Winton in race in Grosse Pointe.  The next year, Barney Oldfield drives Ford’s race car to victory again. His second company, the </a:t>
            </a:r>
            <a:r>
              <a:rPr lang="en-US" sz="3800" b="1" dirty="0" smtClean="0"/>
              <a:t>Henry Ford Co</a:t>
            </a:r>
            <a:r>
              <a:rPr lang="en-US" sz="3800" dirty="0" smtClean="0"/>
              <a:t>. fails</a:t>
            </a:r>
          </a:p>
          <a:p>
            <a:r>
              <a:rPr lang="en-US" sz="3800" dirty="0" smtClean="0"/>
              <a:t>1903 – Starts </a:t>
            </a:r>
            <a:r>
              <a:rPr lang="en-US" sz="3800" b="1" dirty="0" smtClean="0"/>
              <a:t>Ford Motor Company </a:t>
            </a:r>
            <a:r>
              <a:rPr lang="en-US" sz="3800" dirty="0" smtClean="0"/>
              <a:t>making the </a:t>
            </a:r>
            <a:r>
              <a:rPr lang="en-US" sz="3800" b="1" dirty="0" smtClean="0"/>
              <a:t>Model A</a:t>
            </a:r>
            <a:r>
              <a:rPr lang="en-US" sz="3800" dirty="0" smtClean="0"/>
              <a:t>. </a:t>
            </a:r>
            <a:r>
              <a:rPr lang="en-US" sz="3800" b="1" dirty="0" smtClean="0"/>
              <a:t>James </a:t>
            </a:r>
            <a:r>
              <a:rPr lang="en-US" sz="3800" b="1" dirty="0" err="1" smtClean="0"/>
              <a:t>Couzens</a:t>
            </a:r>
            <a:r>
              <a:rPr lang="en-US" sz="3800" b="1" dirty="0" smtClean="0"/>
              <a:t> </a:t>
            </a:r>
            <a:r>
              <a:rPr lang="en-US" sz="3800" dirty="0" smtClean="0"/>
              <a:t>was the treasurer, who insisted Ford ship out the cars despite defects. Only $28,000 ($700,000 now) raised by investors.</a:t>
            </a:r>
          </a:p>
          <a:p>
            <a:endParaRPr lang="en-US" dirty="0"/>
          </a:p>
        </p:txBody>
      </p:sp>
      <p:pic>
        <p:nvPicPr>
          <p:cNvPr id="4" name="Picture 3" descr="Quadricycle.jpg"/>
          <p:cNvPicPr>
            <a:picLocks noChangeAspect="1"/>
          </p:cNvPicPr>
          <p:nvPr/>
        </p:nvPicPr>
        <p:blipFill>
          <a:blip r:embed="rId5" cstate="print"/>
          <a:stretch>
            <a:fillRect/>
          </a:stretch>
        </p:blipFill>
        <p:spPr>
          <a:xfrm>
            <a:off x="6857999" y="228600"/>
            <a:ext cx="2170733" cy="1670447"/>
          </a:xfrm>
          <a:prstGeom prst="rect">
            <a:avLst/>
          </a:prstGeom>
        </p:spPr>
      </p:pic>
      <p:sp>
        <p:nvSpPr>
          <p:cNvPr id="6" name="TextBox 5"/>
          <p:cNvSpPr txBox="1"/>
          <p:nvPr/>
        </p:nvSpPr>
        <p:spPr>
          <a:xfrm>
            <a:off x="7162800" y="1905000"/>
            <a:ext cx="1417311" cy="400110"/>
          </a:xfrm>
          <a:prstGeom prst="rect">
            <a:avLst/>
          </a:prstGeom>
          <a:noFill/>
        </p:spPr>
        <p:txBody>
          <a:bodyPr wrap="none" rtlCol="0">
            <a:spAutoFit/>
          </a:bodyPr>
          <a:lstStyle/>
          <a:p>
            <a:r>
              <a:rPr lang="en-US" sz="2000" dirty="0" err="1" smtClean="0"/>
              <a:t>Quadricycle</a:t>
            </a:r>
            <a:endParaRPr lang="en-US" sz="2000" dirty="0"/>
          </a:p>
        </p:txBody>
      </p:sp>
      <p:sp>
        <p:nvSpPr>
          <p:cNvPr id="7" name="TextBox 6"/>
          <p:cNvSpPr txBox="1"/>
          <p:nvPr/>
        </p:nvSpPr>
        <p:spPr>
          <a:xfrm>
            <a:off x="7162800" y="4038600"/>
            <a:ext cx="1645002" cy="707886"/>
          </a:xfrm>
          <a:prstGeom prst="rect">
            <a:avLst/>
          </a:prstGeom>
          <a:noFill/>
        </p:spPr>
        <p:txBody>
          <a:bodyPr wrap="none" rtlCol="0">
            <a:spAutoFit/>
          </a:bodyPr>
          <a:lstStyle/>
          <a:p>
            <a:r>
              <a:rPr lang="en-US" sz="2000" dirty="0" smtClean="0"/>
              <a:t>1903 Model A</a:t>
            </a:r>
          </a:p>
          <a:p>
            <a:r>
              <a:rPr lang="en-US" sz="2000" dirty="0" smtClean="0"/>
              <a:t>(price = $900)</a:t>
            </a:r>
            <a:endParaRPr lang="en-US" sz="2000" dirty="0"/>
          </a:p>
        </p:txBody>
      </p:sp>
      <p:pic>
        <p:nvPicPr>
          <p:cNvPr id="10" name="Picture 9" descr="Henry Ford.jpg"/>
          <p:cNvPicPr>
            <a:picLocks noChangeAspect="1"/>
          </p:cNvPicPr>
          <p:nvPr/>
        </p:nvPicPr>
        <p:blipFill>
          <a:blip r:embed="rId6" cstate="print"/>
          <a:stretch>
            <a:fillRect/>
          </a:stretch>
        </p:blipFill>
        <p:spPr>
          <a:xfrm>
            <a:off x="4800600" y="129209"/>
            <a:ext cx="1676400" cy="1318591"/>
          </a:xfrm>
          <a:prstGeom prst="rect">
            <a:avLst/>
          </a:prstGeom>
        </p:spPr>
      </p:pic>
      <p:sp>
        <p:nvSpPr>
          <p:cNvPr id="12" name="Rectangle 11"/>
          <p:cNvSpPr/>
          <p:nvPr/>
        </p:nvSpPr>
        <p:spPr>
          <a:xfrm>
            <a:off x="3124200" y="0"/>
            <a:ext cx="1752600" cy="338554"/>
          </a:xfrm>
          <a:prstGeom prst="rect">
            <a:avLst/>
          </a:prstGeom>
        </p:spPr>
        <p:txBody>
          <a:bodyPr wrap="square">
            <a:spAutoFit/>
          </a:bodyPr>
          <a:lstStyle/>
          <a:p>
            <a:r>
              <a:rPr lang="en-US" sz="800" dirty="0" smtClean="0"/>
              <a:t>http://narimanshatayev.blogspot.com/p/henry-ford.html</a:t>
            </a:r>
            <a:endParaRPr lang="en-US" sz="800" dirty="0"/>
          </a:p>
        </p:txBody>
      </p:sp>
      <p:sp>
        <p:nvSpPr>
          <p:cNvPr id="13" name="Rectangle 12"/>
          <p:cNvSpPr/>
          <p:nvPr/>
        </p:nvSpPr>
        <p:spPr>
          <a:xfrm>
            <a:off x="6781800" y="0"/>
            <a:ext cx="2362200" cy="338554"/>
          </a:xfrm>
          <a:prstGeom prst="rect">
            <a:avLst/>
          </a:prstGeom>
        </p:spPr>
        <p:txBody>
          <a:bodyPr wrap="square">
            <a:spAutoFit/>
          </a:bodyPr>
          <a:lstStyle/>
          <a:p>
            <a:r>
              <a:rPr lang="en-US" sz="800" dirty="0" smtClean="0"/>
              <a:t>http://www.imcdb.org/vehicle_298690-Ford-Quadricycle-1896.html</a:t>
            </a:r>
            <a:endParaRPr lang="en-US" sz="800" dirty="0"/>
          </a:p>
        </p:txBody>
      </p:sp>
      <p:sp>
        <p:nvSpPr>
          <p:cNvPr id="14" name="Rectangle 13"/>
          <p:cNvSpPr/>
          <p:nvPr/>
        </p:nvSpPr>
        <p:spPr>
          <a:xfrm>
            <a:off x="6858000" y="2286000"/>
            <a:ext cx="2286000" cy="461665"/>
          </a:xfrm>
          <a:prstGeom prst="rect">
            <a:avLst/>
          </a:prstGeom>
        </p:spPr>
        <p:txBody>
          <a:bodyPr wrap="square">
            <a:spAutoFit/>
          </a:bodyPr>
          <a:lstStyle/>
          <a:p>
            <a:r>
              <a:rPr lang="en-US" sz="800" dirty="0" smtClean="0"/>
              <a:t>http://blog.hemmings.com/index.php/2009/11/02/hemmings-find-of-the-day-1903-ford-model-a-and-1903-stevens-duryea-l/</a:t>
            </a:r>
            <a:endParaRPr lang="en-US" sz="800" dirty="0"/>
          </a:p>
        </p:txBody>
      </p:sp>
      <p:sp>
        <p:nvSpPr>
          <p:cNvPr id="15" name="Rectangle 14"/>
          <p:cNvSpPr/>
          <p:nvPr/>
        </p:nvSpPr>
        <p:spPr>
          <a:xfrm>
            <a:off x="6781800" y="6642556"/>
            <a:ext cx="2743200" cy="215444"/>
          </a:xfrm>
          <a:prstGeom prst="rect">
            <a:avLst/>
          </a:prstGeom>
        </p:spPr>
        <p:txBody>
          <a:bodyPr wrap="square">
            <a:spAutoFit/>
          </a:bodyPr>
          <a:lstStyle/>
          <a:p>
            <a:r>
              <a:rPr lang="en-US" sz="800" dirty="0" smtClean="0"/>
              <a:t>http://en.wikipedia.org/wiki/James_J._Couzens</a:t>
            </a:r>
            <a:endParaRPr lang="en-US" sz="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ford’s dream</a:t>
            </a:r>
            <a:endParaRPr lang="en-US" dirty="0"/>
          </a:p>
        </p:txBody>
      </p:sp>
      <p:sp>
        <p:nvSpPr>
          <p:cNvPr id="3" name="Content Placeholder 2"/>
          <p:cNvSpPr>
            <a:spLocks noGrp="1"/>
          </p:cNvSpPr>
          <p:nvPr>
            <p:ph idx="1"/>
          </p:nvPr>
        </p:nvSpPr>
        <p:spPr>
          <a:xfrm>
            <a:off x="152400" y="1524000"/>
            <a:ext cx="8686800" cy="4525963"/>
          </a:xfrm>
        </p:spPr>
        <p:txBody>
          <a:bodyPr>
            <a:normAutofit fontScale="92500" lnSpcReduction="10000"/>
          </a:bodyPr>
          <a:lstStyle/>
          <a:p>
            <a:r>
              <a:rPr lang="en-US" dirty="0" smtClean="0"/>
              <a:t>"I will build a car for the great multitude. It will be large enough for the family, but small enough for the individual to run and care for. It will be constructed of the best materials, by the best men to be hired, after the simplest designs that modern engineering can devise. But it will be so low in price that no man making a good salary will be unable to own one – and enjoy with his family the blessing of hours of pleasure in God's great open spaces.”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400800" cy="914400"/>
          </a:xfrm>
        </p:spPr>
        <p:txBody>
          <a:bodyPr/>
          <a:lstStyle/>
          <a:p>
            <a:r>
              <a:rPr lang="en-US" dirty="0" smtClean="0"/>
              <a:t>Model T (1908-1927)</a:t>
            </a:r>
            <a:endParaRPr lang="en-US" dirty="0"/>
          </a:p>
        </p:txBody>
      </p:sp>
      <p:sp>
        <p:nvSpPr>
          <p:cNvPr id="3" name="Content Placeholder 2"/>
          <p:cNvSpPr>
            <a:spLocks noGrp="1"/>
          </p:cNvSpPr>
          <p:nvPr>
            <p:ph sz="quarter" idx="1"/>
          </p:nvPr>
        </p:nvSpPr>
        <p:spPr>
          <a:xfrm>
            <a:off x="381000" y="1295400"/>
            <a:ext cx="6400800" cy="5410200"/>
          </a:xfrm>
        </p:spPr>
        <p:txBody>
          <a:bodyPr>
            <a:noAutofit/>
          </a:bodyPr>
          <a:lstStyle/>
          <a:p>
            <a:r>
              <a:rPr lang="en-US" sz="2100" dirty="0" smtClean="0"/>
              <a:t>After the Model A, Ford made Models B (first four cylinder), F, K, N, R, and S.  </a:t>
            </a:r>
          </a:p>
          <a:p>
            <a:r>
              <a:rPr lang="en-US" sz="2100" dirty="0" smtClean="0"/>
              <a:t>Work began in 1907, and introduced in Oct. 1908 for $825.  Eventually sold for $360 in 1916.  Affordable Model T “put America on wheels.” Easy to fix with interchangeable parts.  Developed rattles, so called “Tin Lizzie.”  Only color available was black.</a:t>
            </a:r>
          </a:p>
          <a:p>
            <a:r>
              <a:rPr lang="en-US" sz="2100" dirty="0" smtClean="0"/>
              <a:t>1913 – </a:t>
            </a:r>
            <a:r>
              <a:rPr lang="en-US" sz="2100" b="1" dirty="0" smtClean="0"/>
              <a:t>Highland Park plant </a:t>
            </a:r>
            <a:r>
              <a:rPr lang="en-US" sz="2100" dirty="0" smtClean="0"/>
              <a:t>with moving assembly line was birth of mass production.  Cars that once took 12 hours to build now took only 90 minutes. Ford got idea from conveyor belts at Chicago slaughterhouse.</a:t>
            </a:r>
          </a:p>
          <a:p>
            <a:r>
              <a:rPr lang="en-US" sz="2100" dirty="0" smtClean="0"/>
              <a:t>By 1927, Ford made 15 million Model T’s.</a:t>
            </a:r>
          </a:p>
        </p:txBody>
      </p:sp>
      <p:pic>
        <p:nvPicPr>
          <p:cNvPr id="4" name="Picture 3" descr="Ford-Model-T-1908-150x150.jpg"/>
          <p:cNvPicPr>
            <a:picLocks noChangeAspect="1"/>
          </p:cNvPicPr>
          <p:nvPr/>
        </p:nvPicPr>
        <p:blipFill>
          <a:blip r:embed="rId3" cstate="print"/>
          <a:stretch>
            <a:fillRect/>
          </a:stretch>
        </p:blipFill>
        <p:spPr>
          <a:xfrm>
            <a:off x="6934200" y="228600"/>
            <a:ext cx="2133600" cy="2133600"/>
          </a:xfrm>
          <a:prstGeom prst="rect">
            <a:avLst/>
          </a:prstGeom>
        </p:spPr>
      </p:pic>
      <p:sp>
        <p:nvSpPr>
          <p:cNvPr id="5" name="Rectangle 4"/>
          <p:cNvSpPr/>
          <p:nvPr/>
        </p:nvSpPr>
        <p:spPr>
          <a:xfrm>
            <a:off x="7239000" y="2362200"/>
            <a:ext cx="1905000" cy="461665"/>
          </a:xfrm>
          <a:prstGeom prst="rect">
            <a:avLst/>
          </a:prstGeom>
        </p:spPr>
        <p:txBody>
          <a:bodyPr wrap="square">
            <a:spAutoFit/>
          </a:bodyPr>
          <a:lstStyle/>
          <a:p>
            <a:r>
              <a:rPr lang="en-US" sz="800" dirty="0" smtClean="0"/>
              <a:t>http://econhist.econproph.net/2012/12/henry-ford-changing-the-automotive-industry/</a:t>
            </a:r>
            <a:endParaRPr lang="en-US" sz="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228600" y="1752600"/>
            <a:ext cx="7391400" cy="4525963"/>
          </a:xfrm>
        </p:spPr>
        <p:txBody>
          <a:bodyPr>
            <a:normAutofit fontScale="85000" lnSpcReduction="10000"/>
          </a:bodyPr>
          <a:lstStyle/>
          <a:p>
            <a:r>
              <a:rPr lang="en-US" dirty="0" smtClean="0">
                <a:ea typeface="ＭＳ Ｐゴシック" pitchFamily="34" charset="-128"/>
              </a:rPr>
              <a:t>Washington Blvd. was very fashionable</a:t>
            </a:r>
          </a:p>
          <a:p>
            <a:r>
              <a:rPr lang="en-US" dirty="0" smtClean="0">
                <a:ea typeface="ＭＳ Ｐゴシック" pitchFamily="34" charset="-128"/>
              </a:rPr>
              <a:t>139 sq. mi. of bedroom communities</a:t>
            </a:r>
          </a:p>
          <a:p>
            <a:r>
              <a:rPr lang="en-US" dirty="0" smtClean="0">
                <a:ea typeface="ＭＳ Ｐゴシック" pitchFamily="34" charset="-128"/>
              </a:rPr>
              <a:t>1900 – Detroit ranked #13 among cities</a:t>
            </a:r>
          </a:p>
          <a:p>
            <a:r>
              <a:rPr lang="en-US" dirty="0" smtClean="0">
                <a:ea typeface="ＭＳ Ｐゴシック" pitchFamily="34" charset="-128"/>
              </a:rPr>
              <a:t>Population doubled between 1910-1920 :   450,000 to 1,000,000</a:t>
            </a:r>
          </a:p>
          <a:p>
            <a:r>
              <a:rPr lang="en-US" dirty="0" smtClean="0">
                <a:ea typeface="ＭＳ Ｐゴシック" pitchFamily="34" charset="-128"/>
              </a:rPr>
              <a:t>4</a:t>
            </a:r>
            <a:r>
              <a:rPr lang="en-US" baseline="30000" dirty="0" smtClean="0">
                <a:ea typeface="ＭＳ Ｐゴシック" pitchFamily="34" charset="-128"/>
              </a:rPr>
              <a:t>th</a:t>
            </a:r>
            <a:r>
              <a:rPr lang="en-US" dirty="0" smtClean="0">
                <a:ea typeface="ＭＳ Ｐゴシック" pitchFamily="34" charset="-128"/>
              </a:rPr>
              <a:t> largest city other than New York, Chicago and Philadelphia from 1920-1940 </a:t>
            </a:r>
          </a:p>
          <a:p>
            <a:r>
              <a:rPr lang="en-US" dirty="0" smtClean="0">
                <a:ea typeface="ＭＳ Ｐゴシック" pitchFamily="34" charset="-128"/>
              </a:rPr>
              <a:t>1950 was peak of population at 1.85 million, when LA overtook, so 5</a:t>
            </a:r>
            <a:r>
              <a:rPr lang="en-US" baseline="30000" dirty="0" smtClean="0">
                <a:ea typeface="ＭＳ Ｐゴシック" pitchFamily="34" charset="-128"/>
              </a:rPr>
              <a:t>th</a:t>
            </a:r>
            <a:r>
              <a:rPr lang="en-US" dirty="0" smtClean="0">
                <a:ea typeface="ＭＳ Ｐゴシック" pitchFamily="34" charset="-128"/>
              </a:rPr>
              <a:t> largest U.S. city from 1950-1970.  </a:t>
            </a:r>
          </a:p>
        </p:txBody>
      </p:sp>
      <p:sp>
        <p:nvSpPr>
          <p:cNvPr id="20482" name="Title 1"/>
          <p:cNvSpPr>
            <a:spLocks noGrp="1"/>
          </p:cNvSpPr>
          <p:nvPr>
            <p:ph type="title"/>
          </p:nvPr>
        </p:nvSpPr>
        <p:spPr>
          <a:xfrm>
            <a:off x="152400" y="609600"/>
            <a:ext cx="6019800" cy="533400"/>
          </a:xfrm>
        </p:spPr>
        <p:txBody>
          <a:bodyPr>
            <a:normAutofit fontScale="90000"/>
          </a:bodyPr>
          <a:lstStyle/>
          <a:p>
            <a:r>
              <a:rPr lang="en-US" dirty="0" smtClean="0">
                <a:ea typeface="ＭＳ Ｐゴシック" pitchFamily="34" charset="-128"/>
              </a:rPr>
              <a:t>Detroit: “Paris of the West”</a:t>
            </a:r>
          </a:p>
        </p:txBody>
      </p:sp>
      <p:pic>
        <p:nvPicPr>
          <p:cNvPr id="5" name="Picture 4" descr="statlerbookwash.jpg"/>
          <p:cNvPicPr>
            <a:picLocks noChangeAspect="1"/>
          </p:cNvPicPr>
          <p:nvPr/>
        </p:nvPicPr>
        <p:blipFill>
          <a:blip r:embed="rId3" cstate="print"/>
          <a:stretch>
            <a:fillRect/>
          </a:stretch>
        </p:blipFill>
        <p:spPr>
          <a:xfrm>
            <a:off x="6607663" y="304800"/>
            <a:ext cx="2536337" cy="2022729"/>
          </a:xfrm>
          <a:prstGeom prst="rect">
            <a:avLst/>
          </a:prstGeom>
        </p:spPr>
      </p:pic>
      <p:sp>
        <p:nvSpPr>
          <p:cNvPr id="6" name="Rectangle 5"/>
          <p:cNvSpPr/>
          <p:nvPr/>
        </p:nvSpPr>
        <p:spPr>
          <a:xfrm>
            <a:off x="5943600" y="0"/>
            <a:ext cx="4114800" cy="215444"/>
          </a:xfrm>
          <a:prstGeom prst="rect">
            <a:avLst/>
          </a:prstGeom>
        </p:spPr>
        <p:txBody>
          <a:bodyPr wrap="square">
            <a:spAutoFit/>
          </a:bodyPr>
          <a:lstStyle/>
          <a:p>
            <a:r>
              <a:rPr lang="en-US" sz="800" dirty="0" smtClean="0"/>
              <a:t>http://and1morefortheroad.blogspot.com/2012/01/last-word.html</a:t>
            </a:r>
            <a:endParaRPr lang="en-US" sz="800" dirty="0"/>
          </a:p>
        </p:txBody>
      </p:sp>
    </p:spTree>
    <p:extLst>
      <p:ext uri="{BB962C8B-B14F-4D97-AF65-F5344CB8AC3E}">
        <p14:creationId xmlns="" xmlns:p14="http://schemas.microsoft.com/office/powerpoint/2010/main" val="2534315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ighland Park Plant.jpg"/>
          <p:cNvPicPr>
            <a:picLocks noChangeAspect="1"/>
          </p:cNvPicPr>
          <p:nvPr/>
        </p:nvPicPr>
        <p:blipFill>
          <a:blip r:embed="rId3" cstate="print"/>
          <a:stretch>
            <a:fillRect/>
          </a:stretch>
        </p:blipFill>
        <p:spPr>
          <a:xfrm>
            <a:off x="152400" y="1600200"/>
            <a:ext cx="4318000" cy="3238500"/>
          </a:xfrm>
          <a:prstGeom prst="rect">
            <a:avLst/>
          </a:prstGeom>
        </p:spPr>
      </p:pic>
      <p:pic>
        <p:nvPicPr>
          <p:cNvPr id="11" name="Picture 10" descr="Highland Park 1915.jpg"/>
          <p:cNvPicPr>
            <a:picLocks noChangeAspect="1"/>
          </p:cNvPicPr>
          <p:nvPr/>
        </p:nvPicPr>
        <p:blipFill>
          <a:blip r:embed="rId4" cstate="print"/>
          <a:stretch>
            <a:fillRect/>
          </a:stretch>
        </p:blipFill>
        <p:spPr>
          <a:xfrm>
            <a:off x="4495800" y="228600"/>
            <a:ext cx="4267200" cy="3373280"/>
          </a:xfrm>
          <a:prstGeom prst="rect">
            <a:avLst/>
          </a:prstGeom>
        </p:spPr>
      </p:pic>
      <p:sp>
        <p:nvSpPr>
          <p:cNvPr id="71682" name="Title 1"/>
          <p:cNvSpPr>
            <a:spLocks noGrp="1"/>
          </p:cNvSpPr>
          <p:nvPr>
            <p:ph type="title"/>
          </p:nvPr>
        </p:nvSpPr>
        <p:spPr>
          <a:xfrm>
            <a:off x="0" y="152400"/>
            <a:ext cx="6324600" cy="566738"/>
          </a:xfrm>
        </p:spPr>
        <p:txBody>
          <a:bodyPr>
            <a:normAutofit fontScale="90000"/>
          </a:bodyPr>
          <a:lstStyle/>
          <a:p>
            <a:r>
              <a:rPr lang="en-US" sz="3200" dirty="0" smtClean="0">
                <a:latin typeface="Arial" pitchFamily="34" charset="0"/>
                <a:ea typeface="ＭＳ Ｐゴシック" pitchFamily="34" charset="-128"/>
              </a:rPr>
              <a:t>Highland Park Plant, 1913</a:t>
            </a:r>
          </a:p>
        </p:txBody>
      </p:sp>
      <p:sp>
        <p:nvSpPr>
          <p:cNvPr id="7" name="TextBox 6"/>
          <p:cNvSpPr txBox="1"/>
          <p:nvPr/>
        </p:nvSpPr>
        <p:spPr>
          <a:xfrm>
            <a:off x="304800" y="4800600"/>
            <a:ext cx="4572000" cy="1938992"/>
          </a:xfrm>
          <a:prstGeom prst="rect">
            <a:avLst/>
          </a:prstGeom>
          <a:noFill/>
        </p:spPr>
        <p:txBody>
          <a:bodyPr wrap="square" rtlCol="0">
            <a:spAutoFit/>
          </a:bodyPr>
          <a:lstStyle/>
          <a:p>
            <a:r>
              <a:rPr lang="en-US" sz="2000" dirty="0" smtClean="0"/>
              <a:t>In 1914, Ford shocked the nation by paying his workers $5 per day at a time when $2.34 per day was normal. The assembly line made cars eight times faster than any other plant in the world.</a:t>
            </a:r>
            <a:endParaRPr lang="en-US" sz="2000" dirty="0"/>
          </a:p>
        </p:txBody>
      </p:sp>
      <p:sp>
        <p:nvSpPr>
          <p:cNvPr id="8" name="TextBox 7"/>
          <p:cNvSpPr txBox="1"/>
          <p:nvPr/>
        </p:nvSpPr>
        <p:spPr>
          <a:xfrm>
            <a:off x="4648200" y="2209800"/>
            <a:ext cx="3886200" cy="1015663"/>
          </a:xfrm>
          <a:prstGeom prst="rect">
            <a:avLst/>
          </a:prstGeom>
          <a:noFill/>
        </p:spPr>
        <p:txBody>
          <a:bodyPr wrap="square" rtlCol="0">
            <a:spAutoFit/>
          </a:bodyPr>
          <a:lstStyle/>
          <a:p>
            <a:r>
              <a:rPr lang="en-US" sz="2000" dirty="0" smtClean="0">
                <a:solidFill>
                  <a:srgbClr val="FFFF00"/>
                </a:solidFill>
              </a:rPr>
              <a:t>This 1915 Highland Park plant photo included workers from 53 nationalities.</a:t>
            </a:r>
            <a:endParaRPr lang="en-US" sz="2000" dirty="0">
              <a:solidFill>
                <a:srgbClr val="FFFF00"/>
              </a:solidFill>
            </a:endParaRPr>
          </a:p>
        </p:txBody>
      </p:sp>
      <p:sp>
        <p:nvSpPr>
          <p:cNvPr id="12" name="Rectangle 11"/>
          <p:cNvSpPr/>
          <p:nvPr/>
        </p:nvSpPr>
        <p:spPr>
          <a:xfrm>
            <a:off x="5257800" y="3429000"/>
            <a:ext cx="3276600" cy="215444"/>
          </a:xfrm>
          <a:prstGeom prst="rect">
            <a:avLst/>
          </a:prstGeom>
        </p:spPr>
        <p:txBody>
          <a:bodyPr wrap="square">
            <a:spAutoFit/>
          </a:bodyPr>
          <a:lstStyle/>
          <a:p>
            <a:r>
              <a:rPr lang="en-US" sz="800" dirty="0" smtClean="0"/>
              <a:t>http://sites.duke.edu/ragtime/category/general-dramaturgy/page/3/</a:t>
            </a:r>
            <a:endParaRPr lang="en-US" sz="800" dirty="0"/>
          </a:p>
        </p:txBody>
      </p:sp>
      <p:pic>
        <p:nvPicPr>
          <p:cNvPr id="13" name="Picture 12" descr="Highland_Park_Ford_plant.jpg"/>
          <p:cNvPicPr>
            <a:picLocks noChangeAspect="1"/>
          </p:cNvPicPr>
          <p:nvPr/>
        </p:nvPicPr>
        <p:blipFill>
          <a:blip r:embed="rId5" cstate="print"/>
          <a:stretch>
            <a:fillRect/>
          </a:stretch>
        </p:blipFill>
        <p:spPr>
          <a:xfrm>
            <a:off x="5486400" y="3886200"/>
            <a:ext cx="3443111" cy="1859280"/>
          </a:xfrm>
          <a:prstGeom prst="rect">
            <a:avLst/>
          </a:prstGeom>
        </p:spPr>
      </p:pic>
      <p:sp>
        <p:nvSpPr>
          <p:cNvPr id="14" name="TextBox 13"/>
          <p:cNvSpPr txBox="1"/>
          <p:nvPr/>
        </p:nvSpPr>
        <p:spPr>
          <a:xfrm>
            <a:off x="5722422" y="5715000"/>
            <a:ext cx="3421578" cy="923330"/>
          </a:xfrm>
          <a:prstGeom prst="rect">
            <a:avLst/>
          </a:prstGeom>
          <a:noFill/>
        </p:spPr>
        <p:txBody>
          <a:bodyPr wrap="square" rtlCol="0">
            <a:spAutoFit/>
          </a:bodyPr>
          <a:lstStyle/>
          <a:p>
            <a:r>
              <a:rPr lang="en-US" dirty="0" smtClean="0"/>
              <a:t>What remains of the factory is a National Historic Landmark, but is not open to the public</a:t>
            </a:r>
            <a:endParaRPr lang="en-US" dirty="0"/>
          </a:p>
        </p:txBody>
      </p:sp>
      <p:sp>
        <p:nvSpPr>
          <p:cNvPr id="15" name="Rectangle 14"/>
          <p:cNvSpPr/>
          <p:nvPr/>
        </p:nvSpPr>
        <p:spPr>
          <a:xfrm>
            <a:off x="6019800" y="6642556"/>
            <a:ext cx="3124200" cy="215444"/>
          </a:xfrm>
          <a:prstGeom prst="rect">
            <a:avLst/>
          </a:prstGeom>
        </p:spPr>
        <p:txBody>
          <a:bodyPr wrap="square">
            <a:spAutoFit/>
          </a:bodyPr>
          <a:lstStyle/>
          <a:p>
            <a:r>
              <a:rPr lang="en-US" sz="800" dirty="0" smtClean="0"/>
              <a:t>http://en.wikipedia.org/wiki/Highland_Park_Ford_Plant</a:t>
            </a:r>
            <a:endParaRPr lang="en-US" sz="800" dirty="0"/>
          </a:p>
        </p:txBody>
      </p:sp>
      <p:sp>
        <p:nvSpPr>
          <p:cNvPr id="16" name="Rectangle 15"/>
          <p:cNvSpPr/>
          <p:nvPr/>
        </p:nvSpPr>
        <p:spPr>
          <a:xfrm>
            <a:off x="152400" y="1600200"/>
            <a:ext cx="1869423" cy="215444"/>
          </a:xfrm>
          <a:prstGeom prst="rect">
            <a:avLst/>
          </a:prstGeom>
        </p:spPr>
        <p:txBody>
          <a:bodyPr wrap="none">
            <a:spAutoFit/>
          </a:bodyPr>
          <a:lstStyle/>
          <a:p>
            <a:r>
              <a:rPr lang="en-US" sz="800" dirty="0" smtClean="0"/>
              <a:t>http://coildoctor.com/historical_sights</a:t>
            </a:r>
            <a:endParaRPr lang="en-US" sz="800" dirty="0"/>
          </a:p>
        </p:txBody>
      </p:sp>
    </p:spTree>
    <p:extLst>
      <p:ext uri="{BB962C8B-B14F-4D97-AF65-F5344CB8AC3E}">
        <p14:creationId xmlns:p14="http://schemas.microsoft.com/office/powerpoint/2010/main" xmlns="" val="1490976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ackard.jpg"/>
          <p:cNvPicPr>
            <a:picLocks noChangeAspect="1"/>
          </p:cNvPicPr>
          <p:nvPr/>
        </p:nvPicPr>
        <p:blipFill>
          <a:blip r:embed="rId3" cstate="print"/>
          <a:stretch>
            <a:fillRect/>
          </a:stretch>
        </p:blipFill>
        <p:spPr>
          <a:xfrm>
            <a:off x="228600" y="4419600"/>
            <a:ext cx="3124200" cy="2310232"/>
          </a:xfrm>
          <a:prstGeom prst="rect">
            <a:avLst/>
          </a:prstGeom>
        </p:spPr>
      </p:pic>
      <p:pic>
        <p:nvPicPr>
          <p:cNvPr id="10" name="Picture 9" descr="Packard 1902.png"/>
          <p:cNvPicPr>
            <a:picLocks noChangeAspect="1"/>
          </p:cNvPicPr>
          <p:nvPr/>
        </p:nvPicPr>
        <p:blipFill>
          <a:blip r:embed="rId4" cstate="print"/>
          <a:stretch>
            <a:fillRect/>
          </a:stretch>
        </p:blipFill>
        <p:spPr>
          <a:xfrm>
            <a:off x="3505200" y="4419600"/>
            <a:ext cx="2914185" cy="1866900"/>
          </a:xfrm>
          <a:prstGeom prst="rect">
            <a:avLst/>
          </a:prstGeom>
        </p:spPr>
      </p:pic>
      <p:sp>
        <p:nvSpPr>
          <p:cNvPr id="2" name="Title 1"/>
          <p:cNvSpPr>
            <a:spLocks noGrp="1"/>
          </p:cNvSpPr>
          <p:nvPr>
            <p:ph type="title"/>
          </p:nvPr>
        </p:nvSpPr>
        <p:spPr>
          <a:xfrm>
            <a:off x="152400" y="304800"/>
            <a:ext cx="8229600" cy="1143000"/>
          </a:xfrm>
        </p:spPr>
        <p:txBody>
          <a:bodyPr/>
          <a:lstStyle/>
          <a:p>
            <a:r>
              <a:rPr lang="en-US" dirty="0" smtClean="0"/>
              <a:t>Henry B. Joy and Packard</a:t>
            </a:r>
            <a:endParaRPr lang="en-US" dirty="0"/>
          </a:p>
        </p:txBody>
      </p:sp>
      <p:pic>
        <p:nvPicPr>
          <p:cNvPr id="4" name="Content Placeholder 3" descr="Henry B. Joy.png"/>
          <p:cNvPicPr>
            <a:picLocks noGrp="1" noChangeAspect="1"/>
          </p:cNvPicPr>
          <p:nvPr>
            <p:ph sz="quarter" idx="1"/>
          </p:nvPr>
        </p:nvPicPr>
        <p:blipFill>
          <a:blip r:embed="rId5" cstate="print"/>
          <a:stretch>
            <a:fillRect/>
          </a:stretch>
        </p:blipFill>
        <p:spPr>
          <a:xfrm>
            <a:off x="7010400" y="228600"/>
            <a:ext cx="1647825" cy="2007125"/>
          </a:xfrm>
        </p:spPr>
      </p:pic>
      <p:sp>
        <p:nvSpPr>
          <p:cNvPr id="5" name="TextBox 4"/>
          <p:cNvSpPr txBox="1"/>
          <p:nvPr/>
        </p:nvSpPr>
        <p:spPr>
          <a:xfrm>
            <a:off x="381000" y="1295400"/>
            <a:ext cx="6705600" cy="707886"/>
          </a:xfrm>
          <a:prstGeom prst="rect">
            <a:avLst/>
          </a:prstGeom>
          <a:noFill/>
        </p:spPr>
        <p:txBody>
          <a:bodyPr wrap="square" rtlCol="0">
            <a:spAutoFit/>
          </a:bodyPr>
          <a:lstStyle/>
          <a:p>
            <a:r>
              <a:rPr lang="en-US" sz="2000" dirty="0" smtClean="0"/>
              <a:t>Henry Joy was born in Detroit in 1864, the son of Michigan Central Railroad president James F. Joy.</a:t>
            </a:r>
            <a:endParaRPr lang="en-US" sz="2000" dirty="0"/>
          </a:p>
        </p:txBody>
      </p:sp>
      <p:sp>
        <p:nvSpPr>
          <p:cNvPr id="6" name="TextBox 5"/>
          <p:cNvSpPr txBox="1"/>
          <p:nvPr/>
        </p:nvSpPr>
        <p:spPr>
          <a:xfrm>
            <a:off x="304800" y="2286000"/>
            <a:ext cx="8077200" cy="1785104"/>
          </a:xfrm>
          <a:prstGeom prst="rect">
            <a:avLst/>
          </a:prstGeom>
          <a:noFill/>
        </p:spPr>
        <p:txBody>
          <a:bodyPr wrap="square" rtlCol="0">
            <a:spAutoFit/>
          </a:bodyPr>
          <a:lstStyle/>
          <a:p>
            <a:r>
              <a:rPr lang="en-US" sz="2200" dirty="0" smtClean="0"/>
              <a:t>After seeing a Packard, he invested with Packard founder, </a:t>
            </a:r>
            <a:r>
              <a:rPr lang="en-US" sz="2200" b="1" dirty="0" smtClean="0"/>
              <a:t>James Ward Packard</a:t>
            </a:r>
            <a:r>
              <a:rPr lang="en-US" sz="2200" dirty="0" smtClean="0"/>
              <a:t>, along with other Detroit investors like brother-in-law </a:t>
            </a:r>
            <a:r>
              <a:rPr lang="en-US" sz="2200" b="1" dirty="0" smtClean="0"/>
              <a:t>Truman Newberry</a:t>
            </a:r>
            <a:r>
              <a:rPr lang="en-US" sz="2200" dirty="0" smtClean="0"/>
              <a:t> and </a:t>
            </a:r>
            <a:r>
              <a:rPr lang="en-US" sz="2200" b="1" dirty="0" smtClean="0"/>
              <a:t>William C. McMillan</a:t>
            </a:r>
            <a:r>
              <a:rPr lang="en-US" sz="2200" dirty="0" smtClean="0"/>
              <a:t>.  In 1902, the Ohio Automobile Company became the </a:t>
            </a:r>
            <a:r>
              <a:rPr lang="en-US" sz="2200" b="1" dirty="0" smtClean="0"/>
              <a:t>Packard Motor Car Company</a:t>
            </a:r>
            <a:r>
              <a:rPr lang="en-US" sz="2200" dirty="0" smtClean="0"/>
              <a:t>.  Joy convinced Packard to move to Detroit in 1903.</a:t>
            </a:r>
            <a:endParaRPr lang="en-US" sz="2200" dirty="0"/>
          </a:p>
        </p:txBody>
      </p:sp>
      <p:sp>
        <p:nvSpPr>
          <p:cNvPr id="7" name="TextBox 6"/>
          <p:cNvSpPr txBox="1"/>
          <p:nvPr/>
        </p:nvSpPr>
        <p:spPr>
          <a:xfrm>
            <a:off x="1219200" y="5029200"/>
            <a:ext cx="237566" cy="369332"/>
          </a:xfrm>
          <a:prstGeom prst="rect">
            <a:avLst/>
          </a:prstGeom>
          <a:noFill/>
        </p:spPr>
        <p:txBody>
          <a:bodyPr wrap="none" rtlCol="0">
            <a:spAutoFit/>
          </a:bodyPr>
          <a:lstStyle/>
          <a:p>
            <a:r>
              <a:rPr lang="en-US" dirty="0" smtClean="0"/>
              <a:t> </a:t>
            </a:r>
            <a:endParaRPr lang="en-US" dirty="0"/>
          </a:p>
        </p:txBody>
      </p:sp>
      <p:sp>
        <p:nvSpPr>
          <p:cNvPr id="11" name="TextBox 10"/>
          <p:cNvSpPr txBox="1"/>
          <p:nvPr/>
        </p:nvSpPr>
        <p:spPr>
          <a:xfrm>
            <a:off x="3733800" y="6324600"/>
            <a:ext cx="2743200" cy="400110"/>
          </a:xfrm>
          <a:prstGeom prst="rect">
            <a:avLst/>
          </a:prstGeom>
          <a:noFill/>
        </p:spPr>
        <p:txBody>
          <a:bodyPr wrap="square" rtlCol="0">
            <a:spAutoFit/>
          </a:bodyPr>
          <a:lstStyle/>
          <a:p>
            <a:r>
              <a:rPr lang="en-US" sz="2000" dirty="0" smtClean="0"/>
              <a:t>1902 Packard Model F</a:t>
            </a:r>
            <a:endParaRPr lang="en-US" sz="2000" dirty="0"/>
          </a:p>
        </p:txBody>
      </p:sp>
      <p:sp>
        <p:nvSpPr>
          <p:cNvPr id="9" name="Rectangle 8"/>
          <p:cNvSpPr/>
          <p:nvPr/>
        </p:nvSpPr>
        <p:spPr>
          <a:xfrm>
            <a:off x="6553200" y="0"/>
            <a:ext cx="2590800" cy="215444"/>
          </a:xfrm>
          <a:prstGeom prst="rect">
            <a:avLst/>
          </a:prstGeom>
        </p:spPr>
        <p:txBody>
          <a:bodyPr wrap="square">
            <a:spAutoFit/>
          </a:bodyPr>
          <a:lstStyle/>
          <a:p>
            <a:r>
              <a:rPr lang="en-US" sz="800" dirty="0" smtClean="0"/>
              <a:t>http://en.wikipedia.org/wiki/Henry_Bourne_Joy</a:t>
            </a:r>
            <a:endParaRPr lang="en-US" sz="800" dirty="0"/>
          </a:p>
        </p:txBody>
      </p:sp>
      <p:sp>
        <p:nvSpPr>
          <p:cNvPr id="12" name="Rectangle 11"/>
          <p:cNvSpPr/>
          <p:nvPr/>
        </p:nvSpPr>
        <p:spPr>
          <a:xfrm>
            <a:off x="4038600" y="6642556"/>
            <a:ext cx="2140330" cy="215444"/>
          </a:xfrm>
          <a:prstGeom prst="rect">
            <a:avLst/>
          </a:prstGeom>
        </p:spPr>
        <p:txBody>
          <a:bodyPr wrap="none">
            <a:spAutoFit/>
          </a:bodyPr>
          <a:lstStyle/>
          <a:p>
            <a:r>
              <a:rPr lang="en-US" sz="800" dirty="0" smtClean="0"/>
              <a:t>http://oldcarandtruckpictures.com/Packard/</a:t>
            </a:r>
            <a:endParaRPr lang="en-US" sz="800" dirty="0"/>
          </a:p>
        </p:txBody>
      </p:sp>
      <p:sp>
        <p:nvSpPr>
          <p:cNvPr id="13" name="Rectangle 12"/>
          <p:cNvSpPr/>
          <p:nvPr/>
        </p:nvSpPr>
        <p:spPr>
          <a:xfrm>
            <a:off x="228600" y="6519446"/>
            <a:ext cx="2133600" cy="215444"/>
          </a:xfrm>
          <a:prstGeom prst="rect">
            <a:avLst/>
          </a:prstGeom>
        </p:spPr>
        <p:txBody>
          <a:bodyPr wrap="square">
            <a:spAutoFit/>
          </a:bodyPr>
          <a:lstStyle/>
          <a:p>
            <a:r>
              <a:rPr lang="en-US" sz="800" dirty="0" smtClean="0"/>
              <a:t>http://en.wikipedia.org/wiki/Packard</a:t>
            </a:r>
            <a:endParaRPr lang="en-US" sz="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Packard Plant</a:t>
            </a:r>
            <a:endParaRPr lang="en-US" dirty="0"/>
          </a:p>
        </p:txBody>
      </p:sp>
      <p:sp>
        <p:nvSpPr>
          <p:cNvPr id="3" name="Content Placeholder 2"/>
          <p:cNvSpPr>
            <a:spLocks noGrp="1"/>
          </p:cNvSpPr>
          <p:nvPr>
            <p:ph idx="1"/>
          </p:nvPr>
        </p:nvSpPr>
        <p:spPr>
          <a:xfrm>
            <a:off x="228600" y="1295400"/>
            <a:ext cx="8686800" cy="2255838"/>
          </a:xfrm>
        </p:spPr>
        <p:txBody>
          <a:bodyPr>
            <a:normAutofit fontScale="85000" lnSpcReduction="10000"/>
          </a:bodyPr>
          <a:lstStyle/>
          <a:p>
            <a:r>
              <a:rPr lang="en-US" dirty="0" smtClean="0"/>
              <a:t>The Packard plant was built in 1907 by Albert Kahn, and was 3.5 million sq. ft. over 40 acres.  It closed in 1958, and has been vacant ever since.  It was purchased in Dec. 2013 by a Peruvian investor, who will spend $350 million to redevelop the site. </a:t>
            </a:r>
          </a:p>
          <a:p>
            <a:endParaRPr lang="en-US" dirty="0"/>
          </a:p>
        </p:txBody>
      </p:sp>
      <p:pic>
        <p:nvPicPr>
          <p:cNvPr id="4" name="Picture 3" descr="Packard plant.jpg"/>
          <p:cNvPicPr>
            <a:picLocks noChangeAspect="1"/>
          </p:cNvPicPr>
          <p:nvPr/>
        </p:nvPicPr>
        <p:blipFill>
          <a:blip r:embed="rId3" cstate="print"/>
          <a:stretch>
            <a:fillRect/>
          </a:stretch>
        </p:blipFill>
        <p:spPr>
          <a:xfrm>
            <a:off x="4876800" y="3505200"/>
            <a:ext cx="3437594" cy="2286000"/>
          </a:xfrm>
          <a:prstGeom prst="rect">
            <a:avLst/>
          </a:prstGeom>
        </p:spPr>
      </p:pic>
      <p:pic>
        <p:nvPicPr>
          <p:cNvPr id="5" name="Picture 4" descr="Parkard Plant 1907.jpg"/>
          <p:cNvPicPr>
            <a:picLocks noChangeAspect="1"/>
          </p:cNvPicPr>
          <p:nvPr/>
        </p:nvPicPr>
        <p:blipFill>
          <a:blip r:embed="rId4" cstate="print"/>
          <a:stretch>
            <a:fillRect/>
          </a:stretch>
        </p:blipFill>
        <p:spPr>
          <a:xfrm>
            <a:off x="304800" y="3352800"/>
            <a:ext cx="3596201" cy="2499360"/>
          </a:xfrm>
          <a:prstGeom prst="rect">
            <a:avLst/>
          </a:prstGeom>
        </p:spPr>
      </p:pic>
      <p:sp>
        <p:nvSpPr>
          <p:cNvPr id="6" name="Rectangle 5"/>
          <p:cNvSpPr/>
          <p:nvPr/>
        </p:nvSpPr>
        <p:spPr>
          <a:xfrm>
            <a:off x="5410200" y="5867400"/>
            <a:ext cx="2819400" cy="215444"/>
          </a:xfrm>
          <a:prstGeom prst="rect">
            <a:avLst/>
          </a:prstGeom>
        </p:spPr>
        <p:txBody>
          <a:bodyPr wrap="square">
            <a:spAutoFit/>
          </a:bodyPr>
          <a:lstStyle/>
          <a:p>
            <a:r>
              <a:rPr lang="en-US" sz="800" dirty="0" smtClean="0"/>
              <a:t>http://en.wikipedia.org/wiki/Packard_Automotive_Plant</a:t>
            </a:r>
            <a:endParaRPr lang="en-US" sz="800" dirty="0"/>
          </a:p>
        </p:txBody>
      </p:sp>
      <p:sp>
        <p:nvSpPr>
          <p:cNvPr id="7" name="Rectangle 6"/>
          <p:cNvSpPr/>
          <p:nvPr/>
        </p:nvSpPr>
        <p:spPr>
          <a:xfrm>
            <a:off x="381000" y="5867400"/>
            <a:ext cx="3352800" cy="338554"/>
          </a:xfrm>
          <a:prstGeom prst="rect">
            <a:avLst/>
          </a:prstGeom>
        </p:spPr>
        <p:txBody>
          <a:bodyPr wrap="square">
            <a:spAutoFit/>
          </a:bodyPr>
          <a:lstStyle/>
          <a:p>
            <a:r>
              <a:rPr lang="en-US" sz="800" dirty="0" smtClean="0"/>
              <a:t>http://www.examiner.com/article/auto-pop-culture-graffiti-artist-banksy-hits-motor-city-to-tag-packard-auto-plant-his-message</a:t>
            </a:r>
            <a:endParaRPr lang="en-US" sz="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ick.jpg"/>
          <p:cNvPicPr>
            <a:picLocks noChangeAspect="1"/>
          </p:cNvPicPr>
          <p:nvPr/>
        </p:nvPicPr>
        <p:blipFill>
          <a:blip r:embed="rId3" cstate="print"/>
          <a:stretch>
            <a:fillRect/>
          </a:stretch>
        </p:blipFill>
        <p:spPr>
          <a:xfrm>
            <a:off x="7467600" y="228600"/>
            <a:ext cx="1600200" cy="2225734"/>
          </a:xfrm>
          <a:prstGeom prst="rect">
            <a:avLst/>
          </a:prstGeom>
        </p:spPr>
      </p:pic>
      <p:sp>
        <p:nvSpPr>
          <p:cNvPr id="2" name="Title 1"/>
          <p:cNvSpPr>
            <a:spLocks noGrp="1"/>
          </p:cNvSpPr>
          <p:nvPr>
            <p:ph type="title"/>
          </p:nvPr>
        </p:nvSpPr>
        <p:spPr>
          <a:xfrm>
            <a:off x="457200" y="304800"/>
            <a:ext cx="8229600" cy="1143000"/>
          </a:xfrm>
        </p:spPr>
        <p:txBody>
          <a:bodyPr/>
          <a:lstStyle/>
          <a:p>
            <a:r>
              <a:rPr lang="en-US" dirty="0" smtClean="0"/>
              <a:t>David D. Buick</a:t>
            </a:r>
            <a:endParaRPr lang="en-US" dirty="0"/>
          </a:p>
        </p:txBody>
      </p:sp>
      <p:sp>
        <p:nvSpPr>
          <p:cNvPr id="3" name="Content Placeholder 2"/>
          <p:cNvSpPr>
            <a:spLocks noGrp="1"/>
          </p:cNvSpPr>
          <p:nvPr>
            <p:ph sz="quarter" idx="1"/>
          </p:nvPr>
        </p:nvSpPr>
        <p:spPr>
          <a:xfrm>
            <a:off x="304800" y="1905000"/>
            <a:ext cx="8686800" cy="4525963"/>
          </a:xfrm>
        </p:spPr>
        <p:txBody>
          <a:bodyPr>
            <a:normAutofit fontScale="92500" lnSpcReduction="20000"/>
          </a:bodyPr>
          <a:lstStyle/>
          <a:p>
            <a:r>
              <a:rPr lang="en-US" dirty="0" smtClean="0"/>
              <a:t>Expert plumber started the </a:t>
            </a:r>
            <a:r>
              <a:rPr lang="en-US" b="1" dirty="0" smtClean="0"/>
              <a:t>Buick Motor Company</a:t>
            </a:r>
            <a:r>
              <a:rPr lang="en-US" dirty="0" smtClean="0"/>
              <a:t> in 1903 aided by Benjamin and Frank Briscoe</a:t>
            </a:r>
          </a:p>
          <a:p>
            <a:r>
              <a:rPr lang="en-US" dirty="0" smtClean="0"/>
              <a:t>Buick poorly managed his company, so </a:t>
            </a:r>
            <a:r>
              <a:rPr lang="en-US" b="1" dirty="0" smtClean="0"/>
              <a:t>Billy Durant </a:t>
            </a:r>
            <a:r>
              <a:rPr lang="en-US" dirty="0" smtClean="0"/>
              <a:t>took complete control in 1904. In 1908, Buick  sold to Durant, who made it part of GM. </a:t>
            </a:r>
          </a:p>
          <a:p>
            <a:r>
              <a:rPr lang="en-US" dirty="0" smtClean="0"/>
              <a:t>Buick used the Durant-Dort factory to build Buicks, and entered them in car races</a:t>
            </a:r>
          </a:p>
          <a:p>
            <a:r>
              <a:rPr lang="en-US" dirty="0" smtClean="0"/>
              <a:t>Louis Chevrolet learned about engines at Buick</a:t>
            </a:r>
          </a:p>
          <a:p>
            <a:r>
              <a:rPr lang="en-US" dirty="0" smtClean="0"/>
              <a:t>By 1908, Buick was as popular as the Ford Model T</a:t>
            </a:r>
            <a:endParaRPr lang="en-US" dirty="0"/>
          </a:p>
        </p:txBody>
      </p:sp>
      <p:sp>
        <p:nvSpPr>
          <p:cNvPr id="5" name="Rectangle 4"/>
          <p:cNvSpPr/>
          <p:nvPr/>
        </p:nvSpPr>
        <p:spPr>
          <a:xfrm>
            <a:off x="6705600" y="0"/>
            <a:ext cx="2971800" cy="215444"/>
          </a:xfrm>
          <a:prstGeom prst="rect">
            <a:avLst/>
          </a:prstGeom>
        </p:spPr>
        <p:txBody>
          <a:bodyPr wrap="square">
            <a:spAutoFit/>
          </a:bodyPr>
          <a:lstStyle/>
          <a:p>
            <a:r>
              <a:rPr lang="en-US" sz="800" dirty="0" smtClean="0"/>
              <a:t>http://en.wikipedia.org/wiki/David_Dunbar_Buick</a:t>
            </a:r>
            <a:endParaRPr lang="en-US" sz="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rant, William1.jpg"/>
          <p:cNvPicPr>
            <a:picLocks noChangeAspect="1"/>
          </p:cNvPicPr>
          <p:nvPr/>
        </p:nvPicPr>
        <p:blipFill>
          <a:blip r:embed="rId3" cstate="print"/>
          <a:stretch>
            <a:fillRect/>
          </a:stretch>
        </p:blipFill>
        <p:spPr>
          <a:xfrm>
            <a:off x="381000" y="108528"/>
            <a:ext cx="1219200" cy="1570182"/>
          </a:xfrm>
          <a:prstGeom prst="rect">
            <a:avLst/>
          </a:prstGeom>
        </p:spPr>
      </p:pic>
      <p:sp>
        <p:nvSpPr>
          <p:cNvPr id="2" name="Title 1"/>
          <p:cNvSpPr>
            <a:spLocks noGrp="1"/>
          </p:cNvSpPr>
          <p:nvPr>
            <p:ph type="title"/>
          </p:nvPr>
        </p:nvSpPr>
        <p:spPr>
          <a:xfrm>
            <a:off x="1828800" y="533400"/>
            <a:ext cx="7010400" cy="792162"/>
          </a:xfrm>
        </p:spPr>
        <p:txBody>
          <a:bodyPr>
            <a:normAutofit fontScale="90000"/>
          </a:bodyPr>
          <a:lstStyle/>
          <a:p>
            <a:r>
              <a:rPr lang="en-US" dirty="0" smtClean="0"/>
              <a:t>Billy Durant and General Motors</a:t>
            </a:r>
            <a:endParaRPr lang="en-US" dirty="0"/>
          </a:p>
        </p:txBody>
      </p:sp>
      <p:sp>
        <p:nvSpPr>
          <p:cNvPr id="3" name="Content Placeholder 2"/>
          <p:cNvSpPr>
            <a:spLocks noGrp="1"/>
          </p:cNvSpPr>
          <p:nvPr>
            <p:ph sz="quarter" idx="1"/>
          </p:nvPr>
        </p:nvSpPr>
        <p:spPr>
          <a:xfrm>
            <a:off x="152400" y="1828800"/>
            <a:ext cx="7315200" cy="4525963"/>
          </a:xfrm>
        </p:spPr>
        <p:txBody>
          <a:bodyPr>
            <a:normAutofit fontScale="62500" lnSpcReduction="20000"/>
          </a:bodyPr>
          <a:lstStyle/>
          <a:p>
            <a:r>
              <a:rPr lang="en-US" dirty="0" smtClean="0"/>
              <a:t>Durant didn’t agree with Ford’s one model idea, so he decided to offer a variety of models and styles, so he tried to merge several auto companies together (Ford, Buick, Maxwell-Briscoe, and REO).  </a:t>
            </a:r>
          </a:p>
          <a:p>
            <a:r>
              <a:rPr lang="en-US" dirty="0" smtClean="0"/>
              <a:t>Talks with Ford and Olds broke down, so Durant incorporated </a:t>
            </a:r>
            <a:r>
              <a:rPr lang="en-US" b="1" dirty="0" smtClean="0"/>
              <a:t>General Motors </a:t>
            </a:r>
            <a:r>
              <a:rPr lang="en-US" dirty="0" smtClean="0"/>
              <a:t>in 1908 in New Jersey, which had lax corporation laws.  General Motors owned stock in companies that produced cars, but made none itself.  </a:t>
            </a:r>
            <a:r>
              <a:rPr lang="en-US" b="1" dirty="0" smtClean="0"/>
              <a:t>Olds Motors Work</a:t>
            </a:r>
            <a:r>
              <a:rPr lang="en-US" dirty="0" smtClean="0"/>
              <a:t> merged in late 1908, and </a:t>
            </a:r>
            <a:r>
              <a:rPr lang="en-US" b="1" dirty="0" smtClean="0"/>
              <a:t>Cadillac</a:t>
            </a:r>
            <a:r>
              <a:rPr lang="en-US" dirty="0" smtClean="0"/>
              <a:t> in 1909.  Oakland Motor Car Company (eventually called </a:t>
            </a:r>
            <a:r>
              <a:rPr lang="en-US" b="1" dirty="0" smtClean="0"/>
              <a:t>Pontiac</a:t>
            </a:r>
            <a:r>
              <a:rPr lang="en-US" dirty="0" smtClean="0"/>
              <a:t>) was also merged in 1909.</a:t>
            </a:r>
          </a:p>
          <a:p>
            <a:r>
              <a:rPr lang="en-US" b="1" dirty="0" smtClean="0"/>
              <a:t>Charles S. Mott</a:t>
            </a:r>
            <a:r>
              <a:rPr lang="en-US" dirty="0" smtClean="0"/>
              <a:t>’s company, which made wheels and axles, merged with GM, and he was once the largest holder of GM stock (which was estimated at one time to be worth $800 million).  Mott sat on GM’s board for 60 years until his death in 1973.</a:t>
            </a:r>
          </a:p>
        </p:txBody>
      </p:sp>
      <p:sp>
        <p:nvSpPr>
          <p:cNvPr id="6" name="Rectangle 5"/>
          <p:cNvSpPr/>
          <p:nvPr/>
        </p:nvSpPr>
        <p:spPr>
          <a:xfrm>
            <a:off x="1905000" y="0"/>
            <a:ext cx="2362200" cy="461665"/>
          </a:xfrm>
          <a:prstGeom prst="rect">
            <a:avLst/>
          </a:prstGeom>
        </p:spPr>
        <p:txBody>
          <a:bodyPr wrap="square">
            <a:spAutoFit/>
          </a:bodyPr>
          <a:lstStyle/>
          <a:p>
            <a:r>
              <a:rPr lang="en-US" sz="800" dirty="0" smtClean="0"/>
              <a:t>http://www.tomorrowstechnician.com/Article/36096/report_card_highlights_to_gms_historic_anniversary.aspx</a:t>
            </a:r>
            <a:endParaRPr lang="en-US" sz="800" dirty="0"/>
          </a:p>
        </p:txBody>
      </p:sp>
      <p:pic>
        <p:nvPicPr>
          <p:cNvPr id="7" name="Picture 6" descr="Charles Mott.jpg"/>
          <p:cNvPicPr>
            <a:picLocks noChangeAspect="1"/>
          </p:cNvPicPr>
          <p:nvPr/>
        </p:nvPicPr>
        <p:blipFill>
          <a:blip r:embed="rId4" cstate="print"/>
          <a:stretch>
            <a:fillRect/>
          </a:stretch>
        </p:blipFill>
        <p:spPr>
          <a:xfrm>
            <a:off x="7315200" y="4495800"/>
            <a:ext cx="1714500" cy="1714500"/>
          </a:xfrm>
          <a:prstGeom prst="rect">
            <a:avLst/>
          </a:prstGeom>
        </p:spPr>
      </p:pic>
      <p:sp>
        <p:nvSpPr>
          <p:cNvPr id="8" name="Rectangle 7"/>
          <p:cNvSpPr/>
          <p:nvPr/>
        </p:nvSpPr>
        <p:spPr>
          <a:xfrm>
            <a:off x="5943600" y="6248400"/>
            <a:ext cx="3200400" cy="215444"/>
          </a:xfrm>
          <a:prstGeom prst="rect">
            <a:avLst/>
          </a:prstGeom>
        </p:spPr>
        <p:txBody>
          <a:bodyPr wrap="square">
            <a:spAutoFit/>
          </a:bodyPr>
          <a:lstStyle/>
          <a:p>
            <a:r>
              <a:rPr lang="en-US" sz="800" dirty="0" smtClean="0"/>
              <a:t>http://www.automotivehalloffame.org/inductee/charles-mott/100/</a:t>
            </a:r>
            <a:endParaRPr lang="en-US" sz="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evrolet, Louis.jpg"/>
          <p:cNvPicPr>
            <a:picLocks noChangeAspect="1"/>
          </p:cNvPicPr>
          <p:nvPr/>
        </p:nvPicPr>
        <p:blipFill>
          <a:blip r:embed="rId3" cstate="print"/>
          <a:stretch>
            <a:fillRect/>
          </a:stretch>
        </p:blipFill>
        <p:spPr>
          <a:xfrm>
            <a:off x="7162800" y="4267200"/>
            <a:ext cx="1676400" cy="2362200"/>
          </a:xfrm>
          <a:prstGeom prst="rect">
            <a:avLst/>
          </a:prstGeom>
        </p:spPr>
      </p:pic>
      <p:sp>
        <p:nvSpPr>
          <p:cNvPr id="2" name="Title 1"/>
          <p:cNvSpPr>
            <a:spLocks noGrp="1"/>
          </p:cNvSpPr>
          <p:nvPr>
            <p:ph type="title"/>
          </p:nvPr>
        </p:nvSpPr>
        <p:spPr>
          <a:xfrm>
            <a:off x="0" y="457200"/>
            <a:ext cx="7010400" cy="838200"/>
          </a:xfrm>
        </p:spPr>
        <p:txBody>
          <a:bodyPr>
            <a:normAutofit fontScale="90000"/>
          </a:bodyPr>
          <a:lstStyle/>
          <a:p>
            <a:r>
              <a:rPr lang="en-US" dirty="0" smtClean="0"/>
              <a:t>Louis Chevrolet and Billy Durant</a:t>
            </a:r>
            <a:endParaRPr lang="en-US" dirty="0"/>
          </a:p>
        </p:txBody>
      </p:sp>
      <p:sp>
        <p:nvSpPr>
          <p:cNvPr id="3" name="Content Placeholder 2"/>
          <p:cNvSpPr>
            <a:spLocks noGrp="1"/>
          </p:cNvSpPr>
          <p:nvPr>
            <p:ph sz="quarter" idx="1"/>
          </p:nvPr>
        </p:nvSpPr>
        <p:spPr>
          <a:xfrm>
            <a:off x="457200" y="1371600"/>
            <a:ext cx="8229600" cy="4525963"/>
          </a:xfrm>
        </p:spPr>
        <p:txBody>
          <a:bodyPr>
            <a:normAutofit/>
          </a:bodyPr>
          <a:lstStyle/>
          <a:p>
            <a:r>
              <a:rPr lang="en-US" sz="2500" dirty="0" smtClean="0"/>
              <a:t>1910 - Durant accepted loan that prohibited him from managing GM for 5 years.</a:t>
            </a:r>
          </a:p>
          <a:p>
            <a:r>
              <a:rPr lang="en-US" sz="2500" dirty="0" smtClean="0"/>
              <a:t>Durant then established the Chevrolet Motor Car Company in 1911, named after </a:t>
            </a:r>
            <a:r>
              <a:rPr lang="en-US" sz="2500" b="1" dirty="0" smtClean="0"/>
              <a:t>Louis Chevrolet</a:t>
            </a:r>
            <a:r>
              <a:rPr lang="en-US" sz="2500" dirty="0" smtClean="0"/>
              <a:t>, the race car driver for Buick.  Below is the 1911 Series C.</a:t>
            </a:r>
          </a:p>
          <a:p>
            <a:r>
              <a:rPr lang="en-US" sz="2500" dirty="0" smtClean="0"/>
              <a:t>In 1915, the Chevrolet became a very popular car, and Durant used money to regain control of GM</a:t>
            </a:r>
            <a:endParaRPr lang="en-US" sz="2500" dirty="0"/>
          </a:p>
        </p:txBody>
      </p:sp>
      <p:sp>
        <p:nvSpPr>
          <p:cNvPr id="6" name="TextBox 5"/>
          <p:cNvSpPr txBox="1"/>
          <p:nvPr/>
        </p:nvSpPr>
        <p:spPr>
          <a:xfrm>
            <a:off x="3733800" y="4343400"/>
            <a:ext cx="3657600" cy="2246769"/>
          </a:xfrm>
          <a:prstGeom prst="rect">
            <a:avLst/>
          </a:prstGeom>
          <a:noFill/>
        </p:spPr>
        <p:txBody>
          <a:bodyPr wrap="square" rtlCol="0">
            <a:spAutoFit/>
          </a:bodyPr>
          <a:lstStyle/>
          <a:p>
            <a:r>
              <a:rPr lang="en-US" sz="2000" dirty="0" smtClean="0"/>
              <a:t>In 1915, Louis Chevrolet sold his stock to Durant, who merged Chevrolet with GM in 1917.  He drove in the Indy 500 four times, but never won,</a:t>
            </a:r>
          </a:p>
          <a:p>
            <a:r>
              <a:rPr lang="en-US" sz="2000" dirty="0" smtClean="0"/>
              <a:t>and died nearly penniless in Detroit in 1941.</a:t>
            </a:r>
            <a:endParaRPr lang="en-US" sz="2000" dirty="0"/>
          </a:p>
        </p:txBody>
      </p:sp>
      <p:sp>
        <p:nvSpPr>
          <p:cNvPr id="7" name="Rectangle 6"/>
          <p:cNvSpPr/>
          <p:nvPr/>
        </p:nvSpPr>
        <p:spPr>
          <a:xfrm>
            <a:off x="6400800" y="6642556"/>
            <a:ext cx="2743200" cy="215444"/>
          </a:xfrm>
          <a:prstGeom prst="rect">
            <a:avLst/>
          </a:prstGeom>
        </p:spPr>
        <p:txBody>
          <a:bodyPr wrap="square">
            <a:spAutoFit/>
          </a:bodyPr>
          <a:lstStyle/>
          <a:p>
            <a:r>
              <a:rPr lang="en-US" sz="800" dirty="0" smtClean="0"/>
              <a:t>http://en.wikipedia.org/wiki/Interstate_69_in_Michigan</a:t>
            </a:r>
            <a:endParaRPr lang="en-US" sz="800" dirty="0"/>
          </a:p>
        </p:txBody>
      </p:sp>
      <p:sp>
        <p:nvSpPr>
          <p:cNvPr id="8" name="Rectangle 7"/>
          <p:cNvSpPr/>
          <p:nvPr/>
        </p:nvSpPr>
        <p:spPr>
          <a:xfrm>
            <a:off x="6781800" y="0"/>
            <a:ext cx="2971800" cy="215444"/>
          </a:xfrm>
          <a:prstGeom prst="rect">
            <a:avLst/>
          </a:prstGeom>
        </p:spPr>
        <p:txBody>
          <a:bodyPr wrap="square">
            <a:spAutoFit/>
          </a:bodyPr>
          <a:lstStyle/>
          <a:p>
            <a:r>
              <a:rPr lang="en-US" sz="800" dirty="0" smtClean="0"/>
              <a:t>http://thelsxdr.com/the-history-chevrolet-bowtie/ </a:t>
            </a:r>
            <a:endParaRPr lang="en-US" sz="800" dirty="0"/>
          </a:p>
        </p:txBody>
      </p:sp>
      <p:pic>
        <p:nvPicPr>
          <p:cNvPr id="9" name="Picture 8" descr="Chevrolet logo.jpg"/>
          <p:cNvPicPr>
            <a:picLocks noChangeAspect="1"/>
          </p:cNvPicPr>
          <p:nvPr/>
        </p:nvPicPr>
        <p:blipFill>
          <a:blip r:embed="rId4" cstate="print"/>
          <a:stretch>
            <a:fillRect/>
          </a:stretch>
        </p:blipFill>
        <p:spPr>
          <a:xfrm>
            <a:off x="7038474" y="304800"/>
            <a:ext cx="2105526" cy="1066800"/>
          </a:xfrm>
          <a:prstGeom prst="rect">
            <a:avLst/>
          </a:prstGeom>
        </p:spPr>
      </p:pic>
      <p:pic>
        <p:nvPicPr>
          <p:cNvPr id="10" name="Picture 9" descr="Chevrolet.jpg"/>
          <p:cNvPicPr>
            <a:picLocks noChangeAspect="1"/>
          </p:cNvPicPr>
          <p:nvPr/>
        </p:nvPicPr>
        <p:blipFill>
          <a:blip r:embed="rId5" cstate="print"/>
          <a:stretch>
            <a:fillRect/>
          </a:stretch>
        </p:blipFill>
        <p:spPr>
          <a:xfrm>
            <a:off x="152400" y="4343400"/>
            <a:ext cx="3534199" cy="2182368"/>
          </a:xfrm>
          <a:prstGeom prst="rect">
            <a:avLst/>
          </a:prstGeom>
        </p:spPr>
      </p:pic>
      <p:sp>
        <p:nvSpPr>
          <p:cNvPr id="11" name="Rectangle 10"/>
          <p:cNvSpPr/>
          <p:nvPr/>
        </p:nvSpPr>
        <p:spPr>
          <a:xfrm>
            <a:off x="304800" y="6519446"/>
            <a:ext cx="3276600" cy="338554"/>
          </a:xfrm>
          <a:prstGeom prst="rect">
            <a:avLst/>
          </a:prstGeom>
        </p:spPr>
        <p:txBody>
          <a:bodyPr wrap="square">
            <a:spAutoFit/>
          </a:bodyPr>
          <a:lstStyle/>
          <a:p>
            <a:r>
              <a:rPr lang="en-US" sz="800" dirty="0" smtClean="0"/>
              <a:t>http://auto.howstuffworks.com/1911-1912-1913-chevrolet-series-c-classic-six.htm</a:t>
            </a:r>
            <a:endParaRPr lang="en-US" sz="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143000"/>
          </a:xfrm>
        </p:spPr>
        <p:txBody>
          <a:bodyPr>
            <a:normAutofit fontScale="90000"/>
          </a:bodyPr>
          <a:lstStyle/>
          <a:p>
            <a:r>
              <a:rPr lang="en-US" dirty="0" smtClean="0"/>
              <a:t>Detroit quickly becomes the Motor City</a:t>
            </a:r>
            <a:endParaRPr lang="en-US" dirty="0"/>
          </a:p>
        </p:txBody>
      </p:sp>
      <p:sp>
        <p:nvSpPr>
          <p:cNvPr id="3" name="Content Placeholder 2"/>
          <p:cNvSpPr>
            <a:spLocks noGrp="1"/>
          </p:cNvSpPr>
          <p:nvPr>
            <p:ph sz="quarter" idx="1"/>
          </p:nvPr>
        </p:nvSpPr>
        <p:spPr>
          <a:xfrm>
            <a:off x="457200" y="1600200"/>
            <a:ext cx="8458200" cy="4525963"/>
          </a:xfrm>
        </p:spPr>
        <p:txBody>
          <a:bodyPr/>
          <a:lstStyle/>
          <a:p>
            <a:r>
              <a:rPr lang="en-US" dirty="0" smtClean="0"/>
              <a:t>By 1904, Detroit was the leader mainly thanks to Ford, Olds, and Leland</a:t>
            </a:r>
          </a:p>
          <a:p>
            <a:r>
              <a:rPr lang="en-US" dirty="0" smtClean="0"/>
              <a:t>1906 – Detroit’s auto production = $12 million (&lt;2% of all manufactured goods in state)</a:t>
            </a:r>
          </a:p>
          <a:p>
            <a:r>
              <a:rPr lang="en-US" dirty="0" smtClean="0"/>
              <a:t>1914 – Detroit’s auto production = $400 million (37% of all manufactured goods in state)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 Auto-Related “Firsts”</a:t>
            </a:r>
            <a:endParaRPr lang="en-US" dirty="0"/>
          </a:p>
        </p:txBody>
      </p:sp>
      <p:sp>
        <p:nvSpPr>
          <p:cNvPr id="3" name="Content Placeholder 2"/>
          <p:cNvSpPr>
            <a:spLocks noGrp="1"/>
          </p:cNvSpPr>
          <p:nvPr>
            <p:ph idx="1"/>
          </p:nvPr>
        </p:nvSpPr>
        <p:spPr/>
        <p:txBody>
          <a:bodyPr/>
          <a:lstStyle/>
          <a:p>
            <a:r>
              <a:rPr lang="en-US" dirty="0" smtClean="0"/>
              <a:t>1909 – First concrete road in U.S. on Woodward between 6 and 7 Mile Road at a cost of $14,000</a:t>
            </a:r>
          </a:p>
          <a:p>
            <a:r>
              <a:rPr lang="en-US" dirty="0" smtClean="0"/>
              <a:t>1911 – First painted dividing line in center of road on River Road near Trenton (Edward Hines was the Wayne County Road Commissioner)</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Tiger STADIUM</a:t>
            </a:r>
            <a:endParaRPr lang="en-US" dirty="0"/>
          </a:p>
        </p:txBody>
      </p:sp>
      <p:sp>
        <p:nvSpPr>
          <p:cNvPr id="3" name="Content Placeholder 2"/>
          <p:cNvSpPr>
            <a:spLocks noGrp="1"/>
          </p:cNvSpPr>
          <p:nvPr>
            <p:ph idx="1"/>
          </p:nvPr>
        </p:nvSpPr>
        <p:spPr>
          <a:xfrm>
            <a:off x="228600" y="1295400"/>
            <a:ext cx="8686800" cy="4525963"/>
          </a:xfrm>
        </p:spPr>
        <p:txBody>
          <a:bodyPr>
            <a:normAutofit/>
          </a:bodyPr>
          <a:lstStyle/>
          <a:p>
            <a:r>
              <a:rPr lang="en-US" sz="2000" dirty="0" smtClean="0"/>
              <a:t>Built in 1911 as </a:t>
            </a:r>
            <a:r>
              <a:rPr lang="en-US" sz="2000" dirty="0" err="1" smtClean="0"/>
              <a:t>Navin</a:t>
            </a:r>
            <a:r>
              <a:rPr lang="en-US" sz="2000" dirty="0" smtClean="0"/>
              <a:t> Field (Tigers owner was Frank </a:t>
            </a:r>
            <a:r>
              <a:rPr lang="en-US" sz="2000" dirty="0" err="1" smtClean="0"/>
              <a:t>Navin</a:t>
            </a:r>
            <a:r>
              <a:rPr lang="en-US" sz="2000" dirty="0" smtClean="0"/>
              <a:t>) on site of old stadium, Bennett Park, which had wooden grandstands</a:t>
            </a:r>
          </a:p>
          <a:p>
            <a:r>
              <a:rPr lang="en-US" sz="2000" dirty="0" smtClean="0"/>
              <a:t>Opened in 1912 on the same day as Boston’s Fenway Park, the oldest MLB stadium</a:t>
            </a:r>
          </a:p>
          <a:p>
            <a:r>
              <a:rPr lang="en-US" sz="2000" dirty="0" smtClean="0"/>
              <a:t>Renamed Briggs Stadium in 1838 for owner Walter Briggs</a:t>
            </a:r>
          </a:p>
          <a:p>
            <a:r>
              <a:rPr lang="en-US" sz="2000" dirty="0" smtClean="0"/>
              <a:t>Renamed Tiger Stadium in 1961 by new owner John </a:t>
            </a:r>
            <a:r>
              <a:rPr lang="en-US" sz="2000" dirty="0" err="1" smtClean="0"/>
              <a:t>Fetzer</a:t>
            </a:r>
            <a:endParaRPr lang="en-US" sz="2000" dirty="0" smtClean="0"/>
          </a:p>
          <a:p>
            <a:r>
              <a:rPr lang="en-US" sz="2000" dirty="0" smtClean="0"/>
              <a:t>Tigers played there until 1999</a:t>
            </a:r>
          </a:p>
          <a:p>
            <a:r>
              <a:rPr lang="en-US" sz="2000" dirty="0" smtClean="0"/>
              <a:t>Lions played there from 1938-74, until moved to the </a:t>
            </a:r>
            <a:r>
              <a:rPr lang="en-US" sz="2000" dirty="0" err="1" smtClean="0"/>
              <a:t>Silverdome</a:t>
            </a:r>
            <a:r>
              <a:rPr lang="en-US" sz="2000" dirty="0" smtClean="0"/>
              <a:t>.</a:t>
            </a:r>
          </a:p>
          <a:p>
            <a:r>
              <a:rPr lang="en-US" sz="2000" dirty="0" smtClean="0"/>
              <a:t>Demolished in 2008-09</a:t>
            </a:r>
          </a:p>
          <a:p>
            <a:r>
              <a:rPr lang="en-US" sz="2000" dirty="0" smtClean="0"/>
              <a:t>Only the playing field remains today</a:t>
            </a:r>
            <a:endParaRPr lang="en-US" sz="2000" dirty="0"/>
          </a:p>
        </p:txBody>
      </p:sp>
      <p:pic>
        <p:nvPicPr>
          <p:cNvPr id="4" name="Picture 3" descr="Tiger Stadium.jpg"/>
          <p:cNvPicPr>
            <a:picLocks noChangeAspect="1"/>
          </p:cNvPicPr>
          <p:nvPr/>
        </p:nvPicPr>
        <p:blipFill>
          <a:blip r:embed="rId2" cstate="print"/>
          <a:stretch>
            <a:fillRect/>
          </a:stretch>
        </p:blipFill>
        <p:spPr>
          <a:xfrm>
            <a:off x="5029200" y="4251960"/>
            <a:ext cx="3200400" cy="2240280"/>
          </a:xfrm>
          <a:prstGeom prst="rect">
            <a:avLst/>
          </a:prstGeom>
        </p:spPr>
      </p:pic>
      <p:sp>
        <p:nvSpPr>
          <p:cNvPr id="5" name="Rectangle 4"/>
          <p:cNvSpPr/>
          <p:nvPr/>
        </p:nvSpPr>
        <p:spPr>
          <a:xfrm>
            <a:off x="5486400" y="6477000"/>
            <a:ext cx="2667000" cy="215444"/>
          </a:xfrm>
          <a:prstGeom prst="rect">
            <a:avLst/>
          </a:prstGeom>
        </p:spPr>
        <p:txBody>
          <a:bodyPr wrap="square">
            <a:spAutoFit/>
          </a:bodyPr>
          <a:lstStyle/>
          <a:p>
            <a:r>
              <a:rPr lang="en-US" sz="800" dirty="0" smtClean="0"/>
              <a:t>http://en.wikipedia.org/wiki/Tiger_Stadium_(Detroit)</a:t>
            </a:r>
            <a:endParaRPr lang="en-US" sz="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40px-November_gale.png"/>
          <p:cNvPicPr>
            <a:picLocks noChangeAspect="1"/>
          </p:cNvPicPr>
          <p:nvPr/>
        </p:nvPicPr>
        <p:blipFill>
          <a:blip r:embed="rId3" cstate="print"/>
          <a:stretch>
            <a:fillRect/>
          </a:stretch>
        </p:blipFill>
        <p:spPr>
          <a:xfrm>
            <a:off x="7239001" y="1219199"/>
            <a:ext cx="1814822" cy="1731645"/>
          </a:xfrm>
          <a:prstGeom prst="rect">
            <a:avLst/>
          </a:prstGeom>
        </p:spPr>
      </p:pic>
      <p:sp>
        <p:nvSpPr>
          <p:cNvPr id="2" name="Content Placeholder 1"/>
          <p:cNvSpPr>
            <a:spLocks noGrp="1"/>
          </p:cNvSpPr>
          <p:nvPr>
            <p:ph idx="1"/>
          </p:nvPr>
        </p:nvSpPr>
        <p:spPr>
          <a:xfrm>
            <a:off x="304800" y="1295400"/>
            <a:ext cx="8077200" cy="2743200"/>
          </a:xfrm>
        </p:spPr>
        <p:txBody>
          <a:bodyPr>
            <a:normAutofit fontScale="55000" lnSpcReduction="20000"/>
          </a:bodyPr>
          <a:lstStyle/>
          <a:p>
            <a:r>
              <a:rPr lang="en-US" dirty="0" smtClean="0"/>
              <a:t>Two major storm fronts collided on Nov. 9</a:t>
            </a:r>
          </a:p>
          <a:p>
            <a:r>
              <a:rPr lang="en-US" dirty="0" smtClean="0"/>
              <a:t>Winds were 60-70 mph, with gusts to 90 mph</a:t>
            </a:r>
          </a:p>
          <a:p>
            <a:r>
              <a:rPr lang="en-US" dirty="0" smtClean="0"/>
              <a:t>Waves more than 35 feet high (opposite direction of wind)</a:t>
            </a:r>
          </a:p>
          <a:p>
            <a:r>
              <a:rPr lang="en-US" dirty="0" smtClean="0"/>
              <a:t>Snow squall lasted 16 hours rather than usual 4-5 hours (24 inches)</a:t>
            </a:r>
          </a:p>
          <a:p>
            <a:r>
              <a:rPr lang="en-US" dirty="0" smtClean="0"/>
              <a:t>12 ships were lost (8 on Lake Huron, 2 on Superior, 1 on Erie and Michigan). </a:t>
            </a:r>
          </a:p>
          <a:p>
            <a:r>
              <a:rPr lang="en-US" dirty="0" smtClean="0"/>
              <a:t>255 men died (1953 Flint-Beecher Tornado killed 116)</a:t>
            </a:r>
          </a:p>
          <a:p>
            <a:r>
              <a:rPr lang="en-US" dirty="0" smtClean="0"/>
              <a:t>In aftermath, weather forecasting, communication, and ship design were improved</a:t>
            </a:r>
            <a:endParaRPr lang="en-US" dirty="0"/>
          </a:p>
        </p:txBody>
      </p:sp>
      <p:sp>
        <p:nvSpPr>
          <p:cNvPr id="3" name="Title 2"/>
          <p:cNvSpPr>
            <a:spLocks noGrp="1"/>
          </p:cNvSpPr>
          <p:nvPr>
            <p:ph type="title"/>
          </p:nvPr>
        </p:nvSpPr>
        <p:spPr>
          <a:xfrm>
            <a:off x="609600" y="304800"/>
            <a:ext cx="8229600" cy="1219200"/>
          </a:xfrm>
        </p:spPr>
        <p:txBody>
          <a:bodyPr/>
          <a:lstStyle/>
          <a:p>
            <a:r>
              <a:rPr lang="en-US" dirty="0" smtClean="0"/>
              <a:t>Great Lakes Hurricane of Nov. 1913</a:t>
            </a:r>
            <a:endParaRPr lang="en-US" dirty="0"/>
          </a:p>
        </p:txBody>
      </p:sp>
      <p:pic>
        <p:nvPicPr>
          <p:cNvPr id="4" name="Picture 3" descr="220px-DetroitNews-11-13-1913.png"/>
          <p:cNvPicPr>
            <a:picLocks noChangeAspect="1"/>
          </p:cNvPicPr>
          <p:nvPr/>
        </p:nvPicPr>
        <p:blipFill>
          <a:blip r:embed="rId4" cstate="print"/>
          <a:stretch>
            <a:fillRect/>
          </a:stretch>
        </p:blipFill>
        <p:spPr>
          <a:xfrm>
            <a:off x="228600" y="3886200"/>
            <a:ext cx="2555435" cy="1812036"/>
          </a:xfrm>
          <a:prstGeom prst="rect">
            <a:avLst/>
          </a:prstGeom>
        </p:spPr>
      </p:pic>
      <p:pic>
        <p:nvPicPr>
          <p:cNvPr id="6" name="Picture 5" descr="220px-Charles_S_Price_upside_down,_1913.png"/>
          <p:cNvPicPr>
            <a:picLocks noChangeAspect="1"/>
          </p:cNvPicPr>
          <p:nvPr/>
        </p:nvPicPr>
        <p:blipFill>
          <a:blip r:embed="rId5" cstate="print"/>
          <a:stretch>
            <a:fillRect/>
          </a:stretch>
        </p:blipFill>
        <p:spPr>
          <a:xfrm>
            <a:off x="2971800" y="3886200"/>
            <a:ext cx="2895600" cy="1776847"/>
          </a:xfrm>
          <a:prstGeom prst="rect">
            <a:avLst/>
          </a:prstGeom>
        </p:spPr>
      </p:pic>
      <p:sp>
        <p:nvSpPr>
          <p:cNvPr id="7" name="TextBox 6"/>
          <p:cNvSpPr txBox="1"/>
          <p:nvPr/>
        </p:nvSpPr>
        <p:spPr>
          <a:xfrm>
            <a:off x="1905000" y="5780782"/>
            <a:ext cx="5029200" cy="1077218"/>
          </a:xfrm>
          <a:prstGeom prst="rect">
            <a:avLst/>
          </a:prstGeom>
          <a:noFill/>
        </p:spPr>
        <p:txBody>
          <a:bodyPr wrap="square" rtlCol="0">
            <a:spAutoFit/>
          </a:bodyPr>
          <a:lstStyle/>
          <a:p>
            <a:r>
              <a:rPr lang="en-US" sz="1600" i="1" dirty="0" smtClean="0"/>
              <a:t>Charles S. Price </a:t>
            </a:r>
            <a:r>
              <a:rPr lang="en-US" sz="1600" dirty="0" smtClean="0"/>
              <a:t>was a “mystery ship” floating upside down off Port Huron. Identified on Nov. 15, it was the first fully loaded iron ore carrier to capsize on the Great Lakes. 28 men died.</a:t>
            </a:r>
            <a:endParaRPr lang="en-US" sz="1600" dirty="0"/>
          </a:p>
        </p:txBody>
      </p:sp>
      <p:pic>
        <p:nvPicPr>
          <p:cNvPr id="8" name="Picture 7" descr="1913_Great_Lakes_storm_wave.jpg"/>
          <p:cNvPicPr>
            <a:picLocks noChangeAspect="1"/>
          </p:cNvPicPr>
          <p:nvPr/>
        </p:nvPicPr>
        <p:blipFill>
          <a:blip r:embed="rId6" cstate="print"/>
          <a:stretch>
            <a:fillRect/>
          </a:stretch>
        </p:blipFill>
        <p:spPr>
          <a:xfrm>
            <a:off x="6400800" y="3733800"/>
            <a:ext cx="2550134" cy="2012989"/>
          </a:xfrm>
          <a:prstGeom prst="rect">
            <a:avLst/>
          </a:prstGeom>
        </p:spPr>
      </p:pic>
      <p:sp>
        <p:nvSpPr>
          <p:cNvPr id="9" name="TextBox 8"/>
          <p:cNvSpPr txBox="1"/>
          <p:nvPr/>
        </p:nvSpPr>
        <p:spPr>
          <a:xfrm>
            <a:off x="6781800" y="5715000"/>
            <a:ext cx="2154564" cy="369332"/>
          </a:xfrm>
          <a:prstGeom prst="rect">
            <a:avLst/>
          </a:prstGeom>
          <a:noFill/>
        </p:spPr>
        <p:txBody>
          <a:bodyPr wrap="none" rtlCol="0">
            <a:spAutoFit/>
          </a:bodyPr>
          <a:lstStyle/>
          <a:p>
            <a:r>
              <a:rPr lang="en-US" dirty="0" smtClean="0"/>
              <a:t>Big wave in Chicago</a:t>
            </a:r>
            <a:endParaRPr lang="en-US" dirty="0"/>
          </a:p>
        </p:txBody>
      </p:sp>
      <p:sp>
        <p:nvSpPr>
          <p:cNvPr id="10" name="Rectangle 9"/>
          <p:cNvSpPr/>
          <p:nvPr/>
        </p:nvSpPr>
        <p:spPr>
          <a:xfrm>
            <a:off x="152400" y="5715000"/>
            <a:ext cx="1295400" cy="461665"/>
          </a:xfrm>
          <a:prstGeom prst="rect">
            <a:avLst/>
          </a:prstGeom>
        </p:spPr>
        <p:txBody>
          <a:bodyPr wrap="square">
            <a:spAutoFit/>
          </a:bodyPr>
          <a:lstStyle/>
          <a:p>
            <a:r>
              <a:rPr lang="en-US" sz="800" dirty="0" smtClean="0"/>
              <a:t>http://www.crackedhistory.com/worst-storm-ever-strike-great-lakes/</a:t>
            </a:r>
            <a:endParaRPr lang="en-US" sz="800" dirty="0"/>
          </a:p>
        </p:txBody>
      </p:sp>
      <p:sp>
        <p:nvSpPr>
          <p:cNvPr id="11" name="Rectangle 10"/>
          <p:cNvSpPr/>
          <p:nvPr/>
        </p:nvSpPr>
        <p:spPr>
          <a:xfrm>
            <a:off x="2971800" y="3733800"/>
            <a:ext cx="3048000" cy="338554"/>
          </a:xfrm>
          <a:prstGeom prst="rect">
            <a:avLst/>
          </a:prstGeom>
        </p:spPr>
        <p:txBody>
          <a:bodyPr wrap="square">
            <a:spAutoFit/>
          </a:bodyPr>
          <a:lstStyle/>
          <a:p>
            <a:r>
              <a:rPr lang="en-US" sz="800" dirty="0" smtClean="0"/>
              <a:t>http://michpics.wordpress.com/2009/11/07/freshwater-fury-the-great-lakes-storm-of-1913/</a:t>
            </a:r>
            <a:endParaRPr lang="en-US" sz="800" dirty="0"/>
          </a:p>
        </p:txBody>
      </p:sp>
      <p:sp>
        <p:nvSpPr>
          <p:cNvPr id="12" name="Rectangle 11"/>
          <p:cNvSpPr/>
          <p:nvPr/>
        </p:nvSpPr>
        <p:spPr>
          <a:xfrm>
            <a:off x="6248400" y="3505200"/>
            <a:ext cx="2895600" cy="215444"/>
          </a:xfrm>
          <a:prstGeom prst="rect">
            <a:avLst/>
          </a:prstGeom>
        </p:spPr>
        <p:txBody>
          <a:bodyPr wrap="square">
            <a:spAutoFit/>
          </a:bodyPr>
          <a:lstStyle/>
          <a:p>
            <a:r>
              <a:rPr lang="en-US" sz="800" dirty="0" smtClean="0"/>
              <a:t>http://en.wikipedia.org/wiki/Great_Lakes_Storm_of_1913</a:t>
            </a:r>
            <a:endParaRPr lang="en-US" sz="800" dirty="0"/>
          </a:p>
        </p:txBody>
      </p:sp>
      <p:sp>
        <p:nvSpPr>
          <p:cNvPr id="13" name="Rectangle 12"/>
          <p:cNvSpPr/>
          <p:nvPr/>
        </p:nvSpPr>
        <p:spPr>
          <a:xfrm>
            <a:off x="7848600" y="2819400"/>
            <a:ext cx="1295400" cy="461665"/>
          </a:xfrm>
          <a:prstGeom prst="rect">
            <a:avLst/>
          </a:prstGeom>
        </p:spPr>
        <p:txBody>
          <a:bodyPr wrap="square">
            <a:spAutoFit/>
          </a:bodyPr>
          <a:lstStyle/>
          <a:p>
            <a:r>
              <a:rPr lang="en-US" sz="800" dirty="0" smtClean="0"/>
              <a:t>http://en.wikipedia.org/wiki/Great_Lakes_Storm_of_1913</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ntchartrain Hotel 2.jpg"/>
          <p:cNvPicPr>
            <a:picLocks noChangeAspect="1"/>
          </p:cNvPicPr>
          <p:nvPr/>
        </p:nvPicPr>
        <p:blipFill>
          <a:blip r:embed="rId3" cstate="print"/>
          <a:stretch>
            <a:fillRect/>
          </a:stretch>
        </p:blipFill>
        <p:spPr>
          <a:xfrm>
            <a:off x="6172200" y="4800600"/>
            <a:ext cx="2524125" cy="1678724"/>
          </a:xfrm>
          <a:prstGeom prst="rect">
            <a:avLst/>
          </a:prstGeom>
        </p:spPr>
      </p:pic>
      <p:sp>
        <p:nvSpPr>
          <p:cNvPr id="2" name="Title 1"/>
          <p:cNvSpPr>
            <a:spLocks noGrp="1"/>
          </p:cNvSpPr>
          <p:nvPr>
            <p:ph type="title"/>
          </p:nvPr>
        </p:nvSpPr>
        <p:spPr/>
        <p:txBody>
          <a:bodyPr>
            <a:normAutofit fontScale="90000"/>
          </a:bodyPr>
          <a:lstStyle/>
          <a:p>
            <a:r>
              <a:rPr lang="en-US" dirty="0" smtClean="0"/>
              <a:t>“The </a:t>
            </a:r>
            <a:r>
              <a:rPr lang="en-US" dirty="0" err="1" smtClean="0"/>
              <a:t>Pontch</a:t>
            </a:r>
            <a:r>
              <a:rPr lang="en-US" dirty="0" smtClean="0"/>
              <a:t>” replaces the Russell House</a:t>
            </a:r>
            <a:endParaRPr lang="en-US" dirty="0"/>
          </a:p>
        </p:txBody>
      </p:sp>
      <p:sp>
        <p:nvSpPr>
          <p:cNvPr id="3" name="Content Placeholder 2"/>
          <p:cNvSpPr>
            <a:spLocks noGrp="1"/>
          </p:cNvSpPr>
          <p:nvPr>
            <p:ph sz="quarter" idx="1"/>
          </p:nvPr>
        </p:nvSpPr>
        <p:spPr>
          <a:xfrm>
            <a:off x="152400" y="1371600"/>
            <a:ext cx="7086600" cy="4419600"/>
          </a:xfrm>
        </p:spPr>
        <p:txBody>
          <a:bodyPr>
            <a:normAutofit fontScale="55000" lnSpcReduction="20000"/>
          </a:bodyPr>
          <a:lstStyle/>
          <a:p>
            <a:r>
              <a:rPr lang="en-US" dirty="0" smtClean="0"/>
              <a:t>The Pontchartrain Hotel is built on site of old Russell House (built in 1857) in 1907.  Owned by the Detroit Hotel Company, a syndicate led by estate of James McMillan and Dr. E.M. Clark, owner of the property.</a:t>
            </a:r>
          </a:p>
          <a:p>
            <a:r>
              <a:rPr lang="en-US" dirty="0" smtClean="0"/>
              <a:t>Built for $1 million (about $25 million today)</a:t>
            </a:r>
          </a:p>
          <a:p>
            <a:r>
              <a:rPr lang="en-US" dirty="0" smtClean="0"/>
              <a:t>Doris McMillan, granddaughter, was first to sign the hotel register.</a:t>
            </a:r>
          </a:p>
          <a:p>
            <a:r>
              <a:rPr lang="en-US" dirty="0" smtClean="0"/>
              <a:t>Henry B. Joy, president of the Packard Motor Car Company,  complained in 1911 that the </a:t>
            </a:r>
            <a:r>
              <a:rPr lang="en-US" dirty="0" err="1" smtClean="0"/>
              <a:t>Pontch</a:t>
            </a:r>
            <a:r>
              <a:rPr lang="en-US" dirty="0" smtClean="0"/>
              <a:t> was the only place to meet, so </a:t>
            </a:r>
            <a:r>
              <a:rPr lang="en-US" smtClean="0"/>
              <a:t>he rebuilt </a:t>
            </a:r>
            <a:r>
              <a:rPr lang="en-US" dirty="0" smtClean="0"/>
              <a:t>the Detroit Athletic Club in 1913.  The </a:t>
            </a:r>
            <a:r>
              <a:rPr lang="en-US" dirty="0" err="1" smtClean="0"/>
              <a:t>Statler</a:t>
            </a:r>
            <a:r>
              <a:rPr lang="en-US" dirty="0" smtClean="0"/>
              <a:t> Hotel was built in 1915 with bathrooms in each room and air conditioning.  The </a:t>
            </a:r>
            <a:r>
              <a:rPr lang="en-US" dirty="0" err="1" smtClean="0"/>
              <a:t>Pontch</a:t>
            </a:r>
            <a:r>
              <a:rPr lang="en-US" dirty="0" smtClean="0"/>
              <a:t> was outdated by 1917, and demolished in 1920.</a:t>
            </a:r>
          </a:p>
          <a:p>
            <a:r>
              <a:rPr lang="en-US" dirty="0" smtClean="0"/>
              <a:t>Ty Cobb, a racist and the most famous Detroit Tiger, drank there. </a:t>
            </a:r>
          </a:p>
          <a:p>
            <a:r>
              <a:rPr lang="en-US" dirty="0" smtClean="0"/>
              <a:t>New “Pontchartrain Hotel” was built on Jefferson, on site of old Fort Pontchartrain, in 1965</a:t>
            </a:r>
          </a:p>
          <a:p>
            <a:endParaRPr lang="en-US" dirty="0"/>
          </a:p>
        </p:txBody>
      </p:sp>
      <p:pic>
        <p:nvPicPr>
          <p:cNvPr id="4" name="Picture 3" descr="Hotel Pontchartrain.jpg"/>
          <p:cNvPicPr>
            <a:picLocks noChangeAspect="1"/>
          </p:cNvPicPr>
          <p:nvPr/>
        </p:nvPicPr>
        <p:blipFill>
          <a:blip r:embed="rId4" cstate="print"/>
          <a:stretch>
            <a:fillRect/>
          </a:stretch>
        </p:blipFill>
        <p:spPr>
          <a:xfrm>
            <a:off x="7162800" y="1295400"/>
            <a:ext cx="1828800" cy="1936045"/>
          </a:xfrm>
          <a:prstGeom prst="rect">
            <a:avLst/>
          </a:prstGeom>
        </p:spPr>
      </p:pic>
      <p:sp>
        <p:nvSpPr>
          <p:cNvPr id="6" name="TextBox 5"/>
          <p:cNvSpPr txBox="1"/>
          <p:nvPr/>
        </p:nvSpPr>
        <p:spPr>
          <a:xfrm>
            <a:off x="7162800" y="3276600"/>
            <a:ext cx="1981200" cy="584775"/>
          </a:xfrm>
          <a:prstGeom prst="rect">
            <a:avLst/>
          </a:prstGeom>
          <a:noFill/>
        </p:spPr>
        <p:txBody>
          <a:bodyPr wrap="square" rtlCol="0">
            <a:spAutoFit/>
          </a:bodyPr>
          <a:lstStyle/>
          <a:p>
            <a:r>
              <a:rPr lang="en-US" sz="800" dirty="0" smtClean="0"/>
              <a:t>http://www.lansingstatejournal.com/article/C4/20121125/FEATURES05/311250034/Excerpt-from-Dan-Austin-s-Forgotten-Landmarks-of-Detroit-</a:t>
            </a:r>
            <a:endParaRPr lang="en-US" sz="800" dirty="0"/>
          </a:p>
        </p:txBody>
      </p:sp>
      <p:sp>
        <p:nvSpPr>
          <p:cNvPr id="7" name="Rectangle 6"/>
          <p:cNvSpPr/>
          <p:nvPr/>
        </p:nvSpPr>
        <p:spPr>
          <a:xfrm>
            <a:off x="4191000" y="6477000"/>
            <a:ext cx="4572000" cy="215444"/>
          </a:xfrm>
          <a:prstGeom prst="rect">
            <a:avLst/>
          </a:prstGeom>
        </p:spPr>
        <p:txBody>
          <a:bodyPr>
            <a:spAutoFit/>
          </a:bodyPr>
          <a:lstStyle/>
          <a:p>
            <a:r>
              <a:rPr lang="en-US" sz="800" dirty="0" smtClean="0"/>
              <a:t>http://online.wsj.com/news/articles/SB10001424052748703730704576066043187920376</a:t>
            </a:r>
            <a:endParaRPr lang="en-US" sz="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381000" y="1371600"/>
            <a:ext cx="8229600" cy="5486400"/>
          </a:xfrm>
        </p:spPr>
        <p:txBody>
          <a:bodyPr/>
          <a:lstStyle/>
          <a:p>
            <a:r>
              <a:rPr lang="en-US" sz="2400" dirty="0" smtClean="0"/>
              <a:t>6/28/14 - </a:t>
            </a:r>
            <a:r>
              <a:rPr lang="en-US" sz="2400" b="1" dirty="0" smtClean="0"/>
              <a:t>Archduke Franz Ferdinand </a:t>
            </a:r>
            <a:r>
              <a:rPr lang="en-US" sz="2400" dirty="0" smtClean="0"/>
              <a:t>of Austria-Hungary (ally of Germany and Italy = </a:t>
            </a:r>
            <a:r>
              <a:rPr lang="en-US" sz="2400" b="1" dirty="0" smtClean="0"/>
              <a:t>Triple</a:t>
            </a:r>
            <a:r>
              <a:rPr lang="en-US" sz="2400" dirty="0" smtClean="0"/>
              <a:t> </a:t>
            </a:r>
            <a:r>
              <a:rPr lang="en-US" sz="2400" b="1" dirty="0" smtClean="0"/>
              <a:t>Alliance</a:t>
            </a:r>
            <a:r>
              <a:rPr lang="en-US" sz="2400" dirty="0" smtClean="0"/>
              <a:t>) was assassinated by a Serbian, who didn’t like Austria-Hungary annexing Serbia, an ally of Russia, France and Britain = </a:t>
            </a:r>
            <a:r>
              <a:rPr lang="en-US" sz="2400" b="1" dirty="0" smtClean="0"/>
              <a:t>Triple Entente</a:t>
            </a:r>
            <a:r>
              <a:rPr lang="en-US" sz="2400" dirty="0" smtClean="0"/>
              <a:t>).  Austria-Hungary invades Serbia on 7/28/14, and Germany declares war on Russia on 8/1/14, and invades Belgium two days later.    </a:t>
            </a:r>
          </a:p>
          <a:p>
            <a:r>
              <a:rPr lang="en-US" sz="2400" dirty="0" smtClean="0"/>
              <a:t>8/4/14 – War begins when Britain declares war on Germany (</a:t>
            </a:r>
            <a:r>
              <a:rPr lang="en-US" sz="2400" b="1" dirty="0" smtClean="0"/>
              <a:t>Central Powers</a:t>
            </a:r>
            <a:r>
              <a:rPr lang="en-US" sz="2400" dirty="0" smtClean="0"/>
              <a:t>: Germany, Austria-Hungary, Bulgaria, and Ottoman Empire) vs. </a:t>
            </a:r>
            <a:r>
              <a:rPr lang="en-US" sz="2400" b="1" dirty="0" smtClean="0"/>
              <a:t>Entente Powers (Allies)</a:t>
            </a:r>
            <a:r>
              <a:rPr lang="en-US" sz="2400" dirty="0" smtClean="0"/>
              <a:t> (Britain, France, Russia, and Italy)</a:t>
            </a:r>
          </a:p>
          <a:p>
            <a:r>
              <a:rPr lang="en-US" sz="2400" dirty="0" smtClean="0"/>
              <a:t>Germans tried to march through Belgium, but British and French blocked them, creating 475 mile </a:t>
            </a:r>
            <a:r>
              <a:rPr lang="en-US" sz="2400" b="1" dirty="0" smtClean="0"/>
              <a:t>western front </a:t>
            </a:r>
            <a:r>
              <a:rPr lang="en-US" sz="2400" dirty="0" smtClean="0"/>
              <a:t>where stalemate occurred</a:t>
            </a:r>
          </a:p>
          <a:p>
            <a:pPr>
              <a:buFont typeface="Arial" pitchFamily="34" charset="0"/>
              <a:buNone/>
            </a:pPr>
            <a:endParaRPr lang="en-US" dirty="0" smtClean="0"/>
          </a:p>
        </p:txBody>
      </p:sp>
      <p:sp>
        <p:nvSpPr>
          <p:cNvPr id="20482" name="Title 1"/>
          <p:cNvSpPr>
            <a:spLocks noGrp="1"/>
          </p:cNvSpPr>
          <p:nvPr>
            <p:ph type="title"/>
          </p:nvPr>
        </p:nvSpPr>
        <p:spPr>
          <a:xfrm>
            <a:off x="609600" y="381000"/>
            <a:ext cx="8229600" cy="1066800"/>
          </a:xfrm>
        </p:spPr>
        <p:txBody>
          <a:bodyPr/>
          <a:lstStyle/>
          <a:p>
            <a:r>
              <a:rPr lang="en-US" dirty="0" smtClean="0"/>
              <a:t>How the Great War started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57200" y="1295400"/>
            <a:ext cx="8153400" cy="5562600"/>
          </a:xfrm>
        </p:spPr>
        <p:txBody>
          <a:bodyPr>
            <a:normAutofit lnSpcReduction="10000"/>
          </a:bodyPr>
          <a:lstStyle/>
          <a:p>
            <a:r>
              <a:rPr lang="en-US" sz="2400" b="1" dirty="0" smtClean="0"/>
              <a:t>War of Attrition </a:t>
            </a:r>
            <a:r>
              <a:rPr lang="en-US" sz="2400" dirty="0" smtClean="0"/>
              <a:t>– wear down enemy with continuous losses of men and materiel</a:t>
            </a:r>
          </a:p>
          <a:p>
            <a:r>
              <a:rPr lang="en-US" sz="2400" dirty="0" smtClean="0"/>
              <a:t>First war where more deaths by combat (usually artillery fire) than by disease</a:t>
            </a:r>
          </a:p>
          <a:p>
            <a:r>
              <a:rPr lang="en-US" sz="2400" dirty="0" smtClean="0"/>
              <a:t>Defense easy, offense hard (trench warfare)</a:t>
            </a:r>
          </a:p>
          <a:p>
            <a:r>
              <a:rPr lang="en-US" sz="2400" dirty="0" smtClean="0"/>
              <a:t>Tanks (British, broke down frequently)</a:t>
            </a:r>
          </a:p>
          <a:p>
            <a:r>
              <a:rPr lang="en-US" sz="2400" dirty="0" smtClean="0"/>
              <a:t>Submarines (German U-boats, 5,000 Allied ships sunk)</a:t>
            </a:r>
          </a:p>
          <a:p>
            <a:r>
              <a:rPr lang="en-US" sz="2400" dirty="0" smtClean="0"/>
              <a:t>Machine guns, concrete pill box (guard house)</a:t>
            </a:r>
          </a:p>
          <a:p>
            <a:r>
              <a:rPr lang="en-US" sz="2400" dirty="0" smtClean="0"/>
              <a:t>Dig tunnels, listening devices</a:t>
            </a:r>
          </a:p>
          <a:p>
            <a:r>
              <a:rPr lang="en-US" sz="2400" dirty="0" smtClean="0"/>
              <a:t>Hand grenades</a:t>
            </a:r>
          </a:p>
          <a:p>
            <a:r>
              <a:rPr lang="en-US" sz="2400" dirty="0" smtClean="0"/>
              <a:t>High explosive shells (“shell shock”)</a:t>
            </a:r>
          </a:p>
          <a:p>
            <a:r>
              <a:rPr lang="en-US" sz="2400" dirty="0" smtClean="0"/>
              <a:t>Anti-aircraft guns</a:t>
            </a:r>
          </a:p>
          <a:p>
            <a:r>
              <a:rPr lang="en-US" sz="2400" dirty="0" smtClean="0"/>
              <a:t>Air warfare – bombers, fighter planes, zeppelins</a:t>
            </a:r>
          </a:p>
          <a:p>
            <a:pPr>
              <a:buFont typeface="Arial" pitchFamily="34" charset="0"/>
              <a:buNone/>
            </a:pPr>
            <a:endParaRPr lang="en-US" sz="2800" dirty="0" smtClean="0"/>
          </a:p>
        </p:txBody>
      </p:sp>
      <p:sp>
        <p:nvSpPr>
          <p:cNvPr id="19458" name="Title 1"/>
          <p:cNvSpPr>
            <a:spLocks noGrp="1"/>
          </p:cNvSpPr>
          <p:nvPr>
            <p:ph type="title"/>
          </p:nvPr>
        </p:nvSpPr>
        <p:spPr>
          <a:xfrm>
            <a:off x="685800" y="381000"/>
            <a:ext cx="8229600" cy="1066800"/>
          </a:xfrm>
        </p:spPr>
        <p:txBody>
          <a:bodyPr/>
          <a:lstStyle/>
          <a:p>
            <a:r>
              <a:rPr lang="en-US" dirty="0" smtClean="0"/>
              <a:t>Deadly Technologies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371600"/>
            <a:ext cx="7772400" cy="5334000"/>
          </a:xfrm>
        </p:spPr>
        <p:txBody>
          <a:bodyPr>
            <a:normAutofit fontScale="92500" lnSpcReduction="10000"/>
          </a:bodyPr>
          <a:lstStyle/>
          <a:p>
            <a:pPr>
              <a:buFont typeface="Arial" pitchFamily="34" charset="0"/>
              <a:buNone/>
            </a:pPr>
            <a:r>
              <a:rPr lang="en-US" dirty="0" smtClean="0"/>
              <a:t>	Total Deaths = 16.5 million (10 million military, 6 million civilian)</a:t>
            </a:r>
          </a:p>
          <a:p>
            <a:r>
              <a:rPr lang="en-US" dirty="0" smtClean="0"/>
              <a:t>American: 126,000 (only in war 18 months)</a:t>
            </a:r>
          </a:p>
          <a:p>
            <a:r>
              <a:rPr lang="en-US" dirty="0" smtClean="0"/>
              <a:t>British: 1.1 million</a:t>
            </a:r>
          </a:p>
          <a:p>
            <a:r>
              <a:rPr lang="en-US" dirty="0" smtClean="0"/>
              <a:t>French: 1.4 million (31% of all who served died, and 44% wounded)</a:t>
            </a:r>
          </a:p>
          <a:p>
            <a:r>
              <a:rPr lang="en-US" dirty="0" smtClean="0"/>
              <a:t>Russian: 1.7 million</a:t>
            </a:r>
          </a:p>
          <a:p>
            <a:r>
              <a:rPr lang="en-US" dirty="0" smtClean="0"/>
              <a:t>Central Powers: 3.5 million</a:t>
            </a:r>
          </a:p>
          <a:p>
            <a:r>
              <a:rPr lang="en-US" dirty="0" smtClean="0"/>
              <a:t>Deaths per day = 5,500 (over almost 4 years)</a:t>
            </a:r>
          </a:p>
          <a:p>
            <a:pPr>
              <a:buFont typeface="Arial" pitchFamily="34" charset="0"/>
              <a:buNone/>
            </a:pPr>
            <a:endParaRPr lang="en-US" dirty="0" smtClean="0"/>
          </a:p>
          <a:p>
            <a:endParaRPr lang="en-US" dirty="0" smtClean="0"/>
          </a:p>
        </p:txBody>
      </p:sp>
      <p:sp>
        <p:nvSpPr>
          <p:cNvPr id="18434" name="Title 1"/>
          <p:cNvSpPr>
            <a:spLocks noGrp="1"/>
          </p:cNvSpPr>
          <p:nvPr>
            <p:ph type="title"/>
          </p:nvPr>
        </p:nvSpPr>
        <p:spPr>
          <a:xfrm>
            <a:off x="609600" y="304800"/>
            <a:ext cx="8229600" cy="1143000"/>
          </a:xfrm>
        </p:spPr>
        <p:txBody>
          <a:bodyPr/>
          <a:lstStyle/>
          <a:p>
            <a:r>
              <a:rPr lang="en-US" dirty="0" smtClean="0"/>
              <a:t>World War I</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1752600" y="1600200"/>
            <a:ext cx="6934200" cy="4525963"/>
          </a:xfrm>
        </p:spPr>
        <p:txBody>
          <a:bodyPr>
            <a:normAutofit fontScale="92500" lnSpcReduction="10000"/>
          </a:bodyPr>
          <a:lstStyle/>
          <a:p>
            <a:pPr lvl="1" eaLnBrk="1" hangingPunct="1">
              <a:buFontTx/>
              <a:buChar char="-"/>
              <a:defRPr/>
            </a:pPr>
            <a:r>
              <a:rPr lang="en-US" sz="3200" dirty="0" smtClean="0"/>
              <a:t>Wilson naively believed the U.S. could be “impartial in thought as well in action” and he could be a peacemaker, but both sides wanted territory</a:t>
            </a:r>
          </a:p>
          <a:p>
            <a:pPr lvl="1" eaLnBrk="1" hangingPunct="1">
              <a:buFontTx/>
              <a:buChar char="-"/>
              <a:defRPr/>
            </a:pPr>
            <a:r>
              <a:rPr lang="en-US" sz="3200" dirty="0" smtClean="0"/>
              <a:t>Propagandists exaggerated German atrocities (civilized people vs. barbarian Huns) but 8 million of the 97 million Americans were of German or Austrian descent</a:t>
            </a:r>
          </a:p>
          <a:p>
            <a:pPr marL="457200" lvl="1" indent="0" eaLnBrk="1" hangingPunct="1">
              <a:buFont typeface="Arial" pitchFamily="34" charset="0"/>
              <a:buNone/>
              <a:defRPr/>
            </a:pPr>
            <a:endParaRPr lang="en-US" dirty="0" smtClean="0"/>
          </a:p>
        </p:txBody>
      </p:sp>
      <p:sp>
        <p:nvSpPr>
          <p:cNvPr id="23554" name="Title 1"/>
          <p:cNvSpPr>
            <a:spLocks noGrp="1"/>
          </p:cNvSpPr>
          <p:nvPr>
            <p:ph type="title"/>
          </p:nvPr>
        </p:nvSpPr>
        <p:spPr>
          <a:xfrm>
            <a:off x="228600" y="304800"/>
            <a:ext cx="8915400" cy="1219200"/>
          </a:xfrm>
        </p:spPr>
        <p:txBody>
          <a:bodyPr>
            <a:normAutofit/>
          </a:bodyPr>
          <a:lstStyle/>
          <a:p>
            <a:pPr eaLnBrk="1" hangingPunct="1">
              <a:lnSpc>
                <a:spcPct val="90000"/>
              </a:lnSpc>
            </a:pPr>
            <a:r>
              <a:rPr lang="en-US" dirty="0" smtClean="0"/>
              <a:t> U.S. Tries to Remain Neutral 1914-1917</a:t>
            </a:r>
          </a:p>
        </p:txBody>
      </p:sp>
      <p:pic>
        <p:nvPicPr>
          <p:cNvPr id="4" name="Picture 3" descr="Wilson, Woodrow.jpg"/>
          <p:cNvPicPr>
            <a:picLocks noChangeAspect="1"/>
          </p:cNvPicPr>
          <p:nvPr/>
        </p:nvPicPr>
        <p:blipFill>
          <a:blip r:embed="rId3" cstate="print"/>
          <a:stretch>
            <a:fillRect/>
          </a:stretch>
        </p:blipFill>
        <p:spPr>
          <a:xfrm>
            <a:off x="228600" y="1447800"/>
            <a:ext cx="1990725" cy="2295525"/>
          </a:xfrm>
          <a:prstGeom prst="rect">
            <a:avLst/>
          </a:prstGeom>
        </p:spPr>
      </p:pic>
      <p:sp>
        <p:nvSpPr>
          <p:cNvPr id="5" name="Rectangle 4"/>
          <p:cNvSpPr/>
          <p:nvPr/>
        </p:nvSpPr>
        <p:spPr>
          <a:xfrm>
            <a:off x="0" y="3733800"/>
            <a:ext cx="2438400" cy="215444"/>
          </a:xfrm>
          <a:prstGeom prst="rect">
            <a:avLst/>
          </a:prstGeom>
        </p:spPr>
        <p:txBody>
          <a:bodyPr wrap="square">
            <a:spAutoFit/>
          </a:bodyPr>
          <a:lstStyle/>
          <a:p>
            <a:r>
              <a:rPr lang="en-US" sz="800" dirty="0" smtClean="0"/>
              <a:t>http://webpages.scu.edu/ftp/jgiedt/hwv-e-ww.html</a:t>
            </a:r>
            <a:endParaRPr lang="en-US" sz="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immerman Telegram.jpg"/>
          <p:cNvPicPr>
            <a:picLocks noChangeAspect="1"/>
          </p:cNvPicPr>
          <p:nvPr/>
        </p:nvPicPr>
        <p:blipFill>
          <a:blip r:embed="rId3" cstate="print"/>
          <a:stretch>
            <a:fillRect/>
          </a:stretch>
        </p:blipFill>
        <p:spPr>
          <a:xfrm>
            <a:off x="6477000" y="2514600"/>
            <a:ext cx="2385646" cy="2819400"/>
          </a:xfrm>
          <a:prstGeom prst="rect">
            <a:avLst/>
          </a:prstGeom>
        </p:spPr>
      </p:pic>
      <p:sp>
        <p:nvSpPr>
          <p:cNvPr id="35843" name="Content Placeholder 2"/>
          <p:cNvSpPr>
            <a:spLocks noGrp="1"/>
          </p:cNvSpPr>
          <p:nvPr>
            <p:ph idx="1"/>
          </p:nvPr>
        </p:nvSpPr>
        <p:spPr>
          <a:xfrm>
            <a:off x="152400" y="1447800"/>
            <a:ext cx="6172200" cy="5410200"/>
          </a:xfrm>
        </p:spPr>
        <p:txBody>
          <a:bodyPr>
            <a:normAutofit fontScale="85000" lnSpcReduction="20000"/>
          </a:bodyPr>
          <a:lstStyle/>
          <a:p>
            <a:pPr lvl="1" eaLnBrk="1" hangingPunct="1"/>
            <a:r>
              <a:rPr lang="en-US" dirty="0" smtClean="0"/>
              <a:t>Wilson calls for “peace without victory”</a:t>
            </a:r>
          </a:p>
          <a:p>
            <a:pPr lvl="1" eaLnBrk="1" hangingPunct="1"/>
            <a:r>
              <a:rPr lang="en-US" dirty="0" smtClean="0"/>
              <a:t>Germans resumed unrestricted submarine warfare hoping to draw the Americans in, but hoped they’d defeat the British and French before the Americans intervened</a:t>
            </a:r>
          </a:p>
          <a:p>
            <a:pPr lvl="1" eaLnBrk="1" hangingPunct="1"/>
            <a:r>
              <a:rPr lang="en-US" dirty="0" smtClean="0"/>
              <a:t>Wilson broke off diplomatic relations, so U-boats began sinking Atlantic ships</a:t>
            </a:r>
          </a:p>
          <a:p>
            <a:pPr lvl="1" eaLnBrk="1" hangingPunct="1"/>
            <a:r>
              <a:rPr lang="en-US" dirty="0" smtClean="0"/>
              <a:t>March 1917- </a:t>
            </a:r>
            <a:r>
              <a:rPr lang="en-US" b="1" dirty="0" smtClean="0"/>
              <a:t>Zimmerman telegram – </a:t>
            </a:r>
            <a:r>
              <a:rPr lang="en-US" dirty="0" smtClean="0"/>
              <a:t>British intercept message from</a:t>
            </a:r>
            <a:r>
              <a:rPr lang="en-US" b="1" dirty="0" smtClean="0"/>
              <a:t> </a:t>
            </a:r>
            <a:r>
              <a:rPr lang="en-US" dirty="0" smtClean="0"/>
              <a:t>German foreign secretary proposing that Mexico should attack U.S. if U.S. enters war, and Mexico will get “lost provinces” of Texas, Arizona, and New Mexico if Germany wins war</a:t>
            </a:r>
          </a:p>
          <a:p>
            <a:pPr lvl="1" eaLnBrk="1" hangingPunct="1"/>
            <a:endParaRPr lang="en-US" dirty="0" smtClean="0"/>
          </a:p>
          <a:p>
            <a:endParaRPr lang="en-US" dirty="0" smtClean="0"/>
          </a:p>
        </p:txBody>
      </p:sp>
      <p:sp>
        <p:nvSpPr>
          <p:cNvPr id="35842" name="Title 1"/>
          <p:cNvSpPr>
            <a:spLocks noGrp="1"/>
          </p:cNvSpPr>
          <p:nvPr>
            <p:ph type="title"/>
          </p:nvPr>
        </p:nvSpPr>
        <p:spPr>
          <a:xfrm>
            <a:off x="685800" y="609600"/>
            <a:ext cx="8229600" cy="1066800"/>
          </a:xfrm>
        </p:spPr>
        <p:txBody>
          <a:bodyPr>
            <a:normAutofit fontScale="90000"/>
          </a:bodyPr>
          <a:lstStyle/>
          <a:p>
            <a:r>
              <a:rPr lang="en-US" dirty="0" smtClean="0"/>
              <a:t>The Decision for War</a:t>
            </a:r>
            <a:br>
              <a:rPr lang="en-US" dirty="0" smtClean="0"/>
            </a:br>
            <a:endParaRPr lang="en-US" dirty="0" smtClean="0"/>
          </a:p>
        </p:txBody>
      </p:sp>
      <p:sp>
        <p:nvSpPr>
          <p:cNvPr id="5" name="Rectangle 4"/>
          <p:cNvSpPr/>
          <p:nvPr/>
        </p:nvSpPr>
        <p:spPr>
          <a:xfrm>
            <a:off x="6858000" y="5334000"/>
            <a:ext cx="1828800" cy="338554"/>
          </a:xfrm>
          <a:prstGeom prst="rect">
            <a:avLst/>
          </a:prstGeom>
        </p:spPr>
        <p:txBody>
          <a:bodyPr wrap="square">
            <a:spAutoFit/>
          </a:bodyPr>
          <a:lstStyle/>
          <a:p>
            <a:r>
              <a:rPr lang="en-US" sz="800" dirty="0" smtClean="0"/>
              <a:t>http://en.wikipedia.org/wiki/Zimmermann_Telegram</a:t>
            </a:r>
            <a:endParaRPr lang="en-US" sz="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3429000" y="1219200"/>
            <a:ext cx="5486400" cy="5638800"/>
          </a:xfrm>
        </p:spPr>
        <p:txBody>
          <a:bodyPr>
            <a:normAutofit fontScale="85000" lnSpcReduction="10000"/>
          </a:bodyPr>
          <a:lstStyle/>
          <a:p>
            <a:pPr lvl="1" eaLnBrk="1" hangingPunct="1"/>
            <a:r>
              <a:rPr lang="en-US" dirty="0" smtClean="0"/>
              <a:t>Americans outraged by Zimmerman telegram</a:t>
            </a:r>
          </a:p>
          <a:p>
            <a:pPr lvl="1" eaLnBrk="1" hangingPunct="1"/>
            <a:r>
              <a:rPr lang="en-US" dirty="0" smtClean="0"/>
              <a:t>Wilson authorizes merchant ships to be armed, but by March 21, six American ships sunk</a:t>
            </a:r>
          </a:p>
          <a:p>
            <a:pPr lvl="1" eaLnBrk="1" hangingPunct="1"/>
            <a:r>
              <a:rPr lang="en-US" b="1" dirty="0" smtClean="0"/>
              <a:t>April 2, 1917 </a:t>
            </a:r>
            <a:r>
              <a:rPr lang="en-US" dirty="0" smtClean="0"/>
              <a:t>- Wilson asks Congress for </a:t>
            </a:r>
            <a:r>
              <a:rPr lang="en-US" b="1" dirty="0" smtClean="0"/>
              <a:t>Declaration of War </a:t>
            </a:r>
            <a:r>
              <a:rPr lang="en-US" dirty="0" smtClean="0"/>
              <a:t>vs. Germany to stop German militarism: “warfare against mankind” “The world must be made safe for democracy”</a:t>
            </a:r>
          </a:p>
          <a:p>
            <a:pPr lvl="1" eaLnBrk="1" hangingPunct="1"/>
            <a:r>
              <a:rPr lang="en-US" dirty="0" smtClean="0"/>
              <a:t>League of Nations to “bring peace and safety to all nations and make the world itself at last free.”</a:t>
            </a:r>
          </a:p>
        </p:txBody>
      </p:sp>
      <p:sp>
        <p:nvSpPr>
          <p:cNvPr id="36866" name="Title 1"/>
          <p:cNvSpPr>
            <a:spLocks noGrp="1"/>
          </p:cNvSpPr>
          <p:nvPr>
            <p:ph type="title"/>
          </p:nvPr>
        </p:nvSpPr>
        <p:spPr/>
        <p:txBody>
          <a:bodyPr/>
          <a:lstStyle/>
          <a:p>
            <a:r>
              <a:rPr lang="en-US" dirty="0" smtClean="0"/>
              <a:t>The Decision for War</a:t>
            </a:r>
          </a:p>
        </p:txBody>
      </p:sp>
      <p:pic>
        <p:nvPicPr>
          <p:cNvPr id="4" name="Picture 3" descr="Wilson's war speech.jpg"/>
          <p:cNvPicPr>
            <a:picLocks noChangeAspect="1"/>
          </p:cNvPicPr>
          <p:nvPr/>
        </p:nvPicPr>
        <p:blipFill>
          <a:blip r:embed="rId3" cstate="print"/>
          <a:stretch>
            <a:fillRect/>
          </a:stretch>
        </p:blipFill>
        <p:spPr>
          <a:xfrm>
            <a:off x="381000" y="1371600"/>
            <a:ext cx="3333750" cy="2762250"/>
          </a:xfrm>
          <a:prstGeom prst="rect">
            <a:avLst/>
          </a:prstGeom>
        </p:spPr>
      </p:pic>
      <p:sp>
        <p:nvSpPr>
          <p:cNvPr id="5" name="Rectangle 4"/>
          <p:cNvSpPr/>
          <p:nvPr/>
        </p:nvSpPr>
        <p:spPr>
          <a:xfrm>
            <a:off x="609600" y="4114800"/>
            <a:ext cx="2590800" cy="461665"/>
          </a:xfrm>
          <a:prstGeom prst="rect">
            <a:avLst/>
          </a:prstGeom>
        </p:spPr>
        <p:txBody>
          <a:bodyPr wrap="square">
            <a:spAutoFit/>
          </a:bodyPr>
          <a:lstStyle/>
          <a:p>
            <a:r>
              <a:rPr lang="en-US" sz="800" dirty="0" smtClean="0"/>
              <a:t>https://www.milestonedocuments.com/documents/view/woodrow-wilson-joint-address-to-congress-leading-to-a-declaration-of-war-ag/</a:t>
            </a:r>
            <a:endParaRPr lang="en-US" sz="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20p570b"/>
          <p:cNvPicPr>
            <a:picLocks noChangeAspect="1" noChangeArrowheads="1"/>
          </p:cNvPicPr>
          <p:nvPr/>
        </p:nvPicPr>
        <p:blipFill>
          <a:blip r:embed="rId3" cstate="print"/>
          <a:srcRect/>
          <a:stretch>
            <a:fillRect/>
          </a:stretch>
        </p:blipFill>
        <p:spPr bwMode="auto">
          <a:xfrm>
            <a:off x="914400" y="228600"/>
            <a:ext cx="4362450" cy="6448425"/>
          </a:xfrm>
          <a:prstGeom prst="rect">
            <a:avLst/>
          </a:prstGeom>
          <a:noFill/>
          <a:ln w="9525">
            <a:noFill/>
            <a:miter lim="800000"/>
            <a:headEnd/>
            <a:tailEnd/>
          </a:ln>
        </p:spPr>
      </p:pic>
      <p:sp>
        <p:nvSpPr>
          <p:cNvPr id="45059" name="Rectangle 3" hidden="1"/>
          <p:cNvSpPr>
            <a:spLocks noGrp="1"/>
          </p:cNvSpPr>
          <p:nvPr>
            <p:ph type="title"/>
          </p:nvPr>
        </p:nvSpPr>
        <p:spPr/>
        <p:txBody>
          <a:bodyPr/>
          <a:lstStyle/>
          <a:p>
            <a:endParaRPr lang="en-US" smtClean="0"/>
          </a:p>
        </p:txBody>
      </p:sp>
      <p:sp>
        <p:nvSpPr>
          <p:cNvPr id="45061" name="TextBox 4"/>
          <p:cNvSpPr txBox="1">
            <a:spLocks noChangeArrowheads="1"/>
          </p:cNvSpPr>
          <p:nvPr/>
        </p:nvSpPr>
        <p:spPr bwMode="auto">
          <a:xfrm>
            <a:off x="5334000" y="609600"/>
            <a:ext cx="3971925" cy="3232150"/>
          </a:xfrm>
          <a:prstGeom prst="rect">
            <a:avLst/>
          </a:prstGeom>
          <a:noFill/>
          <a:ln w="9525">
            <a:noFill/>
            <a:miter lim="800000"/>
            <a:headEnd/>
            <a:tailEnd/>
          </a:ln>
        </p:spPr>
        <p:txBody>
          <a:bodyPr wrap="none">
            <a:spAutoFit/>
          </a:bodyPr>
          <a:lstStyle/>
          <a:p>
            <a:r>
              <a:rPr lang="el-GR" sz="2000" dirty="0"/>
              <a:t>This poster by Ellsworth Young, </a:t>
            </a:r>
            <a:endParaRPr lang="en-US" sz="2000" dirty="0"/>
          </a:p>
          <a:p>
            <a:r>
              <a:rPr lang="el-GR" sz="2000" dirty="0"/>
              <a:t>also from 1918, encouraged </a:t>
            </a:r>
            <a:endParaRPr lang="en-US" sz="2000" dirty="0"/>
          </a:p>
          <a:p>
            <a:r>
              <a:rPr lang="el-GR" sz="2000" dirty="0"/>
              <a:t>Americans to buy Liberty </a:t>
            </a:r>
            <a:endParaRPr lang="en-US" sz="2000" dirty="0"/>
          </a:p>
          <a:p>
            <a:r>
              <a:rPr lang="el-GR" sz="2000" dirty="0"/>
              <a:t>Bonds (that is, loan money to </a:t>
            </a:r>
            <a:endParaRPr lang="en-US" sz="2000" dirty="0"/>
          </a:p>
          <a:p>
            <a:r>
              <a:rPr lang="el-GR" sz="2000" dirty="0"/>
              <a:t>the government) by emphasizing </a:t>
            </a:r>
            <a:endParaRPr lang="en-US" sz="2000" dirty="0"/>
          </a:p>
          <a:p>
            <a:r>
              <a:rPr lang="el-GR" sz="2000" dirty="0"/>
              <a:t>the image of the vicious and </a:t>
            </a:r>
            <a:endParaRPr lang="en-US" sz="2000" dirty="0"/>
          </a:p>
          <a:p>
            <a:r>
              <a:rPr lang="el-GR" sz="2000" dirty="0"/>
              <a:t>brutal Hun, part of a larger </a:t>
            </a:r>
            <a:endParaRPr lang="en-US" sz="2000" dirty="0"/>
          </a:p>
          <a:p>
            <a:r>
              <a:rPr lang="el-GR" sz="2000" dirty="0"/>
              <a:t>process of demonizing the </a:t>
            </a:r>
            <a:endParaRPr lang="en-US" sz="2000" dirty="0"/>
          </a:p>
          <a:p>
            <a:r>
              <a:rPr lang="el-GR" sz="2000" dirty="0"/>
              <a:t>people of the Central Powers.</a:t>
            </a:r>
          </a:p>
          <a:p>
            <a:endParaRPr lang="en-US" dirty="0"/>
          </a:p>
        </p:txBody>
      </p:sp>
      <p:sp>
        <p:nvSpPr>
          <p:cNvPr id="6" name="Rectangle 5"/>
          <p:cNvSpPr/>
          <p:nvPr/>
        </p:nvSpPr>
        <p:spPr>
          <a:xfrm>
            <a:off x="1752600" y="6642556"/>
            <a:ext cx="2971800" cy="215444"/>
          </a:xfrm>
          <a:prstGeom prst="rect">
            <a:avLst/>
          </a:prstGeom>
        </p:spPr>
        <p:txBody>
          <a:bodyPr wrap="square">
            <a:spAutoFit/>
          </a:bodyPr>
          <a:lstStyle/>
          <a:p>
            <a:r>
              <a:rPr lang="en-US" sz="800" dirty="0" smtClean="0"/>
              <a:t>http://www.pbs.org/wgbh/amex/wilson/gallery/p_war_06.html</a:t>
            </a:r>
            <a:endParaRPr lang="en-US" sz="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228600" y="1219200"/>
            <a:ext cx="7086600" cy="5410200"/>
          </a:xfrm>
        </p:spPr>
        <p:txBody>
          <a:bodyPr>
            <a:normAutofit fontScale="92500" lnSpcReduction="20000"/>
          </a:bodyPr>
          <a:lstStyle/>
          <a:p>
            <a:r>
              <a:rPr lang="en-US" sz="2800" dirty="0" smtClean="0"/>
              <a:t>Opponents to war: Some German-Americans, some Irish-Americans, Socialist Party, </a:t>
            </a:r>
            <a:r>
              <a:rPr lang="en-US" sz="2800" dirty="0" err="1" smtClean="0"/>
              <a:t>Wobblies</a:t>
            </a:r>
            <a:r>
              <a:rPr lang="en-US" sz="2800" dirty="0" smtClean="0"/>
              <a:t> (IWW), </a:t>
            </a:r>
            <a:r>
              <a:rPr lang="en-US" sz="2800" dirty="0" err="1" smtClean="0"/>
              <a:t>pacificists</a:t>
            </a:r>
            <a:r>
              <a:rPr lang="en-US" sz="2800" dirty="0" smtClean="0"/>
              <a:t> (Jeannette Rankin of MT)</a:t>
            </a:r>
          </a:p>
          <a:p>
            <a:r>
              <a:rPr lang="en-US" sz="2800" dirty="0" smtClean="0"/>
              <a:t>Committee on Public Information (journalist and editor George Creel – </a:t>
            </a:r>
            <a:r>
              <a:rPr lang="en-US" sz="2800" b="1" dirty="0" smtClean="0"/>
              <a:t>Creel Committee</a:t>
            </a:r>
            <a:r>
              <a:rPr lang="en-US" sz="2800" dirty="0" smtClean="0"/>
              <a:t>) used posters, films, pamphlets, and news stories</a:t>
            </a:r>
          </a:p>
          <a:p>
            <a:r>
              <a:rPr lang="en-US" sz="2800" dirty="0" smtClean="0"/>
              <a:t>Pro-Germans = “slackers” (TR called them “alien enemy”)</a:t>
            </a:r>
          </a:p>
          <a:p>
            <a:r>
              <a:rPr lang="en-US" sz="2800" dirty="0" smtClean="0"/>
              <a:t>Americanization = rapid assimilation</a:t>
            </a:r>
          </a:p>
          <a:p>
            <a:r>
              <a:rPr lang="en-US" sz="2800" dirty="0" smtClean="0"/>
              <a:t>Sauerkraut = “liberty cabbage”, Hamburger = “liberty sausage,” Frankfurters = “hot dogs,” burn German books, attack or lynch slackers </a:t>
            </a:r>
          </a:p>
          <a:p>
            <a:endParaRPr lang="en-US" dirty="0" smtClean="0"/>
          </a:p>
        </p:txBody>
      </p:sp>
      <p:sp>
        <p:nvSpPr>
          <p:cNvPr id="46082" name="Title 1"/>
          <p:cNvSpPr>
            <a:spLocks noGrp="1"/>
          </p:cNvSpPr>
          <p:nvPr>
            <p:ph type="title"/>
          </p:nvPr>
        </p:nvSpPr>
        <p:spPr>
          <a:xfrm>
            <a:off x="685800" y="457200"/>
            <a:ext cx="8458200" cy="838200"/>
          </a:xfrm>
        </p:spPr>
        <p:txBody>
          <a:bodyPr>
            <a:normAutofit fontScale="90000"/>
          </a:bodyPr>
          <a:lstStyle/>
          <a:p>
            <a:r>
              <a:rPr lang="en-US" sz="3600" dirty="0" smtClean="0"/>
              <a:t>Mobilizing Public Opinion against “Huns”</a:t>
            </a:r>
          </a:p>
        </p:txBody>
      </p:sp>
      <p:pic>
        <p:nvPicPr>
          <p:cNvPr id="4" name="Picture 3" descr="GeorgeCreel2.jpg"/>
          <p:cNvPicPr>
            <a:picLocks noChangeAspect="1"/>
          </p:cNvPicPr>
          <p:nvPr/>
        </p:nvPicPr>
        <p:blipFill>
          <a:blip r:embed="rId3" cstate="print"/>
          <a:stretch>
            <a:fillRect/>
          </a:stretch>
        </p:blipFill>
        <p:spPr>
          <a:xfrm>
            <a:off x="7239000" y="1524000"/>
            <a:ext cx="1760071" cy="2895600"/>
          </a:xfrm>
          <a:prstGeom prst="rect">
            <a:avLst/>
          </a:prstGeom>
        </p:spPr>
      </p:pic>
      <p:sp>
        <p:nvSpPr>
          <p:cNvPr id="5" name="Rectangle 4"/>
          <p:cNvSpPr/>
          <p:nvPr/>
        </p:nvSpPr>
        <p:spPr>
          <a:xfrm>
            <a:off x="7086600" y="4419600"/>
            <a:ext cx="2209800" cy="215444"/>
          </a:xfrm>
          <a:prstGeom prst="rect">
            <a:avLst/>
          </a:prstGeom>
        </p:spPr>
        <p:txBody>
          <a:bodyPr wrap="square">
            <a:spAutoFit/>
          </a:bodyPr>
          <a:lstStyle/>
          <a:p>
            <a:r>
              <a:rPr lang="en-US" sz="800" dirty="0" smtClean="0"/>
              <a:t>http://en.wikipedia.org/wiki/George_Creel</a:t>
            </a:r>
            <a:endParaRPr lang="en-US" sz="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1371600"/>
            <a:ext cx="8153400" cy="5334000"/>
          </a:xfrm>
        </p:spPr>
        <p:txBody>
          <a:bodyPr>
            <a:normAutofit fontScale="92500"/>
          </a:bodyPr>
          <a:lstStyle/>
          <a:p>
            <a:pPr lvl="1" eaLnBrk="1" hangingPunct="1">
              <a:buFont typeface="Arial" pitchFamily="34" charset="0"/>
              <a:buNone/>
            </a:pPr>
            <a:r>
              <a:rPr lang="en-US" sz="2600" b="1" dirty="0" smtClean="0"/>
              <a:t>Espionage Act  </a:t>
            </a:r>
            <a:r>
              <a:rPr lang="en-US" sz="2600" dirty="0" smtClean="0"/>
              <a:t>(1917) – crime to convey info or false info with intent to interfere with the operation or success of the U.S. armed forces OR to promote the success of their enemies</a:t>
            </a:r>
          </a:p>
          <a:p>
            <a:pPr lvl="1" eaLnBrk="1" hangingPunct="1"/>
            <a:r>
              <a:rPr lang="en-US" sz="2600" dirty="0" smtClean="0"/>
              <a:t>$10,000 fine or 20 years</a:t>
            </a:r>
          </a:p>
          <a:p>
            <a:pPr lvl="1" eaLnBrk="1" hangingPunct="1"/>
            <a:r>
              <a:rPr lang="en-US" sz="2600" dirty="0" smtClean="0"/>
              <a:t>Postmaster General can prevent objectionable material from circulating</a:t>
            </a:r>
          </a:p>
          <a:p>
            <a:pPr lvl="1" eaLnBrk="1" hangingPunct="1"/>
            <a:r>
              <a:rPr lang="en-US" sz="2600" b="1" dirty="0" smtClean="0"/>
              <a:t>Sedition Act </a:t>
            </a:r>
            <a:r>
              <a:rPr lang="en-US" sz="2600" dirty="0" smtClean="0"/>
              <a:t>(1918) – amended Espionage Act – prohibited “any disloyal, profane, scurrilous, or abusive language about the form of government of the United States...or the flag of the United States, or the uniform of the Army or Navy”  (repealed in 1920)</a:t>
            </a:r>
          </a:p>
          <a:p>
            <a:pPr lvl="1" eaLnBrk="1" hangingPunct="1"/>
            <a:r>
              <a:rPr lang="en-US" sz="2600" dirty="0" smtClean="0"/>
              <a:t>S.C. upheld, and Civil Liberties Bureau formed</a:t>
            </a:r>
          </a:p>
          <a:p>
            <a:pPr lvl="1" eaLnBrk="1" hangingPunct="1">
              <a:buFont typeface="Arial" pitchFamily="34" charset="0"/>
              <a:buNone/>
            </a:pPr>
            <a:endParaRPr lang="en-US" dirty="0" smtClean="0"/>
          </a:p>
          <a:p>
            <a:pPr eaLnBrk="1" hangingPunct="1"/>
            <a:endParaRPr lang="en-US" dirty="0" smtClean="0"/>
          </a:p>
        </p:txBody>
      </p:sp>
      <p:sp>
        <p:nvSpPr>
          <p:cNvPr id="4" name="Title 1"/>
          <p:cNvSpPr>
            <a:spLocks noGrp="1"/>
          </p:cNvSpPr>
          <p:nvPr>
            <p:ph type="title"/>
          </p:nvPr>
        </p:nvSpPr>
        <p:spPr>
          <a:xfrm>
            <a:off x="304800" y="457200"/>
            <a:ext cx="8686800" cy="838200"/>
          </a:xfrm>
        </p:spPr>
        <p:txBody>
          <a:bodyPr/>
          <a:lstStyle/>
          <a:p>
            <a:r>
              <a:rPr lang="en-US" dirty="0" smtClean="0"/>
              <a:t>Civil liberties in time of war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5943600" cy="4525963"/>
          </a:xfrm>
        </p:spPr>
        <p:txBody>
          <a:bodyPr>
            <a:normAutofit lnSpcReduction="10000"/>
          </a:bodyPr>
          <a:lstStyle/>
          <a:p>
            <a:r>
              <a:rPr lang="en-US" dirty="0" smtClean="0"/>
              <a:t>80,000 German-born and 20,000 Austrian-born residents of Michigan</a:t>
            </a:r>
          </a:p>
          <a:p>
            <a:r>
              <a:rPr lang="en-US" dirty="0" smtClean="0"/>
              <a:t>French and Spanish replace German as popular second-language</a:t>
            </a:r>
          </a:p>
          <a:p>
            <a:r>
              <a:rPr lang="en-US" dirty="0" smtClean="0"/>
              <a:t>Berlin, Michigan became Marne, Michigan (named after 1914 French battle) in 1919</a:t>
            </a:r>
            <a:endParaRPr lang="en-US" dirty="0"/>
          </a:p>
        </p:txBody>
      </p:sp>
      <p:sp>
        <p:nvSpPr>
          <p:cNvPr id="2" name="Title 1"/>
          <p:cNvSpPr>
            <a:spLocks noGrp="1"/>
          </p:cNvSpPr>
          <p:nvPr>
            <p:ph type="title"/>
          </p:nvPr>
        </p:nvSpPr>
        <p:spPr/>
        <p:txBody>
          <a:bodyPr/>
          <a:lstStyle/>
          <a:p>
            <a:r>
              <a:rPr lang="en-US" dirty="0" smtClean="0"/>
              <a:t>Germans in Michigan</a:t>
            </a:r>
            <a:endParaRPr lang="en-US" dirty="0"/>
          </a:p>
        </p:txBody>
      </p:sp>
      <p:sp>
        <p:nvSpPr>
          <p:cNvPr id="5" name="Rectangle 4"/>
          <p:cNvSpPr/>
          <p:nvPr/>
        </p:nvSpPr>
        <p:spPr>
          <a:xfrm>
            <a:off x="6324600" y="6172200"/>
            <a:ext cx="2667000" cy="215444"/>
          </a:xfrm>
          <a:prstGeom prst="rect">
            <a:avLst/>
          </a:prstGeom>
        </p:spPr>
        <p:txBody>
          <a:bodyPr wrap="square">
            <a:spAutoFit/>
          </a:bodyPr>
          <a:lstStyle/>
          <a:p>
            <a:r>
              <a:rPr lang="en-US" sz="800" dirty="0" smtClean="0"/>
              <a:t>http://www.rootsweb.ancestry.com/~mipoh/ottawa.html</a:t>
            </a:r>
            <a:endParaRPr lang="en-US" sz="800" dirty="0"/>
          </a:p>
        </p:txBody>
      </p:sp>
      <p:pic>
        <p:nvPicPr>
          <p:cNvPr id="6" name="Picture 5" descr="marne-sign.jpg"/>
          <p:cNvPicPr>
            <a:picLocks noChangeAspect="1"/>
          </p:cNvPicPr>
          <p:nvPr/>
        </p:nvPicPr>
        <p:blipFill>
          <a:blip r:embed="rId3" cstate="print"/>
          <a:stretch>
            <a:fillRect/>
          </a:stretch>
        </p:blipFill>
        <p:spPr>
          <a:xfrm>
            <a:off x="6324600" y="4191000"/>
            <a:ext cx="2692400" cy="20193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381000"/>
            <a:ext cx="8183880" cy="1051560"/>
          </a:xfrm>
        </p:spPr>
        <p:txBody>
          <a:bodyPr/>
          <a:lstStyle/>
          <a:p>
            <a:r>
              <a:rPr lang="en-US" dirty="0" smtClean="0">
                <a:latin typeface="Arial" pitchFamily="34" charset="0"/>
                <a:ea typeface="ＭＳ Ｐゴシック" pitchFamily="34" charset="-128"/>
              </a:rPr>
              <a:t>5 kinds of Progressives</a:t>
            </a:r>
          </a:p>
        </p:txBody>
      </p:sp>
      <p:sp>
        <p:nvSpPr>
          <p:cNvPr id="13315" name="Content Placeholder 2"/>
          <p:cNvSpPr>
            <a:spLocks noGrp="1"/>
          </p:cNvSpPr>
          <p:nvPr>
            <p:ph idx="1"/>
          </p:nvPr>
        </p:nvSpPr>
        <p:spPr>
          <a:xfrm>
            <a:off x="381000" y="1524000"/>
            <a:ext cx="8458200" cy="5105400"/>
          </a:xfrm>
        </p:spPr>
        <p:txBody>
          <a:bodyPr/>
          <a:lstStyle/>
          <a:p>
            <a:r>
              <a:rPr lang="en-US" b="1" dirty="0" smtClean="0">
                <a:latin typeface="Arial" pitchFamily="34" charset="0"/>
                <a:ea typeface="ＭＳ Ｐゴシック" pitchFamily="34" charset="-128"/>
              </a:rPr>
              <a:t>Social Reformers</a:t>
            </a:r>
            <a:r>
              <a:rPr lang="en-US" dirty="0" smtClean="0">
                <a:latin typeface="Arial" pitchFamily="34" charset="0"/>
                <a:ea typeface="ＭＳ Ｐゴシック" pitchFamily="34" charset="-128"/>
              </a:rPr>
              <a:t>: improve life for the poor</a:t>
            </a:r>
          </a:p>
          <a:p>
            <a:r>
              <a:rPr lang="en-US" b="1" dirty="0" smtClean="0">
                <a:latin typeface="Arial" pitchFamily="34" charset="0"/>
                <a:ea typeface="ＭＳ Ｐゴシック" pitchFamily="34" charset="-128"/>
              </a:rPr>
              <a:t>Labor Reformers</a:t>
            </a:r>
            <a:r>
              <a:rPr lang="en-US" dirty="0" smtClean="0">
                <a:latin typeface="Arial" pitchFamily="34" charset="0"/>
                <a:ea typeface="ＭＳ Ｐゴシック" pitchFamily="34" charset="-128"/>
              </a:rPr>
              <a:t>: better hours, conditions, wages, materials</a:t>
            </a:r>
          </a:p>
          <a:p>
            <a:r>
              <a:rPr lang="en-US" b="1" dirty="0" smtClean="0">
                <a:latin typeface="Arial" pitchFamily="34" charset="0"/>
                <a:ea typeface="ＭＳ Ｐゴシック" pitchFamily="34" charset="-128"/>
              </a:rPr>
              <a:t>Political Reformers</a:t>
            </a:r>
            <a:r>
              <a:rPr lang="en-US" dirty="0" smtClean="0">
                <a:latin typeface="Arial" pitchFamily="34" charset="0"/>
                <a:ea typeface="ＭＳ Ｐゴシック" pitchFamily="34" charset="-128"/>
              </a:rPr>
              <a:t>: bigger </a:t>
            </a:r>
            <a:r>
              <a:rPr lang="en-US" dirty="0" err="1" smtClean="0">
                <a:latin typeface="Arial" pitchFamily="34" charset="0"/>
                <a:ea typeface="ＭＳ Ｐゴシック" pitchFamily="34" charset="-128"/>
              </a:rPr>
              <a:t>gov’t</a:t>
            </a:r>
            <a:r>
              <a:rPr lang="en-US" dirty="0" smtClean="0">
                <a:latin typeface="Arial" pitchFamily="34" charset="0"/>
                <a:ea typeface="ＭＳ Ｐゴシック" pitchFamily="34" charset="-128"/>
              </a:rPr>
              <a:t> role in all facets of life, include more people in political process (suffragettes)</a:t>
            </a:r>
          </a:p>
          <a:p>
            <a:r>
              <a:rPr lang="en-US" b="1" dirty="0" smtClean="0">
                <a:latin typeface="Arial" pitchFamily="34" charset="0"/>
                <a:ea typeface="ＭＳ Ｐゴシック" pitchFamily="34" charset="-128"/>
              </a:rPr>
              <a:t>Moral Reformers</a:t>
            </a:r>
            <a:r>
              <a:rPr lang="en-US" dirty="0" smtClean="0">
                <a:latin typeface="Arial" pitchFamily="34" charset="0"/>
                <a:ea typeface="ＭＳ Ｐゴシック" pitchFamily="34" charset="-128"/>
              </a:rPr>
              <a:t>: Prohibition</a:t>
            </a:r>
          </a:p>
          <a:p>
            <a:r>
              <a:rPr lang="en-US" b="1" dirty="0" smtClean="0">
                <a:latin typeface="Arial" pitchFamily="34" charset="0"/>
                <a:ea typeface="ＭＳ Ｐゴシック" pitchFamily="34" charset="-128"/>
              </a:rPr>
              <a:t>Technocrats</a:t>
            </a:r>
            <a:r>
              <a:rPr lang="en-US" dirty="0" smtClean="0">
                <a:latin typeface="Arial" pitchFamily="34" charset="0"/>
                <a:ea typeface="ＭＳ Ｐゴシック" pitchFamily="34" charset="-128"/>
              </a:rPr>
              <a:t>: standardize and rationalize processes</a:t>
            </a:r>
          </a:p>
        </p:txBody>
      </p:sp>
    </p:spTree>
    <p:extLst>
      <p:ext uri="{BB962C8B-B14F-4D97-AF65-F5344CB8AC3E}">
        <p14:creationId xmlns="" xmlns:p14="http://schemas.microsoft.com/office/powerpoint/2010/main" val="686999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April 1917 – Organize state militia to replace the Michigan National Guard, and start a </a:t>
            </a:r>
            <a:r>
              <a:rPr lang="en-US" b="1" dirty="0" smtClean="0"/>
              <a:t>War Preparedness Board (WPB) </a:t>
            </a:r>
            <a:r>
              <a:rPr lang="en-US" dirty="0" smtClean="0"/>
              <a:t>with $5 million budget to supply the National Guard with shoes and blankets</a:t>
            </a:r>
            <a:endParaRPr lang="en-US" dirty="0"/>
          </a:p>
        </p:txBody>
      </p:sp>
      <p:sp>
        <p:nvSpPr>
          <p:cNvPr id="2" name="Title 1"/>
          <p:cNvSpPr>
            <a:spLocks noGrp="1"/>
          </p:cNvSpPr>
          <p:nvPr>
            <p:ph type="title"/>
          </p:nvPr>
        </p:nvSpPr>
        <p:spPr/>
        <p:txBody>
          <a:bodyPr/>
          <a:lstStyle/>
          <a:p>
            <a:r>
              <a:rPr lang="en-US" dirty="0" smtClean="0"/>
              <a:t>Michigan mobilizes for war</a:t>
            </a:r>
            <a:endParaRPr lang="en-US" dirty="0"/>
          </a:p>
        </p:txBody>
      </p:sp>
      <p:pic>
        <p:nvPicPr>
          <p:cNvPr id="4" name="Picture 3" descr="Bureau of Military Relief.jpg"/>
          <p:cNvPicPr>
            <a:picLocks noChangeAspect="1"/>
          </p:cNvPicPr>
          <p:nvPr/>
        </p:nvPicPr>
        <p:blipFill>
          <a:blip r:embed="rId3" cstate="print"/>
          <a:stretch>
            <a:fillRect/>
          </a:stretch>
        </p:blipFill>
        <p:spPr>
          <a:xfrm>
            <a:off x="4953000" y="3581400"/>
            <a:ext cx="3685032" cy="3035808"/>
          </a:xfrm>
          <a:prstGeom prst="rect">
            <a:avLst/>
          </a:prstGeom>
        </p:spPr>
      </p:pic>
      <p:sp>
        <p:nvSpPr>
          <p:cNvPr id="5" name="TextBox 4"/>
          <p:cNvSpPr txBox="1"/>
          <p:nvPr/>
        </p:nvSpPr>
        <p:spPr>
          <a:xfrm>
            <a:off x="304800" y="4238274"/>
            <a:ext cx="4642022" cy="1569660"/>
          </a:xfrm>
          <a:prstGeom prst="rect">
            <a:avLst/>
          </a:prstGeom>
          <a:noFill/>
        </p:spPr>
        <p:txBody>
          <a:bodyPr wrap="square" rtlCol="0">
            <a:spAutoFit/>
          </a:bodyPr>
          <a:lstStyle/>
          <a:p>
            <a:r>
              <a:rPr lang="en-US" sz="2400" dirty="0" smtClean="0"/>
              <a:t>The Bureau of Military Relief was created by the WPB to give comfort to servicemen during the war</a:t>
            </a:r>
            <a:endParaRPr lang="en-US" sz="2400" dirty="0"/>
          </a:p>
        </p:txBody>
      </p:sp>
      <p:sp>
        <p:nvSpPr>
          <p:cNvPr id="6" name="Rectangle 5"/>
          <p:cNvSpPr/>
          <p:nvPr/>
        </p:nvSpPr>
        <p:spPr>
          <a:xfrm>
            <a:off x="5029200" y="6642556"/>
            <a:ext cx="3810000" cy="215444"/>
          </a:xfrm>
          <a:prstGeom prst="rect">
            <a:avLst/>
          </a:prstGeom>
        </p:spPr>
        <p:txBody>
          <a:bodyPr wrap="square">
            <a:spAutoFit/>
          </a:bodyPr>
          <a:lstStyle/>
          <a:p>
            <a:r>
              <a:rPr lang="en-US" sz="800" dirty="0" smtClean="0"/>
              <a:t>https://seekingmichigan.org/look/2009/11/10/real-michigan-welcome</a:t>
            </a:r>
            <a:endParaRPr lang="en-US" sz="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eeper, Albert.jpg"/>
          <p:cNvPicPr>
            <a:picLocks noChangeAspect="1"/>
          </p:cNvPicPr>
          <p:nvPr/>
        </p:nvPicPr>
        <p:blipFill>
          <a:blip r:embed="rId3" cstate="print"/>
          <a:stretch>
            <a:fillRect/>
          </a:stretch>
        </p:blipFill>
        <p:spPr>
          <a:xfrm>
            <a:off x="6934200" y="457200"/>
            <a:ext cx="1862667" cy="2667000"/>
          </a:xfrm>
          <a:prstGeom prst="rect">
            <a:avLst/>
          </a:prstGeom>
        </p:spPr>
      </p:pic>
      <p:sp>
        <p:nvSpPr>
          <p:cNvPr id="3" name="Content Placeholder 2"/>
          <p:cNvSpPr>
            <a:spLocks noGrp="1"/>
          </p:cNvSpPr>
          <p:nvPr>
            <p:ph idx="1"/>
          </p:nvPr>
        </p:nvSpPr>
        <p:spPr>
          <a:xfrm>
            <a:off x="457200" y="1828800"/>
            <a:ext cx="6629400" cy="4525963"/>
          </a:xfrm>
        </p:spPr>
        <p:txBody>
          <a:bodyPr>
            <a:normAutofit fontScale="92500" lnSpcReduction="20000"/>
          </a:bodyPr>
          <a:lstStyle/>
          <a:p>
            <a:r>
              <a:rPr lang="en-US" dirty="0" smtClean="0">
                <a:solidFill>
                  <a:schemeClr val="tx1"/>
                </a:solidFill>
              </a:rPr>
              <a:t>Gov. </a:t>
            </a:r>
            <a:r>
              <a:rPr lang="en-US" b="1" dirty="0" smtClean="0">
                <a:solidFill>
                  <a:schemeClr val="tx1"/>
                </a:solidFill>
              </a:rPr>
              <a:t>Albert Sleeper </a:t>
            </a:r>
            <a:r>
              <a:rPr lang="en-US" dirty="0" smtClean="0">
                <a:solidFill>
                  <a:schemeClr val="tx1"/>
                </a:solidFill>
              </a:rPr>
              <a:t>tried to win the votes of German-Americans in 1916, angering many voters.  He also initially opposed the draft instituted by the federal </a:t>
            </a:r>
            <a:r>
              <a:rPr lang="en-US" dirty="0" err="1" smtClean="0">
                <a:solidFill>
                  <a:schemeClr val="tx1"/>
                </a:solidFill>
              </a:rPr>
              <a:t>gov’t</a:t>
            </a:r>
            <a:r>
              <a:rPr lang="en-US" dirty="0" smtClean="0">
                <a:solidFill>
                  <a:schemeClr val="tx1"/>
                </a:solidFill>
              </a:rPr>
              <a:t>. </a:t>
            </a:r>
          </a:p>
          <a:p>
            <a:r>
              <a:rPr lang="en-US" dirty="0" smtClean="0">
                <a:solidFill>
                  <a:schemeClr val="tx1"/>
                </a:solidFill>
              </a:rPr>
              <a:t>Men age 18 – 45 in Michigan = 875,000 were eligible for service</a:t>
            </a:r>
          </a:p>
          <a:p>
            <a:r>
              <a:rPr lang="en-US" dirty="0" smtClean="0">
                <a:solidFill>
                  <a:schemeClr val="tx1"/>
                </a:solidFill>
              </a:rPr>
              <a:t>115,000 were drafted, but 40% failed the physical, so physical education became a requirement in schools and colleges</a:t>
            </a:r>
          </a:p>
          <a:p>
            <a:endParaRPr lang="en-US" dirty="0" smtClean="0"/>
          </a:p>
          <a:p>
            <a:endParaRPr lang="en-US" dirty="0"/>
          </a:p>
        </p:txBody>
      </p:sp>
      <p:sp>
        <p:nvSpPr>
          <p:cNvPr id="2" name="Title 1"/>
          <p:cNvSpPr>
            <a:spLocks noGrp="1"/>
          </p:cNvSpPr>
          <p:nvPr>
            <p:ph type="title"/>
          </p:nvPr>
        </p:nvSpPr>
        <p:spPr>
          <a:xfrm>
            <a:off x="685800" y="304800"/>
            <a:ext cx="8229600" cy="1143000"/>
          </a:xfrm>
        </p:spPr>
        <p:txBody>
          <a:bodyPr/>
          <a:lstStyle/>
          <a:p>
            <a:r>
              <a:rPr lang="en-US" dirty="0" smtClean="0"/>
              <a:t>Michigan and the Draft</a:t>
            </a:r>
            <a:endParaRPr lang="en-US" dirty="0"/>
          </a:p>
        </p:txBody>
      </p:sp>
      <p:sp>
        <p:nvSpPr>
          <p:cNvPr id="5" name="Rectangle 4"/>
          <p:cNvSpPr/>
          <p:nvPr/>
        </p:nvSpPr>
        <p:spPr>
          <a:xfrm>
            <a:off x="6934200" y="3124200"/>
            <a:ext cx="2209800" cy="215444"/>
          </a:xfrm>
          <a:prstGeom prst="rect">
            <a:avLst/>
          </a:prstGeom>
        </p:spPr>
        <p:txBody>
          <a:bodyPr wrap="square">
            <a:spAutoFit/>
          </a:bodyPr>
          <a:lstStyle/>
          <a:p>
            <a:r>
              <a:rPr lang="en-US" sz="800" dirty="0" smtClean="0"/>
              <a:t>http://en.wikipedia.org/wiki/Albert_Sleeper</a:t>
            </a:r>
            <a:endParaRPr lang="en-US" sz="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86800" cy="4525963"/>
          </a:xfrm>
        </p:spPr>
        <p:txBody>
          <a:bodyPr/>
          <a:lstStyle/>
          <a:p>
            <a:r>
              <a:rPr lang="en-US" dirty="0" smtClean="0"/>
              <a:t>135,485 Michigan men (of 4 million Americans) including 46,000 volunteers</a:t>
            </a:r>
          </a:p>
          <a:p>
            <a:r>
              <a:rPr lang="en-US" dirty="0" smtClean="0"/>
              <a:t>5,000 died (of 75,000 Americans), and 15,000 wounded</a:t>
            </a:r>
            <a:endParaRPr lang="en-US" dirty="0"/>
          </a:p>
        </p:txBody>
      </p:sp>
      <p:sp>
        <p:nvSpPr>
          <p:cNvPr id="2" name="Title 1"/>
          <p:cNvSpPr>
            <a:spLocks noGrp="1"/>
          </p:cNvSpPr>
          <p:nvPr>
            <p:ph type="title"/>
          </p:nvPr>
        </p:nvSpPr>
        <p:spPr/>
        <p:txBody>
          <a:bodyPr/>
          <a:lstStyle/>
          <a:p>
            <a:r>
              <a:rPr lang="en-US" dirty="0" smtClean="0"/>
              <a:t>Michigan’s Contribution to WWI</a:t>
            </a:r>
            <a:endParaRPr lang="en-US" dirty="0"/>
          </a:p>
        </p:txBody>
      </p:sp>
      <p:pic>
        <p:nvPicPr>
          <p:cNvPr id="4" name="Picture 3" descr="World War I.gif"/>
          <p:cNvPicPr>
            <a:picLocks noChangeAspect="1"/>
          </p:cNvPicPr>
          <p:nvPr/>
        </p:nvPicPr>
        <p:blipFill>
          <a:blip r:embed="rId3" cstate="print"/>
          <a:stretch>
            <a:fillRect/>
          </a:stretch>
        </p:blipFill>
        <p:spPr>
          <a:xfrm>
            <a:off x="3962400" y="3048000"/>
            <a:ext cx="4114800" cy="3372787"/>
          </a:xfrm>
          <a:prstGeom prst="rect">
            <a:avLst/>
          </a:prstGeom>
        </p:spPr>
      </p:pic>
      <p:sp>
        <p:nvSpPr>
          <p:cNvPr id="5" name="Rectangle 4"/>
          <p:cNvSpPr/>
          <p:nvPr/>
        </p:nvSpPr>
        <p:spPr>
          <a:xfrm>
            <a:off x="3733800" y="6400800"/>
            <a:ext cx="4419600" cy="215444"/>
          </a:xfrm>
          <a:prstGeom prst="rect">
            <a:avLst/>
          </a:prstGeom>
        </p:spPr>
        <p:txBody>
          <a:bodyPr wrap="square">
            <a:spAutoFit/>
          </a:bodyPr>
          <a:lstStyle/>
          <a:p>
            <a:r>
              <a:rPr lang="en-US" sz="800" dirty="0" smtClean="0"/>
              <a:t>http://www.hal.state.mi.us/mhc/museum/explore/museums/hismus/1900-75/twenties/ww1/</a:t>
            </a:r>
            <a:endParaRPr lang="en-US" sz="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32</a:t>
            </a:r>
            <a:r>
              <a:rPr lang="en-US" baseline="30000" dirty="0" smtClean="0"/>
              <a:t>nd</a:t>
            </a:r>
            <a:r>
              <a:rPr lang="en-US" dirty="0" smtClean="0"/>
              <a:t> (Red Arrow) Division went to France in early 1918 and fought on the front lines from May to November. It was the first allied division to pierce the German Hindenburg Line of defense.</a:t>
            </a:r>
            <a:endParaRPr lang="en-US" dirty="0"/>
          </a:p>
        </p:txBody>
      </p:sp>
      <p:sp>
        <p:nvSpPr>
          <p:cNvPr id="2" name="Title 1"/>
          <p:cNvSpPr>
            <a:spLocks noGrp="1"/>
          </p:cNvSpPr>
          <p:nvPr>
            <p:ph type="title"/>
          </p:nvPr>
        </p:nvSpPr>
        <p:spPr/>
        <p:txBody>
          <a:bodyPr/>
          <a:lstStyle/>
          <a:p>
            <a:r>
              <a:rPr lang="en-US" dirty="0" smtClean="0"/>
              <a:t>Michigan National Guard</a:t>
            </a:r>
            <a:endParaRPr lang="en-US" dirty="0"/>
          </a:p>
        </p:txBody>
      </p:sp>
      <p:pic>
        <p:nvPicPr>
          <p:cNvPr id="4" name="Picture 3" descr="World War I red arrow.jpg"/>
          <p:cNvPicPr>
            <a:picLocks noChangeAspect="1"/>
          </p:cNvPicPr>
          <p:nvPr/>
        </p:nvPicPr>
        <p:blipFill>
          <a:blip r:embed="rId3" cstate="print"/>
          <a:stretch>
            <a:fillRect/>
          </a:stretch>
        </p:blipFill>
        <p:spPr>
          <a:xfrm>
            <a:off x="7391400" y="3886200"/>
            <a:ext cx="1041464" cy="2380488"/>
          </a:xfrm>
          <a:prstGeom prst="rect">
            <a:avLst/>
          </a:prstGeom>
        </p:spPr>
      </p:pic>
      <p:sp>
        <p:nvSpPr>
          <p:cNvPr id="5" name="TextBox 4"/>
          <p:cNvSpPr txBox="1"/>
          <p:nvPr/>
        </p:nvSpPr>
        <p:spPr>
          <a:xfrm>
            <a:off x="2209800" y="4572000"/>
            <a:ext cx="5257800" cy="1107996"/>
          </a:xfrm>
          <a:prstGeom prst="rect">
            <a:avLst/>
          </a:prstGeom>
          <a:noFill/>
        </p:spPr>
        <p:txBody>
          <a:bodyPr wrap="square" rtlCol="0">
            <a:spAutoFit/>
          </a:bodyPr>
          <a:lstStyle/>
          <a:p>
            <a:r>
              <a:rPr lang="en-US" sz="2200" dirty="0" smtClean="0"/>
              <a:t>The Red Arrow Division was made up of Wisconsin and Michigan National Guards, and fought in World War II.</a:t>
            </a:r>
            <a:endParaRPr lang="en-US" sz="2200" dirty="0"/>
          </a:p>
        </p:txBody>
      </p:sp>
      <p:sp>
        <p:nvSpPr>
          <p:cNvPr id="6" name="Rectangle 5"/>
          <p:cNvSpPr/>
          <p:nvPr/>
        </p:nvSpPr>
        <p:spPr>
          <a:xfrm>
            <a:off x="7010400" y="6248400"/>
            <a:ext cx="1905000" cy="338554"/>
          </a:xfrm>
          <a:prstGeom prst="rect">
            <a:avLst/>
          </a:prstGeom>
        </p:spPr>
        <p:txBody>
          <a:bodyPr wrap="square">
            <a:spAutoFit/>
          </a:bodyPr>
          <a:lstStyle/>
          <a:p>
            <a:r>
              <a:rPr lang="en-US" sz="800" dirty="0" smtClean="0"/>
              <a:t>http://www.32nd-division.org/history/ww1/32-ww1.html</a:t>
            </a:r>
            <a:endParaRPr lang="en-US" sz="800" dirty="0"/>
          </a:p>
        </p:txBody>
      </p:sp>
      <p:pic>
        <p:nvPicPr>
          <p:cNvPr id="7" name="Picture 6" descr="red arrow highway.jpg"/>
          <p:cNvPicPr>
            <a:picLocks noChangeAspect="1"/>
          </p:cNvPicPr>
          <p:nvPr/>
        </p:nvPicPr>
        <p:blipFill>
          <a:blip r:embed="rId4" cstate="print"/>
          <a:stretch>
            <a:fillRect/>
          </a:stretch>
        </p:blipFill>
        <p:spPr>
          <a:xfrm>
            <a:off x="152400" y="4343400"/>
            <a:ext cx="1899429" cy="1852612"/>
          </a:xfrm>
          <a:prstGeom prst="rect">
            <a:avLst/>
          </a:prstGeom>
        </p:spPr>
      </p:pic>
      <p:sp>
        <p:nvSpPr>
          <p:cNvPr id="8" name="Rectangle 7"/>
          <p:cNvSpPr/>
          <p:nvPr/>
        </p:nvSpPr>
        <p:spPr>
          <a:xfrm>
            <a:off x="152400" y="6172200"/>
            <a:ext cx="2895600" cy="215444"/>
          </a:xfrm>
          <a:prstGeom prst="rect">
            <a:avLst/>
          </a:prstGeom>
        </p:spPr>
        <p:txBody>
          <a:bodyPr wrap="square">
            <a:spAutoFit/>
          </a:bodyPr>
          <a:lstStyle/>
          <a:p>
            <a:r>
              <a:rPr lang="en-US" sz="800" dirty="0" smtClean="0"/>
              <a:t>http://mdo20.tripod.com/mi/mi_redarrow.jpg</a:t>
            </a:r>
            <a:endParaRPr lang="en-US" sz="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077200" cy="3352800"/>
          </a:xfrm>
        </p:spPr>
        <p:txBody>
          <a:bodyPr>
            <a:normAutofit fontScale="70000" lnSpcReduction="20000"/>
          </a:bodyPr>
          <a:lstStyle/>
          <a:p>
            <a:r>
              <a:rPr lang="en-US" dirty="0" smtClean="0">
                <a:solidFill>
                  <a:schemeClr val="tx1"/>
                </a:solidFill>
              </a:rPr>
              <a:t>Housed and trained draftees in Battle Creek (3,000 buildings cost $10 million).  100,000 troops trained or demobilized there.</a:t>
            </a:r>
          </a:p>
          <a:p>
            <a:r>
              <a:rPr lang="en-US" dirty="0" smtClean="0">
                <a:solidFill>
                  <a:schemeClr val="tx1"/>
                </a:solidFill>
              </a:rPr>
              <a:t>Spanish Flu Pandemic of 1918-1919 killed 674 at Camp Custer</a:t>
            </a:r>
          </a:p>
          <a:p>
            <a:r>
              <a:rPr lang="en-US" dirty="0" smtClean="0">
                <a:solidFill>
                  <a:schemeClr val="tx1"/>
                </a:solidFill>
              </a:rPr>
              <a:t>Operated during WWI from Sept. 1917 – March 1919.</a:t>
            </a:r>
            <a:r>
              <a:rPr lang="en-US" dirty="0" smtClean="0"/>
              <a:t> Camp Custer was renamed </a:t>
            </a:r>
            <a:r>
              <a:rPr lang="en-US" b="1" dirty="0" smtClean="0"/>
              <a:t>Fort Custer</a:t>
            </a:r>
            <a:r>
              <a:rPr lang="en-US" dirty="0" smtClean="0"/>
              <a:t> and became a permanent military training base</a:t>
            </a:r>
            <a:endParaRPr lang="en-US" dirty="0" smtClean="0">
              <a:solidFill>
                <a:schemeClr val="tx1"/>
              </a:solidFill>
            </a:endParaRPr>
          </a:p>
          <a:p>
            <a:r>
              <a:rPr lang="en-US" dirty="0" smtClean="0">
                <a:solidFill>
                  <a:schemeClr val="tx1"/>
                </a:solidFill>
              </a:rPr>
              <a:t>In 1940, than 300,000 troops trained there during WWII, and 5,000 German prisoners were held there. </a:t>
            </a:r>
          </a:p>
          <a:p>
            <a:r>
              <a:rPr lang="en-US" dirty="0" smtClean="0">
                <a:solidFill>
                  <a:schemeClr val="tx1"/>
                </a:solidFill>
              </a:rPr>
              <a:t>The Michigan National Guard still trains here</a:t>
            </a:r>
          </a:p>
          <a:p>
            <a:endParaRPr lang="en-US" dirty="0">
              <a:solidFill>
                <a:schemeClr val="tx1"/>
              </a:solidFill>
            </a:endParaRPr>
          </a:p>
        </p:txBody>
      </p:sp>
      <p:sp>
        <p:nvSpPr>
          <p:cNvPr id="2" name="Title 1"/>
          <p:cNvSpPr>
            <a:spLocks noGrp="1"/>
          </p:cNvSpPr>
          <p:nvPr>
            <p:ph type="title"/>
          </p:nvPr>
        </p:nvSpPr>
        <p:spPr>
          <a:xfrm>
            <a:off x="533400" y="304800"/>
            <a:ext cx="8229600" cy="1143000"/>
          </a:xfrm>
        </p:spPr>
        <p:txBody>
          <a:bodyPr/>
          <a:lstStyle/>
          <a:p>
            <a:r>
              <a:rPr lang="en-US" dirty="0" smtClean="0"/>
              <a:t>Camp Custer</a:t>
            </a:r>
            <a:endParaRPr lang="en-US" dirty="0"/>
          </a:p>
        </p:txBody>
      </p:sp>
      <p:sp>
        <p:nvSpPr>
          <p:cNvPr id="5" name="Rectangle 4"/>
          <p:cNvSpPr/>
          <p:nvPr/>
        </p:nvSpPr>
        <p:spPr>
          <a:xfrm>
            <a:off x="2971800" y="6642556"/>
            <a:ext cx="2971800" cy="215444"/>
          </a:xfrm>
          <a:prstGeom prst="rect">
            <a:avLst/>
          </a:prstGeom>
        </p:spPr>
        <p:txBody>
          <a:bodyPr wrap="square">
            <a:spAutoFit/>
          </a:bodyPr>
          <a:lstStyle/>
          <a:p>
            <a:r>
              <a:rPr lang="en-US" sz="800" dirty="0" smtClean="0"/>
              <a:t>http://www.firstworldwar.com/photos/camplife.htm</a:t>
            </a:r>
            <a:endParaRPr lang="en-US" sz="800" dirty="0"/>
          </a:p>
        </p:txBody>
      </p:sp>
      <p:pic>
        <p:nvPicPr>
          <p:cNvPr id="6" name="Picture 5" descr="Camp Custer.jpg"/>
          <p:cNvPicPr>
            <a:picLocks noChangeAspect="1"/>
          </p:cNvPicPr>
          <p:nvPr/>
        </p:nvPicPr>
        <p:blipFill>
          <a:blip r:embed="rId3" cstate="print"/>
          <a:stretch>
            <a:fillRect/>
          </a:stretch>
        </p:blipFill>
        <p:spPr>
          <a:xfrm>
            <a:off x="1752600" y="4572000"/>
            <a:ext cx="4925818" cy="2105787"/>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elfridge A-10 Thunderbolt.jpg"/>
          <p:cNvPicPr>
            <a:picLocks noChangeAspect="1"/>
          </p:cNvPicPr>
          <p:nvPr/>
        </p:nvPicPr>
        <p:blipFill>
          <a:blip r:embed="rId3" cstate="print"/>
          <a:stretch>
            <a:fillRect/>
          </a:stretch>
        </p:blipFill>
        <p:spPr>
          <a:xfrm>
            <a:off x="5867400" y="4572000"/>
            <a:ext cx="3124200" cy="2082800"/>
          </a:xfrm>
          <a:prstGeom prst="rect">
            <a:avLst/>
          </a:prstGeom>
        </p:spPr>
      </p:pic>
      <p:sp>
        <p:nvSpPr>
          <p:cNvPr id="3" name="Content Placeholder 2"/>
          <p:cNvSpPr>
            <a:spLocks noGrp="1"/>
          </p:cNvSpPr>
          <p:nvPr>
            <p:ph idx="1"/>
          </p:nvPr>
        </p:nvSpPr>
        <p:spPr>
          <a:xfrm>
            <a:off x="0" y="1371600"/>
            <a:ext cx="6324600" cy="3352800"/>
          </a:xfrm>
        </p:spPr>
        <p:txBody>
          <a:bodyPr>
            <a:normAutofit fontScale="70000" lnSpcReduction="20000"/>
          </a:bodyPr>
          <a:lstStyle/>
          <a:p>
            <a:r>
              <a:rPr lang="en-US" dirty="0" smtClean="0"/>
              <a:t>Land bought by Henry B. Joy of Packard Motor Car Company, and donated to federal </a:t>
            </a:r>
            <a:r>
              <a:rPr lang="en-US" dirty="0" err="1" smtClean="0"/>
              <a:t>gov’t</a:t>
            </a:r>
            <a:endParaRPr lang="en-US" dirty="0" smtClean="0"/>
          </a:p>
          <a:p>
            <a:r>
              <a:rPr lang="en-US" dirty="0" smtClean="0"/>
              <a:t>Nation’s first school of aerial gunnery (Eddie Rickenbacker trained here).  Rickenbacker had 26 victories vs. the Red Baron’s 80.</a:t>
            </a:r>
          </a:p>
          <a:p>
            <a:r>
              <a:rPr lang="en-US" dirty="0" smtClean="0"/>
              <a:t>It was named in honor of Lt </a:t>
            </a:r>
            <a:r>
              <a:rPr lang="en-US" b="1" dirty="0" smtClean="0"/>
              <a:t>Thomas E. Selfridge</a:t>
            </a:r>
            <a:r>
              <a:rPr lang="en-US" dirty="0" smtClean="0"/>
              <a:t>, the first military pilot of an aircraft driven engine who died in a powered air flight (piloted by Orville Wright in 1908)</a:t>
            </a:r>
          </a:p>
          <a:p>
            <a:endParaRPr lang="en-US" dirty="0"/>
          </a:p>
        </p:txBody>
      </p:sp>
      <p:sp>
        <p:nvSpPr>
          <p:cNvPr id="2" name="Title 1"/>
          <p:cNvSpPr>
            <a:spLocks noGrp="1"/>
          </p:cNvSpPr>
          <p:nvPr>
            <p:ph type="title"/>
          </p:nvPr>
        </p:nvSpPr>
        <p:spPr>
          <a:xfrm>
            <a:off x="304800" y="381000"/>
            <a:ext cx="7315200" cy="990600"/>
          </a:xfrm>
        </p:spPr>
        <p:txBody>
          <a:bodyPr>
            <a:normAutofit fontScale="90000"/>
          </a:bodyPr>
          <a:lstStyle/>
          <a:p>
            <a:r>
              <a:rPr lang="en-US" dirty="0" smtClean="0">
                <a:solidFill>
                  <a:srgbClr val="7030A0"/>
                </a:solidFill>
              </a:rPr>
              <a:t>Selfridge Field in Mount Clemens</a:t>
            </a:r>
            <a:endParaRPr lang="en-US" dirty="0">
              <a:solidFill>
                <a:srgbClr val="7030A0"/>
              </a:solidFill>
            </a:endParaRPr>
          </a:p>
        </p:txBody>
      </p:sp>
      <p:sp>
        <p:nvSpPr>
          <p:cNvPr id="4" name="TextBox 3"/>
          <p:cNvSpPr txBox="1"/>
          <p:nvPr/>
        </p:nvSpPr>
        <p:spPr>
          <a:xfrm>
            <a:off x="2971800" y="4648200"/>
            <a:ext cx="3276600" cy="1938992"/>
          </a:xfrm>
          <a:prstGeom prst="rect">
            <a:avLst/>
          </a:prstGeom>
          <a:noFill/>
        </p:spPr>
        <p:txBody>
          <a:bodyPr wrap="square" rtlCol="0">
            <a:spAutoFit/>
          </a:bodyPr>
          <a:lstStyle/>
          <a:p>
            <a:r>
              <a:rPr lang="en-US" sz="2000" dirty="0" smtClean="0"/>
              <a:t>From 1971-1998, Selfridge ANGB was the largest and most complex joint Reserves Forces base in the United States.  It is home to the Military Air Museum.</a:t>
            </a:r>
            <a:endParaRPr lang="en-US" sz="2000" dirty="0"/>
          </a:p>
        </p:txBody>
      </p:sp>
      <p:pic>
        <p:nvPicPr>
          <p:cNvPr id="5" name="Picture 4" descr="Selfridge, Thomas.jpg"/>
          <p:cNvPicPr>
            <a:picLocks noChangeAspect="1"/>
          </p:cNvPicPr>
          <p:nvPr/>
        </p:nvPicPr>
        <p:blipFill>
          <a:blip r:embed="rId4" cstate="print"/>
          <a:stretch>
            <a:fillRect/>
          </a:stretch>
        </p:blipFill>
        <p:spPr>
          <a:xfrm>
            <a:off x="7467600" y="381000"/>
            <a:ext cx="1524000" cy="2202180"/>
          </a:xfrm>
          <a:prstGeom prst="rect">
            <a:avLst/>
          </a:prstGeom>
        </p:spPr>
      </p:pic>
      <p:sp>
        <p:nvSpPr>
          <p:cNvPr id="6" name="TextBox 5"/>
          <p:cNvSpPr txBox="1"/>
          <p:nvPr/>
        </p:nvSpPr>
        <p:spPr>
          <a:xfrm>
            <a:off x="7772400" y="2514600"/>
            <a:ext cx="1099468" cy="400110"/>
          </a:xfrm>
          <a:prstGeom prst="rect">
            <a:avLst/>
          </a:prstGeom>
          <a:noFill/>
        </p:spPr>
        <p:txBody>
          <a:bodyPr wrap="none" rtlCol="0">
            <a:spAutoFit/>
          </a:bodyPr>
          <a:lstStyle/>
          <a:p>
            <a:r>
              <a:rPr lang="en-US" sz="2000" dirty="0" smtClean="0"/>
              <a:t>Selfridge</a:t>
            </a:r>
            <a:endParaRPr lang="en-US" sz="2000" dirty="0"/>
          </a:p>
        </p:txBody>
      </p:sp>
      <p:pic>
        <p:nvPicPr>
          <p:cNvPr id="7" name="Picture 6" descr="Selfridge Crash.jpg"/>
          <p:cNvPicPr>
            <a:picLocks noChangeAspect="1"/>
          </p:cNvPicPr>
          <p:nvPr/>
        </p:nvPicPr>
        <p:blipFill>
          <a:blip r:embed="rId5" cstate="print"/>
          <a:stretch>
            <a:fillRect/>
          </a:stretch>
        </p:blipFill>
        <p:spPr>
          <a:xfrm>
            <a:off x="7162800" y="2971800"/>
            <a:ext cx="1828800" cy="1016000"/>
          </a:xfrm>
          <a:prstGeom prst="rect">
            <a:avLst/>
          </a:prstGeom>
        </p:spPr>
      </p:pic>
      <p:sp>
        <p:nvSpPr>
          <p:cNvPr id="10" name="TextBox 9"/>
          <p:cNvSpPr txBox="1"/>
          <p:nvPr/>
        </p:nvSpPr>
        <p:spPr>
          <a:xfrm>
            <a:off x="7391400" y="3962400"/>
            <a:ext cx="1341586" cy="400110"/>
          </a:xfrm>
          <a:prstGeom prst="rect">
            <a:avLst/>
          </a:prstGeom>
          <a:noFill/>
        </p:spPr>
        <p:txBody>
          <a:bodyPr wrap="none" rtlCol="0">
            <a:spAutoFit/>
          </a:bodyPr>
          <a:lstStyle/>
          <a:p>
            <a:r>
              <a:rPr lang="en-US" sz="2000" dirty="0" smtClean="0"/>
              <a:t>1908 Crash</a:t>
            </a:r>
            <a:endParaRPr lang="en-US" sz="2000" dirty="0"/>
          </a:p>
        </p:txBody>
      </p:sp>
      <p:pic>
        <p:nvPicPr>
          <p:cNvPr id="11" name="Picture 10" descr="Rickenbacker.jpg"/>
          <p:cNvPicPr>
            <a:picLocks noChangeAspect="1"/>
          </p:cNvPicPr>
          <p:nvPr/>
        </p:nvPicPr>
        <p:blipFill>
          <a:blip r:embed="rId6" cstate="print"/>
          <a:stretch>
            <a:fillRect/>
          </a:stretch>
        </p:blipFill>
        <p:spPr>
          <a:xfrm>
            <a:off x="6486525" y="1540856"/>
            <a:ext cx="981075" cy="1368342"/>
          </a:xfrm>
          <a:prstGeom prst="rect">
            <a:avLst/>
          </a:prstGeom>
        </p:spPr>
      </p:pic>
      <p:pic>
        <p:nvPicPr>
          <p:cNvPr id="12" name="Picture 2" descr="C:\Users\Jeff\Pictures\421px-Mvrredbaron.jpg"/>
          <p:cNvPicPr>
            <a:picLocks noChangeAspect="1" noChangeArrowheads="1"/>
          </p:cNvPicPr>
          <p:nvPr/>
        </p:nvPicPr>
        <p:blipFill>
          <a:blip r:embed="rId7" cstate="print"/>
          <a:srcRect/>
          <a:stretch>
            <a:fillRect/>
          </a:stretch>
        </p:blipFill>
        <p:spPr bwMode="auto">
          <a:xfrm>
            <a:off x="6248400" y="2445126"/>
            <a:ext cx="850707" cy="1212474"/>
          </a:xfrm>
          <a:prstGeom prst="rect">
            <a:avLst/>
          </a:prstGeom>
          <a:noFill/>
          <a:ln w="9525">
            <a:noFill/>
            <a:miter lim="800000"/>
            <a:headEnd/>
            <a:tailEnd/>
          </a:ln>
        </p:spPr>
      </p:pic>
      <p:sp>
        <p:nvSpPr>
          <p:cNvPr id="13" name="Rectangle 12"/>
          <p:cNvSpPr/>
          <p:nvPr/>
        </p:nvSpPr>
        <p:spPr>
          <a:xfrm>
            <a:off x="6705600" y="152400"/>
            <a:ext cx="2667000" cy="215444"/>
          </a:xfrm>
          <a:prstGeom prst="rect">
            <a:avLst/>
          </a:prstGeom>
        </p:spPr>
        <p:txBody>
          <a:bodyPr wrap="square">
            <a:spAutoFit/>
          </a:bodyPr>
          <a:lstStyle/>
          <a:p>
            <a:r>
              <a:rPr lang="en-US" sz="800" dirty="0" smtClean="0"/>
              <a:t>http://en.wikipedia.org/wiki/Thomas_Selfridge</a:t>
            </a:r>
            <a:endParaRPr lang="en-US" sz="800" dirty="0"/>
          </a:p>
        </p:txBody>
      </p:sp>
      <p:sp>
        <p:nvSpPr>
          <p:cNvPr id="14" name="Rectangle 13"/>
          <p:cNvSpPr/>
          <p:nvPr/>
        </p:nvSpPr>
        <p:spPr>
          <a:xfrm>
            <a:off x="6477000" y="1143000"/>
            <a:ext cx="914400" cy="461665"/>
          </a:xfrm>
          <a:prstGeom prst="rect">
            <a:avLst/>
          </a:prstGeom>
        </p:spPr>
        <p:txBody>
          <a:bodyPr wrap="square">
            <a:spAutoFit/>
          </a:bodyPr>
          <a:lstStyle/>
          <a:p>
            <a:r>
              <a:rPr lang="en-US" sz="800" dirty="0" smtClean="0"/>
              <a:t>http://acepilots.com/wwi/us_rickenbacker.html</a:t>
            </a:r>
            <a:endParaRPr lang="en-US" sz="800" dirty="0"/>
          </a:p>
        </p:txBody>
      </p:sp>
      <p:sp>
        <p:nvSpPr>
          <p:cNvPr id="15" name="Rectangle 14"/>
          <p:cNvSpPr/>
          <p:nvPr/>
        </p:nvSpPr>
        <p:spPr>
          <a:xfrm>
            <a:off x="6172200" y="3657600"/>
            <a:ext cx="914400" cy="461665"/>
          </a:xfrm>
          <a:prstGeom prst="rect">
            <a:avLst/>
          </a:prstGeom>
        </p:spPr>
        <p:txBody>
          <a:bodyPr wrap="square">
            <a:spAutoFit/>
          </a:bodyPr>
          <a:lstStyle/>
          <a:p>
            <a:r>
              <a:rPr lang="en-US" sz="800" dirty="0" smtClean="0"/>
              <a:t>http://acepilots.com/wwi/ger_richthofen.html</a:t>
            </a:r>
            <a:endParaRPr lang="en-US" sz="800" dirty="0"/>
          </a:p>
        </p:txBody>
      </p:sp>
      <p:sp>
        <p:nvSpPr>
          <p:cNvPr id="16" name="Rectangle 15"/>
          <p:cNvSpPr/>
          <p:nvPr/>
        </p:nvSpPr>
        <p:spPr>
          <a:xfrm>
            <a:off x="6858000" y="4267200"/>
            <a:ext cx="2514600" cy="215444"/>
          </a:xfrm>
          <a:prstGeom prst="rect">
            <a:avLst/>
          </a:prstGeom>
        </p:spPr>
        <p:txBody>
          <a:bodyPr wrap="square">
            <a:spAutoFit/>
          </a:bodyPr>
          <a:lstStyle/>
          <a:p>
            <a:r>
              <a:rPr lang="en-US" sz="800" dirty="0" smtClean="0"/>
              <a:t>http://en.wikipedia.org/wiki/Thomas_Selfridge</a:t>
            </a:r>
            <a:endParaRPr lang="en-US" sz="800" dirty="0"/>
          </a:p>
        </p:txBody>
      </p:sp>
      <p:sp>
        <p:nvSpPr>
          <p:cNvPr id="17" name="Rectangle 16"/>
          <p:cNvSpPr/>
          <p:nvPr/>
        </p:nvSpPr>
        <p:spPr>
          <a:xfrm>
            <a:off x="0" y="4495800"/>
            <a:ext cx="2895600" cy="215444"/>
          </a:xfrm>
          <a:prstGeom prst="rect">
            <a:avLst/>
          </a:prstGeom>
        </p:spPr>
        <p:txBody>
          <a:bodyPr wrap="square">
            <a:spAutoFit/>
          </a:bodyPr>
          <a:lstStyle/>
          <a:p>
            <a:r>
              <a:rPr lang="en-US" sz="800" dirty="0" smtClean="0"/>
              <a:t>http://www.127wg.ang.af.mil/news/story.asp?id=123295151</a:t>
            </a:r>
            <a:endParaRPr lang="en-US" sz="800" dirty="0"/>
          </a:p>
        </p:txBody>
      </p:sp>
      <p:pic>
        <p:nvPicPr>
          <p:cNvPr id="18" name="Picture 17" descr="Selfridge ANGFB.jpg"/>
          <p:cNvPicPr>
            <a:picLocks noChangeAspect="1"/>
          </p:cNvPicPr>
          <p:nvPr/>
        </p:nvPicPr>
        <p:blipFill>
          <a:blip r:embed="rId8" cstate="print"/>
          <a:stretch>
            <a:fillRect/>
          </a:stretch>
        </p:blipFill>
        <p:spPr>
          <a:xfrm>
            <a:off x="152400" y="4724400"/>
            <a:ext cx="2912971" cy="1944836"/>
          </a:xfrm>
          <a:prstGeom prst="rect">
            <a:avLst/>
          </a:prstGeom>
        </p:spPr>
      </p:pic>
      <p:sp>
        <p:nvSpPr>
          <p:cNvPr id="20" name="TextBox 19"/>
          <p:cNvSpPr txBox="1"/>
          <p:nvPr/>
        </p:nvSpPr>
        <p:spPr>
          <a:xfrm>
            <a:off x="5931933" y="5943600"/>
            <a:ext cx="3212067" cy="646331"/>
          </a:xfrm>
          <a:prstGeom prst="rect">
            <a:avLst/>
          </a:prstGeom>
          <a:noFill/>
        </p:spPr>
        <p:txBody>
          <a:bodyPr wrap="square" rtlCol="0">
            <a:spAutoFit/>
          </a:bodyPr>
          <a:lstStyle/>
          <a:p>
            <a:r>
              <a:rPr lang="en-US" dirty="0" smtClean="0"/>
              <a:t>107</a:t>
            </a:r>
            <a:r>
              <a:rPr lang="en-US" baseline="30000" dirty="0" smtClean="0"/>
              <a:t>th</a:t>
            </a:r>
            <a:r>
              <a:rPr lang="en-US" dirty="0" smtClean="0"/>
              <a:t> Fighter Squadron uses A-10 Thunderbolts</a:t>
            </a:r>
            <a:endParaRPr lang="en-US" dirty="0"/>
          </a:p>
        </p:txBody>
      </p:sp>
      <p:sp>
        <p:nvSpPr>
          <p:cNvPr id="21" name="Rectangle 20"/>
          <p:cNvSpPr/>
          <p:nvPr/>
        </p:nvSpPr>
        <p:spPr>
          <a:xfrm>
            <a:off x="6781800" y="4572000"/>
            <a:ext cx="2133600" cy="338554"/>
          </a:xfrm>
          <a:prstGeom prst="rect">
            <a:avLst/>
          </a:prstGeom>
        </p:spPr>
        <p:txBody>
          <a:bodyPr wrap="square">
            <a:spAutoFit/>
          </a:bodyPr>
          <a:lstStyle/>
          <a:p>
            <a:r>
              <a:rPr lang="en-US" sz="800" dirty="0" smtClean="0"/>
              <a:t>http://en.wikipedia.org/wiki/107th_Fighter_Squadron</a:t>
            </a:r>
            <a:endParaRPr lang="en-US" sz="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685800" y="1295400"/>
            <a:ext cx="8229600" cy="4525963"/>
          </a:xfrm>
        </p:spPr>
        <p:txBody>
          <a:bodyPr>
            <a:normAutofit lnSpcReduction="10000"/>
          </a:bodyPr>
          <a:lstStyle/>
          <a:p>
            <a:pPr marL="342900" lvl="1" indent="-342900">
              <a:buFont typeface="Arial" pitchFamily="34" charset="0"/>
              <a:buChar char="•"/>
            </a:pPr>
            <a:r>
              <a:rPr lang="en-US" sz="3200" dirty="0" smtClean="0"/>
              <a:t>President Wilson created </a:t>
            </a:r>
            <a:r>
              <a:rPr lang="en-US" sz="3200" b="1" dirty="0" smtClean="0"/>
              <a:t>the North Russian Expeditionary Forces, aka the Polar Bears. </a:t>
            </a:r>
            <a:r>
              <a:rPr lang="en-US" sz="3200" dirty="0" smtClean="0"/>
              <a:t> 5,500 U.S. troops went to fight the Red Army (the Bolsheviks) in Siberia in 1918-1919, to convince Russia to rejoin the war against Germany.  </a:t>
            </a:r>
          </a:p>
          <a:p>
            <a:pPr marL="342900" lvl="1" indent="-342900">
              <a:buFont typeface="Arial" pitchFamily="34" charset="0"/>
              <a:buChar char="•"/>
            </a:pPr>
            <a:r>
              <a:rPr lang="en-US" sz="3200" dirty="0" smtClean="0"/>
              <a:t>75% of the 5,500 troops were part of Michigan Army National Guard trained at Camp Custer near Battle Creek.  </a:t>
            </a:r>
          </a:p>
          <a:p>
            <a:endParaRPr lang="en-US" dirty="0" smtClean="0"/>
          </a:p>
        </p:txBody>
      </p:sp>
      <p:sp>
        <p:nvSpPr>
          <p:cNvPr id="63490" name="Title 1"/>
          <p:cNvSpPr>
            <a:spLocks noGrp="1"/>
          </p:cNvSpPr>
          <p:nvPr>
            <p:ph type="title"/>
          </p:nvPr>
        </p:nvSpPr>
        <p:spPr/>
        <p:txBody>
          <a:bodyPr/>
          <a:lstStyle/>
          <a:p>
            <a:r>
              <a:rPr lang="en-US" smtClean="0"/>
              <a:t>The Polar Bears</a:t>
            </a:r>
          </a:p>
        </p:txBody>
      </p:sp>
    </p:spTree>
    <p:extLst>
      <p:ext uri="{BB962C8B-B14F-4D97-AF65-F5344CB8AC3E}">
        <p14:creationId xmlns="" xmlns:p14="http://schemas.microsoft.com/office/powerpoint/2010/main" val="23857620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Content Placeholder 3" descr="oakland_county_troy_polar_bear_memorial.jpg"/>
          <p:cNvPicPr>
            <a:picLocks noGrp="1" noChangeAspect="1"/>
          </p:cNvPicPr>
          <p:nvPr>
            <p:ph idx="1"/>
          </p:nvPr>
        </p:nvPicPr>
        <p:blipFill>
          <a:blip r:embed="rId3" cstate="print"/>
          <a:srcRect/>
          <a:stretch>
            <a:fillRect/>
          </a:stretch>
        </p:blipFill>
        <p:spPr>
          <a:xfrm>
            <a:off x="762000" y="228600"/>
            <a:ext cx="7958138" cy="6354763"/>
          </a:xfrm>
        </p:spPr>
      </p:pic>
      <p:sp>
        <p:nvSpPr>
          <p:cNvPr id="3" name="Rectangle 2"/>
          <p:cNvSpPr/>
          <p:nvPr/>
        </p:nvSpPr>
        <p:spPr>
          <a:xfrm>
            <a:off x="6248400" y="6642556"/>
            <a:ext cx="2590800" cy="215444"/>
          </a:xfrm>
          <a:prstGeom prst="rect">
            <a:avLst/>
          </a:prstGeom>
        </p:spPr>
        <p:txBody>
          <a:bodyPr wrap="square">
            <a:spAutoFit/>
          </a:bodyPr>
          <a:lstStyle/>
          <a:p>
            <a:r>
              <a:rPr lang="en-US" sz="800" dirty="0" smtClean="0"/>
              <a:t>http://antiqueshopsinmichigan.com/oakland/troy.htm</a:t>
            </a:r>
            <a:endParaRPr lang="en-US" sz="800" dirty="0"/>
          </a:p>
        </p:txBody>
      </p:sp>
    </p:spTree>
    <p:extLst>
      <p:ext uri="{BB962C8B-B14F-4D97-AF65-F5344CB8AC3E}">
        <p14:creationId xmlns="" xmlns:p14="http://schemas.microsoft.com/office/powerpoint/2010/main" val="8835729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685800" y="1143000"/>
            <a:ext cx="8229600" cy="5638800"/>
          </a:xfrm>
        </p:spPr>
        <p:txBody>
          <a:bodyPr/>
          <a:lstStyle/>
          <a:p>
            <a:pPr eaLnBrk="1" hangingPunct="1"/>
            <a:r>
              <a:rPr lang="en-US" dirty="0" smtClean="0"/>
              <a:t> </a:t>
            </a:r>
            <a:r>
              <a:rPr lang="en-US" sz="2800" dirty="0" smtClean="0"/>
              <a:t>Mobilizing the Economy – direct federal control of the economy and industry, but business cooperated</a:t>
            </a:r>
          </a:p>
          <a:p>
            <a:pPr lvl="1" eaLnBrk="1" hangingPunct="1"/>
            <a:r>
              <a:rPr lang="en-US" b="1" dirty="0" smtClean="0"/>
              <a:t>War Industries Board </a:t>
            </a:r>
            <a:r>
              <a:rPr lang="en-US" dirty="0" smtClean="0"/>
              <a:t>= Bernard Baruch led federal agency that coordinated production (production quotas, allocate raw materials, develop new industries, increase efficiency)</a:t>
            </a:r>
          </a:p>
          <a:p>
            <a:pPr lvl="1" eaLnBrk="1" hangingPunct="1"/>
            <a:r>
              <a:rPr lang="en-US" dirty="0" smtClean="0"/>
              <a:t>Industrial production rose 20% sometimes under threat of </a:t>
            </a:r>
            <a:r>
              <a:rPr lang="en-US" dirty="0" err="1" smtClean="0"/>
              <a:t>gov’t</a:t>
            </a:r>
            <a:r>
              <a:rPr lang="en-US" dirty="0" smtClean="0"/>
              <a:t> takeover, but most voluntary</a:t>
            </a:r>
          </a:p>
          <a:p>
            <a:pPr lvl="1" eaLnBrk="1" hangingPunct="1"/>
            <a:r>
              <a:rPr lang="en-US" dirty="0" err="1" smtClean="0"/>
              <a:t>Gov’t</a:t>
            </a:r>
            <a:r>
              <a:rPr lang="en-US" dirty="0" smtClean="0"/>
              <a:t> took over railroads, telephone, telegraph, shipbuilding</a:t>
            </a:r>
          </a:p>
        </p:txBody>
      </p:sp>
      <p:sp>
        <p:nvSpPr>
          <p:cNvPr id="41986" name="Title 1"/>
          <p:cNvSpPr>
            <a:spLocks noGrp="1"/>
          </p:cNvSpPr>
          <p:nvPr>
            <p:ph type="title"/>
          </p:nvPr>
        </p:nvSpPr>
        <p:spPr>
          <a:xfrm>
            <a:off x="914400" y="228600"/>
            <a:ext cx="8229600" cy="1219200"/>
          </a:xfrm>
        </p:spPr>
        <p:txBody>
          <a:bodyPr/>
          <a:lstStyle/>
          <a:p>
            <a:pPr eaLnBrk="1" hangingPunct="1"/>
            <a:r>
              <a:rPr lang="en-US" dirty="0" smtClean="0"/>
              <a:t>The Home Front – “Total War”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533400" y="1524000"/>
            <a:ext cx="8229600" cy="5334000"/>
          </a:xfrm>
        </p:spPr>
        <p:txBody>
          <a:bodyPr>
            <a:normAutofit lnSpcReduction="10000"/>
          </a:bodyPr>
          <a:lstStyle/>
          <a:p>
            <a:pPr lvl="1" eaLnBrk="1" hangingPunct="1"/>
            <a:r>
              <a:rPr lang="en-US" sz="2500" b="1" dirty="0" smtClean="0"/>
              <a:t>Daylight Saving Time – </a:t>
            </a:r>
            <a:r>
              <a:rPr lang="en-US" sz="2500" dirty="0" smtClean="0"/>
              <a:t>save fuel (coal) by extending daylight hours; </a:t>
            </a:r>
          </a:p>
          <a:p>
            <a:pPr lvl="1" eaLnBrk="1" hangingPunct="1"/>
            <a:r>
              <a:rPr lang="en-US" sz="2500" b="1" dirty="0" smtClean="0"/>
              <a:t>National War Labor Board (NWLB) </a:t>
            </a:r>
            <a:r>
              <a:rPr lang="en-US" sz="2500" dirty="0" smtClean="0"/>
              <a:t>= advocated collective bargaining to resolve labor strikes (8 hour day and higher wages for no-strike pledge) </a:t>
            </a:r>
          </a:p>
          <a:p>
            <a:pPr lvl="1" eaLnBrk="1" hangingPunct="1"/>
            <a:r>
              <a:rPr lang="en-US" sz="2500" dirty="0" smtClean="0"/>
              <a:t>Union membership increased 50% during war</a:t>
            </a:r>
          </a:p>
          <a:p>
            <a:pPr lvl="1" eaLnBrk="1" hangingPunct="1"/>
            <a:r>
              <a:rPr lang="en-US" sz="2500" dirty="0" smtClean="0"/>
              <a:t>More women joined workforce in factories, offices, and stores (after war, men reclaimed factory jobs)</a:t>
            </a:r>
          </a:p>
          <a:p>
            <a:pPr lvl="1" eaLnBrk="1" hangingPunct="1"/>
            <a:r>
              <a:rPr lang="en-US" sz="2500" dirty="0" smtClean="0"/>
              <a:t>U.S. Food Administration – Herbert Hoover urges Americans to conserve food for soldiers: Meatless Mondays, </a:t>
            </a:r>
            <a:r>
              <a:rPr lang="en-US" sz="2500" dirty="0" err="1" smtClean="0"/>
              <a:t>Wheatless</a:t>
            </a:r>
            <a:r>
              <a:rPr lang="en-US" sz="2500" dirty="0" smtClean="0"/>
              <a:t> Wednesdays, war gardens</a:t>
            </a:r>
          </a:p>
          <a:p>
            <a:pPr lvl="1" eaLnBrk="1" hangingPunct="1"/>
            <a:r>
              <a:rPr lang="en-US" sz="2500" dirty="0" smtClean="0"/>
              <a:t>War was paid for by income taxes and the sale of Liberty Bonds (Liberty Loans = 4 bond issues)</a:t>
            </a:r>
          </a:p>
          <a:p>
            <a:pPr lvl="1" eaLnBrk="1" hangingPunct="1"/>
            <a:endParaRPr lang="en-US" dirty="0" smtClean="0"/>
          </a:p>
          <a:p>
            <a:pPr lvl="1" eaLnBrk="1" hangingPunct="1">
              <a:buFont typeface="Arial" pitchFamily="34" charset="0"/>
              <a:buNone/>
            </a:pPr>
            <a:endParaRPr lang="en-US" dirty="0" smtClean="0"/>
          </a:p>
        </p:txBody>
      </p:sp>
      <p:sp>
        <p:nvSpPr>
          <p:cNvPr id="43010" name="Title 1"/>
          <p:cNvSpPr>
            <a:spLocks noGrp="1"/>
          </p:cNvSpPr>
          <p:nvPr>
            <p:ph type="title"/>
          </p:nvPr>
        </p:nvSpPr>
        <p:spPr>
          <a:xfrm>
            <a:off x="914400" y="304800"/>
            <a:ext cx="8229600" cy="1219200"/>
          </a:xfrm>
        </p:spPr>
        <p:txBody>
          <a:bodyPr/>
          <a:lstStyle/>
          <a:p>
            <a:r>
              <a:rPr lang="en-US" dirty="0" smtClean="0"/>
              <a:t>Mobilizing the Economy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533400"/>
            <a:ext cx="8229600" cy="762000"/>
          </a:xfrm>
        </p:spPr>
        <p:txBody>
          <a:bodyPr/>
          <a:lstStyle/>
          <a:p>
            <a:r>
              <a:rPr lang="en-US" dirty="0" smtClean="0">
                <a:latin typeface="Arial" pitchFamily="34" charset="0"/>
                <a:ea typeface="ＭＳ Ｐゴシック" pitchFamily="34" charset="-128"/>
              </a:rPr>
              <a:t>Progressive Trends 1896-1917</a:t>
            </a:r>
          </a:p>
        </p:txBody>
      </p:sp>
      <p:sp>
        <p:nvSpPr>
          <p:cNvPr id="14339" name="Content Placeholder 2"/>
          <p:cNvSpPr>
            <a:spLocks noGrp="1"/>
          </p:cNvSpPr>
          <p:nvPr>
            <p:ph idx="1"/>
          </p:nvPr>
        </p:nvSpPr>
        <p:spPr>
          <a:xfrm>
            <a:off x="533400" y="1524000"/>
            <a:ext cx="8229600" cy="5334000"/>
          </a:xfrm>
        </p:spPr>
        <p:txBody>
          <a:bodyPr>
            <a:normAutofit lnSpcReduction="10000"/>
          </a:bodyPr>
          <a:lstStyle/>
          <a:p>
            <a:r>
              <a:rPr lang="en-US" sz="2500" dirty="0" smtClean="0">
                <a:latin typeface="Arial" pitchFamily="34" charset="0"/>
                <a:ea typeface="ＭＳ Ｐゴシック" pitchFamily="34" charset="-128"/>
              </a:rPr>
              <a:t>Industrialization – factories, not cottage industry</a:t>
            </a:r>
          </a:p>
          <a:p>
            <a:r>
              <a:rPr lang="en-US" sz="2500" dirty="0" smtClean="0">
                <a:latin typeface="Arial" pitchFamily="34" charset="0"/>
                <a:ea typeface="ＭＳ Ｐゴシック" pitchFamily="34" charset="-128"/>
              </a:rPr>
              <a:t>Urbanization – cities become place to live</a:t>
            </a:r>
          </a:p>
          <a:p>
            <a:r>
              <a:rPr lang="en-US" sz="2500" dirty="0" smtClean="0">
                <a:latin typeface="Arial" pitchFamily="34" charset="0"/>
                <a:ea typeface="ＭＳ Ｐゴシック" pitchFamily="34" charset="-128"/>
              </a:rPr>
              <a:t>Specialization – de-skilling and alienation</a:t>
            </a:r>
          </a:p>
          <a:p>
            <a:r>
              <a:rPr lang="en-US" sz="2500" dirty="0" smtClean="0">
                <a:latin typeface="Arial" pitchFamily="34" charset="0"/>
                <a:ea typeface="ＭＳ Ｐゴシック" pitchFamily="34" charset="-128"/>
              </a:rPr>
              <a:t>Mechanization – technology replaces workers, creates more leisure time, make goods cheaper</a:t>
            </a:r>
          </a:p>
          <a:p>
            <a:r>
              <a:rPr lang="en-US" sz="2500" dirty="0" smtClean="0">
                <a:latin typeface="Arial" pitchFamily="34" charset="0"/>
                <a:ea typeface="ＭＳ Ｐゴシック" pitchFamily="34" charset="-128"/>
              </a:rPr>
              <a:t>Standardization – scientific principles to create order (assembly line, building codes, etc.)</a:t>
            </a:r>
          </a:p>
          <a:p>
            <a:r>
              <a:rPr lang="en-US" sz="2500" dirty="0" smtClean="0">
                <a:latin typeface="Arial" pitchFamily="34" charset="0"/>
                <a:ea typeface="ＭＳ Ｐゴシック" pitchFamily="34" charset="-128"/>
              </a:rPr>
              <a:t>Nationalization – national businesses tied by rail</a:t>
            </a:r>
          </a:p>
          <a:p>
            <a:r>
              <a:rPr lang="en-US" sz="2500" dirty="0" smtClean="0">
                <a:latin typeface="Arial" pitchFamily="34" charset="0"/>
                <a:ea typeface="ＭＳ Ｐゴシック" pitchFamily="34" charset="-128"/>
              </a:rPr>
              <a:t>Immigration – Jews and Europeans</a:t>
            </a:r>
          </a:p>
          <a:p>
            <a:r>
              <a:rPr lang="en-US" sz="2500" dirty="0" smtClean="0">
                <a:latin typeface="Arial" pitchFamily="34" charset="0"/>
                <a:ea typeface="ＭＳ Ｐゴシック" pitchFamily="34" charset="-128"/>
              </a:rPr>
              <a:t>Migration – blacks move North for jobs</a:t>
            </a:r>
          </a:p>
          <a:p>
            <a:r>
              <a:rPr lang="en-US" sz="2500" dirty="0" err="1" smtClean="0">
                <a:latin typeface="Arial" pitchFamily="34" charset="0"/>
                <a:ea typeface="ＭＳ Ｐゴシック" pitchFamily="34" charset="-128"/>
              </a:rPr>
              <a:t>Consumerization</a:t>
            </a:r>
            <a:r>
              <a:rPr lang="en-US" sz="2500" dirty="0" smtClean="0">
                <a:latin typeface="Arial" pitchFamily="34" charset="0"/>
                <a:ea typeface="ＭＳ Ｐゴシック" pitchFamily="34" charset="-128"/>
              </a:rPr>
              <a:t> – advertising creates demand</a:t>
            </a:r>
          </a:p>
          <a:p>
            <a:r>
              <a:rPr lang="en-US" sz="2500" dirty="0" smtClean="0">
                <a:latin typeface="Arial" pitchFamily="34" charset="0"/>
                <a:ea typeface="ＭＳ Ｐゴシック" pitchFamily="34" charset="-128"/>
              </a:rPr>
              <a:t>Professionalization – ABA, AMA increase competency</a:t>
            </a:r>
          </a:p>
        </p:txBody>
      </p:sp>
    </p:spTree>
    <p:extLst>
      <p:ext uri="{BB962C8B-B14F-4D97-AF65-F5344CB8AC3E}">
        <p14:creationId xmlns="" xmlns:p14="http://schemas.microsoft.com/office/powerpoint/2010/main" val="3469612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d Tractor.jpg"/>
          <p:cNvPicPr>
            <a:picLocks noChangeAspect="1"/>
          </p:cNvPicPr>
          <p:nvPr/>
        </p:nvPicPr>
        <p:blipFill>
          <a:blip r:embed="rId3" cstate="print"/>
          <a:stretch>
            <a:fillRect/>
          </a:stretch>
        </p:blipFill>
        <p:spPr>
          <a:xfrm>
            <a:off x="3886200" y="4267200"/>
            <a:ext cx="4495800" cy="2450211"/>
          </a:xfrm>
          <a:prstGeom prst="rect">
            <a:avLst/>
          </a:prstGeom>
        </p:spPr>
      </p:pic>
      <p:sp>
        <p:nvSpPr>
          <p:cNvPr id="3" name="Content Placeholder 2"/>
          <p:cNvSpPr>
            <a:spLocks noGrp="1"/>
          </p:cNvSpPr>
          <p:nvPr>
            <p:ph idx="1"/>
          </p:nvPr>
        </p:nvSpPr>
        <p:spPr>
          <a:xfrm>
            <a:off x="228600" y="1295400"/>
            <a:ext cx="8610600" cy="3276599"/>
          </a:xfrm>
        </p:spPr>
        <p:txBody>
          <a:bodyPr>
            <a:normAutofit fontScale="92500"/>
          </a:bodyPr>
          <a:lstStyle/>
          <a:p>
            <a:r>
              <a:rPr lang="en-US" dirty="0" smtClean="0"/>
              <a:t>25% increase in food production in 1917 as the WPB buys additional seed, but labor shortage occurred</a:t>
            </a:r>
          </a:p>
          <a:p>
            <a:r>
              <a:rPr lang="en-US" dirty="0" smtClean="0"/>
              <a:t>WPB sold 1,000 Ford tractors to farmers at cost</a:t>
            </a:r>
          </a:p>
          <a:p>
            <a:r>
              <a:rPr lang="en-US" dirty="0" smtClean="0"/>
              <a:t>At harvest time, schools closed so children, college students, and women could help</a:t>
            </a:r>
          </a:p>
        </p:txBody>
      </p:sp>
      <p:sp>
        <p:nvSpPr>
          <p:cNvPr id="2" name="Title 1"/>
          <p:cNvSpPr>
            <a:spLocks noGrp="1"/>
          </p:cNvSpPr>
          <p:nvPr>
            <p:ph type="title"/>
          </p:nvPr>
        </p:nvSpPr>
        <p:spPr>
          <a:xfrm>
            <a:off x="457200" y="304800"/>
            <a:ext cx="8229600" cy="1219200"/>
          </a:xfrm>
        </p:spPr>
        <p:txBody>
          <a:bodyPr/>
          <a:lstStyle/>
          <a:p>
            <a:r>
              <a:rPr lang="en-US" dirty="0" smtClean="0"/>
              <a:t>Michigan Farmers aid war effort</a:t>
            </a:r>
            <a:endParaRPr lang="en-US" dirty="0"/>
          </a:p>
        </p:txBody>
      </p:sp>
      <p:sp>
        <p:nvSpPr>
          <p:cNvPr id="5" name="Rectangle 4"/>
          <p:cNvSpPr/>
          <p:nvPr/>
        </p:nvSpPr>
        <p:spPr>
          <a:xfrm>
            <a:off x="4953000" y="6642556"/>
            <a:ext cx="2895600" cy="215444"/>
          </a:xfrm>
          <a:prstGeom prst="rect">
            <a:avLst/>
          </a:prstGeom>
        </p:spPr>
        <p:txBody>
          <a:bodyPr wrap="square">
            <a:spAutoFit/>
          </a:bodyPr>
          <a:lstStyle/>
          <a:p>
            <a:r>
              <a:rPr lang="en-US" sz="800" dirty="0" smtClean="0"/>
              <a:t>http://www.antiquefarming.com/farm-tractor.html</a:t>
            </a:r>
            <a:endParaRPr lang="en-US" sz="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1447800"/>
            <a:ext cx="4114800" cy="4525963"/>
          </a:xfrm>
        </p:spPr>
        <p:txBody>
          <a:bodyPr>
            <a:normAutofit fontScale="92500" lnSpcReduction="10000"/>
          </a:bodyPr>
          <a:lstStyle/>
          <a:p>
            <a:r>
              <a:rPr lang="en-US" dirty="0" smtClean="0"/>
              <a:t>Estimated 25% of Michigan residents bought liberty bonds or liberty stamps during four “Liberty Loan drives.” Local newspaper sometimes published names of people who didn’t contribute</a:t>
            </a:r>
            <a:endParaRPr lang="en-US" dirty="0"/>
          </a:p>
        </p:txBody>
      </p:sp>
      <p:sp>
        <p:nvSpPr>
          <p:cNvPr id="2" name="Title 1"/>
          <p:cNvSpPr>
            <a:spLocks noGrp="1"/>
          </p:cNvSpPr>
          <p:nvPr>
            <p:ph type="title"/>
          </p:nvPr>
        </p:nvSpPr>
        <p:spPr/>
        <p:txBody>
          <a:bodyPr/>
          <a:lstStyle/>
          <a:p>
            <a:r>
              <a:rPr lang="en-US" dirty="0" smtClean="0"/>
              <a:t>Liberty Loans</a:t>
            </a:r>
            <a:endParaRPr lang="en-US" dirty="0"/>
          </a:p>
        </p:txBody>
      </p:sp>
      <p:pic>
        <p:nvPicPr>
          <p:cNvPr id="4" name="Picture 3" descr="Liberty Bonds.jpg"/>
          <p:cNvPicPr>
            <a:picLocks noChangeAspect="1"/>
          </p:cNvPicPr>
          <p:nvPr/>
        </p:nvPicPr>
        <p:blipFill>
          <a:blip r:embed="rId3" cstate="print"/>
          <a:stretch>
            <a:fillRect/>
          </a:stretch>
        </p:blipFill>
        <p:spPr>
          <a:xfrm>
            <a:off x="228600" y="1524000"/>
            <a:ext cx="2667000" cy="3560582"/>
          </a:xfrm>
          <a:prstGeom prst="rect">
            <a:avLst/>
          </a:prstGeom>
        </p:spPr>
      </p:pic>
      <p:pic>
        <p:nvPicPr>
          <p:cNvPr id="5" name="Picture 4" descr="Liberty_Bonds.jpg"/>
          <p:cNvPicPr>
            <a:picLocks noChangeAspect="1"/>
          </p:cNvPicPr>
          <p:nvPr/>
        </p:nvPicPr>
        <p:blipFill>
          <a:blip r:embed="rId4" cstate="print"/>
          <a:stretch>
            <a:fillRect/>
          </a:stretch>
        </p:blipFill>
        <p:spPr>
          <a:xfrm>
            <a:off x="6553201" y="1676400"/>
            <a:ext cx="2257926" cy="3432046"/>
          </a:xfrm>
          <a:prstGeom prst="rect">
            <a:avLst/>
          </a:prstGeom>
        </p:spPr>
      </p:pic>
      <p:sp>
        <p:nvSpPr>
          <p:cNvPr id="6" name="Rectangle 5"/>
          <p:cNvSpPr/>
          <p:nvPr/>
        </p:nvSpPr>
        <p:spPr>
          <a:xfrm>
            <a:off x="304800" y="5029200"/>
            <a:ext cx="2362200" cy="215444"/>
          </a:xfrm>
          <a:prstGeom prst="rect">
            <a:avLst/>
          </a:prstGeom>
        </p:spPr>
        <p:txBody>
          <a:bodyPr wrap="square">
            <a:spAutoFit/>
          </a:bodyPr>
          <a:lstStyle/>
          <a:p>
            <a:r>
              <a:rPr lang="en-US" sz="800" dirty="0" smtClean="0"/>
              <a:t>http://docsouth.unc.edu/wwi/41880/menu.html</a:t>
            </a:r>
            <a:endParaRPr lang="en-US" sz="800" dirty="0"/>
          </a:p>
        </p:txBody>
      </p:sp>
      <p:sp>
        <p:nvSpPr>
          <p:cNvPr id="7" name="Rectangle 6"/>
          <p:cNvSpPr/>
          <p:nvPr/>
        </p:nvSpPr>
        <p:spPr>
          <a:xfrm>
            <a:off x="6553200" y="5105400"/>
            <a:ext cx="2209800" cy="215444"/>
          </a:xfrm>
          <a:prstGeom prst="rect">
            <a:avLst/>
          </a:prstGeom>
        </p:spPr>
        <p:txBody>
          <a:bodyPr wrap="square">
            <a:spAutoFit/>
          </a:bodyPr>
          <a:lstStyle/>
          <a:p>
            <a:r>
              <a:rPr lang="en-US" sz="800" dirty="0" smtClean="0"/>
              <a:t>http://docsouth.unc.edu/wwi/41931/100.html</a:t>
            </a:r>
            <a:endParaRPr lang="en-US" sz="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82000" cy="4830763"/>
          </a:xfrm>
        </p:spPr>
        <p:txBody>
          <a:bodyPr>
            <a:normAutofit fontScale="85000" lnSpcReduction="20000"/>
          </a:bodyPr>
          <a:lstStyle/>
          <a:p>
            <a:r>
              <a:rPr lang="en-US" dirty="0" smtClean="0"/>
              <a:t>In U.P., people used wood instead of coal</a:t>
            </a:r>
          </a:p>
          <a:p>
            <a:r>
              <a:rPr lang="en-US" dirty="0" smtClean="0"/>
              <a:t>Store hours limited; churches only could be heated for six hours a week</a:t>
            </a:r>
          </a:p>
          <a:p>
            <a:r>
              <a:rPr lang="en-US" dirty="0" smtClean="0"/>
              <a:t>Iron and Copper production at record highs</a:t>
            </a:r>
          </a:p>
          <a:p>
            <a:r>
              <a:rPr lang="en-US" dirty="0" smtClean="0"/>
              <a:t>Steel ships built in Saginaw, Wyandotte, Ecorse</a:t>
            </a:r>
          </a:p>
          <a:p>
            <a:r>
              <a:rPr lang="en-US" dirty="0" smtClean="0"/>
              <a:t>Civilian car production greatly reduced, and </a:t>
            </a:r>
            <a:r>
              <a:rPr lang="en-US" b="1" dirty="0" smtClean="0"/>
              <a:t>Packard and Reo made armored trucks </a:t>
            </a:r>
          </a:p>
          <a:p>
            <a:r>
              <a:rPr lang="en-US" b="1" dirty="0" smtClean="0"/>
              <a:t>Packard, Buick, Cadillac, Ford, and Lincoln (under former Cadillac head Henry Leland) made the Liberty airplane engine</a:t>
            </a:r>
          </a:p>
          <a:p>
            <a:r>
              <a:rPr lang="en-US" b="1" dirty="0" smtClean="0"/>
              <a:t>Ford’s new River Rouge plant produced a few Eagle boats</a:t>
            </a:r>
            <a:r>
              <a:rPr lang="en-US" dirty="0" smtClean="0"/>
              <a:t> (“submarine chasers”)</a:t>
            </a:r>
          </a:p>
        </p:txBody>
      </p:sp>
      <p:sp>
        <p:nvSpPr>
          <p:cNvPr id="2" name="Title 1"/>
          <p:cNvSpPr>
            <a:spLocks noGrp="1"/>
          </p:cNvSpPr>
          <p:nvPr>
            <p:ph type="title"/>
          </p:nvPr>
        </p:nvSpPr>
        <p:spPr/>
        <p:txBody>
          <a:bodyPr/>
          <a:lstStyle/>
          <a:p>
            <a:r>
              <a:rPr lang="en-US" dirty="0" smtClean="0"/>
              <a:t>Michigan and World War I</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agle boats1.jpg"/>
          <p:cNvPicPr>
            <a:picLocks noChangeAspect="1"/>
          </p:cNvPicPr>
          <p:nvPr/>
        </p:nvPicPr>
        <p:blipFill>
          <a:blip r:embed="rId3" cstate="print"/>
          <a:stretch>
            <a:fillRect/>
          </a:stretch>
        </p:blipFill>
        <p:spPr>
          <a:xfrm>
            <a:off x="6324600" y="1066800"/>
            <a:ext cx="2514600" cy="1819275"/>
          </a:xfrm>
          <a:prstGeom prst="rect">
            <a:avLst/>
          </a:prstGeom>
        </p:spPr>
      </p:pic>
      <p:pic>
        <p:nvPicPr>
          <p:cNvPr id="4" name="Content Placeholder 3" descr="Eagle boats.jpg"/>
          <p:cNvPicPr>
            <a:picLocks noGrp="1" noChangeAspect="1"/>
          </p:cNvPicPr>
          <p:nvPr>
            <p:ph idx="1"/>
          </p:nvPr>
        </p:nvPicPr>
        <p:blipFill>
          <a:blip r:embed="rId4" cstate="print"/>
          <a:stretch>
            <a:fillRect/>
          </a:stretch>
        </p:blipFill>
        <p:spPr>
          <a:xfrm>
            <a:off x="176211" y="381000"/>
            <a:ext cx="3231357" cy="1752600"/>
          </a:xfrm>
        </p:spPr>
      </p:pic>
      <p:sp>
        <p:nvSpPr>
          <p:cNvPr id="5" name="TextBox 4"/>
          <p:cNvSpPr txBox="1"/>
          <p:nvPr/>
        </p:nvSpPr>
        <p:spPr>
          <a:xfrm>
            <a:off x="3429000" y="152400"/>
            <a:ext cx="5333999" cy="1938992"/>
          </a:xfrm>
          <a:prstGeom prst="rect">
            <a:avLst/>
          </a:prstGeom>
          <a:noFill/>
        </p:spPr>
        <p:txBody>
          <a:bodyPr wrap="square" rtlCol="0">
            <a:spAutoFit/>
          </a:bodyPr>
          <a:lstStyle/>
          <a:p>
            <a:r>
              <a:rPr lang="en-US" sz="2000" dirty="0" smtClean="0"/>
              <a:t>Ford’s first product from the Rouge Plant was the Eagle Boat, a 110’ “submarine chaser.”  Ford only produced 60 boats, and they never saw service in WWI, but a few were used in WWII. Ford also built thousands of Model T ambulances, and a few tanks.</a:t>
            </a:r>
            <a:endParaRPr lang="en-US" sz="2000" dirty="0"/>
          </a:p>
        </p:txBody>
      </p:sp>
      <p:pic>
        <p:nvPicPr>
          <p:cNvPr id="7" name="Picture 6" descr="Liberty Engine.jpg"/>
          <p:cNvPicPr>
            <a:picLocks noChangeAspect="1"/>
          </p:cNvPicPr>
          <p:nvPr/>
        </p:nvPicPr>
        <p:blipFill>
          <a:blip r:embed="rId5" cstate="print"/>
          <a:stretch>
            <a:fillRect/>
          </a:stretch>
        </p:blipFill>
        <p:spPr>
          <a:xfrm>
            <a:off x="3886200" y="2267465"/>
            <a:ext cx="2601311" cy="2057400"/>
          </a:xfrm>
          <a:prstGeom prst="rect">
            <a:avLst/>
          </a:prstGeom>
        </p:spPr>
      </p:pic>
      <p:sp>
        <p:nvSpPr>
          <p:cNvPr id="8" name="TextBox 7"/>
          <p:cNvSpPr txBox="1"/>
          <p:nvPr/>
        </p:nvSpPr>
        <p:spPr>
          <a:xfrm>
            <a:off x="228600" y="2590800"/>
            <a:ext cx="3962400" cy="1938992"/>
          </a:xfrm>
          <a:prstGeom prst="rect">
            <a:avLst/>
          </a:prstGeom>
          <a:noFill/>
        </p:spPr>
        <p:txBody>
          <a:bodyPr wrap="square" rtlCol="0">
            <a:spAutoFit/>
          </a:bodyPr>
          <a:lstStyle/>
          <a:p>
            <a:r>
              <a:rPr lang="en-US" sz="2000" dirty="0" smtClean="0"/>
              <a:t>6 , 8, and 12-cylinder airplane engines were called “Liberty engine.” By the end of the war, Detroit produced 13,574 Liberty engines, attaining a production rate of 150 engines per day</a:t>
            </a:r>
            <a:endParaRPr lang="en-US" sz="2000" dirty="0"/>
          </a:p>
        </p:txBody>
      </p:sp>
      <p:pic>
        <p:nvPicPr>
          <p:cNvPr id="9" name="Picture 8" descr="Liberty Truck.jpg"/>
          <p:cNvPicPr>
            <a:picLocks noChangeAspect="1"/>
          </p:cNvPicPr>
          <p:nvPr/>
        </p:nvPicPr>
        <p:blipFill>
          <a:blip r:embed="rId6" cstate="print"/>
          <a:stretch>
            <a:fillRect/>
          </a:stretch>
        </p:blipFill>
        <p:spPr>
          <a:xfrm>
            <a:off x="2133600" y="4724400"/>
            <a:ext cx="2590800" cy="1727200"/>
          </a:xfrm>
          <a:prstGeom prst="rect">
            <a:avLst/>
          </a:prstGeom>
        </p:spPr>
      </p:pic>
      <p:sp>
        <p:nvSpPr>
          <p:cNvPr id="10" name="TextBox 9"/>
          <p:cNvSpPr txBox="1"/>
          <p:nvPr/>
        </p:nvSpPr>
        <p:spPr>
          <a:xfrm>
            <a:off x="4724400" y="5383427"/>
            <a:ext cx="4191000" cy="1015663"/>
          </a:xfrm>
          <a:prstGeom prst="rect">
            <a:avLst/>
          </a:prstGeom>
          <a:noFill/>
        </p:spPr>
        <p:txBody>
          <a:bodyPr wrap="square" rtlCol="0">
            <a:spAutoFit/>
          </a:bodyPr>
          <a:lstStyle/>
          <a:p>
            <a:r>
              <a:rPr lang="en-US" sz="2000" dirty="0" smtClean="0"/>
              <a:t>9,500 Liberty trucks were produced by 15 manufacturers.   The 3-5 ton truck had a 52 hp engine capable of 15 mph.</a:t>
            </a:r>
            <a:endParaRPr lang="en-US" sz="2000" dirty="0"/>
          </a:p>
        </p:txBody>
      </p:sp>
      <p:pic>
        <p:nvPicPr>
          <p:cNvPr id="11" name="Picture 10" descr="Dodge light repair truck.jpg"/>
          <p:cNvPicPr>
            <a:picLocks noChangeAspect="1"/>
          </p:cNvPicPr>
          <p:nvPr/>
        </p:nvPicPr>
        <p:blipFill>
          <a:blip r:embed="rId7" cstate="print"/>
          <a:stretch>
            <a:fillRect/>
          </a:stretch>
        </p:blipFill>
        <p:spPr>
          <a:xfrm>
            <a:off x="6347352" y="3200400"/>
            <a:ext cx="2491848" cy="1752600"/>
          </a:xfrm>
          <a:prstGeom prst="rect">
            <a:avLst/>
          </a:prstGeom>
        </p:spPr>
      </p:pic>
      <p:sp>
        <p:nvSpPr>
          <p:cNvPr id="12" name="TextBox 11"/>
          <p:cNvSpPr txBox="1"/>
          <p:nvPr/>
        </p:nvSpPr>
        <p:spPr>
          <a:xfrm>
            <a:off x="5384492" y="4876800"/>
            <a:ext cx="3676263" cy="400110"/>
          </a:xfrm>
          <a:prstGeom prst="rect">
            <a:avLst/>
          </a:prstGeom>
          <a:noFill/>
        </p:spPr>
        <p:txBody>
          <a:bodyPr wrap="none" rtlCol="0">
            <a:spAutoFit/>
          </a:bodyPr>
          <a:lstStyle/>
          <a:p>
            <a:r>
              <a:rPr lang="en-US" sz="2000" dirty="0" smtClean="0"/>
              <a:t>Dodge made a light repair truck</a:t>
            </a:r>
            <a:endParaRPr lang="en-US" sz="2000" dirty="0"/>
          </a:p>
        </p:txBody>
      </p:sp>
      <p:sp>
        <p:nvSpPr>
          <p:cNvPr id="13" name="Rectangle 12"/>
          <p:cNvSpPr/>
          <p:nvPr/>
        </p:nvSpPr>
        <p:spPr>
          <a:xfrm>
            <a:off x="152400" y="0"/>
            <a:ext cx="3505200" cy="338554"/>
          </a:xfrm>
          <a:prstGeom prst="rect">
            <a:avLst/>
          </a:prstGeom>
        </p:spPr>
        <p:txBody>
          <a:bodyPr wrap="square">
            <a:spAutoFit/>
          </a:bodyPr>
          <a:lstStyle/>
          <a:p>
            <a:r>
              <a:rPr lang="en-US" sz="800" dirty="0" smtClean="0"/>
              <a:t>http://corporate.ford.com/our-company/heritage/company-milestones-news-detail/681-eagle-boats</a:t>
            </a:r>
            <a:endParaRPr lang="en-US" sz="800" dirty="0"/>
          </a:p>
        </p:txBody>
      </p:sp>
      <p:sp>
        <p:nvSpPr>
          <p:cNvPr id="14" name="Rectangle 13"/>
          <p:cNvSpPr/>
          <p:nvPr/>
        </p:nvSpPr>
        <p:spPr>
          <a:xfrm>
            <a:off x="2209800" y="6477000"/>
            <a:ext cx="2007281" cy="215444"/>
          </a:xfrm>
          <a:prstGeom prst="rect">
            <a:avLst/>
          </a:prstGeom>
        </p:spPr>
        <p:txBody>
          <a:bodyPr wrap="none">
            <a:spAutoFit/>
          </a:bodyPr>
          <a:lstStyle/>
          <a:p>
            <a:r>
              <a:rPr lang="en-US" sz="800" dirty="0" smtClean="0"/>
              <a:t>http://en.wikipedia.org/wiki/Liberty_truck</a:t>
            </a:r>
            <a:endParaRPr lang="en-US" sz="800" dirty="0"/>
          </a:p>
        </p:txBody>
      </p:sp>
      <p:sp>
        <p:nvSpPr>
          <p:cNvPr id="15" name="Rectangle 14"/>
          <p:cNvSpPr/>
          <p:nvPr/>
        </p:nvSpPr>
        <p:spPr>
          <a:xfrm>
            <a:off x="4800600" y="4191000"/>
            <a:ext cx="1524000" cy="584775"/>
          </a:xfrm>
          <a:prstGeom prst="rect">
            <a:avLst/>
          </a:prstGeom>
        </p:spPr>
        <p:txBody>
          <a:bodyPr wrap="square">
            <a:spAutoFit/>
          </a:bodyPr>
          <a:lstStyle/>
          <a:p>
            <a:r>
              <a:rPr lang="en-US" sz="800" dirty="0" smtClean="0"/>
              <a:t>http://en.wikisource.org/wiki/A_Concise_History_of_the_U.S._Air_Force/Trial_and_Error_in_World_War_I</a:t>
            </a:r>
            <a:endParaRPr lang="en-US" sz="800" dirty="0"/>
          </a:p>
        </p:txBody>
      </p:sp>
      <p:sp>
        <p:nvSpPr>
          <p:cNvPr id="16" name="Rectangle 15"/>
          <p:cNvSpPr/>
          <p:nvPr/>
        </p:nvSpPr>
        <p:spPr>
          <a:xfrm>
            <a:off x="6400800" y="3124200"/>
            <a:ext cx="1143000" cy="707886"/>
          </a:xfrm>
          <a:prstGeom prst="rect">
            <a:avLst/>
          </a:prstGeom>
        </p:spPr>
        <p:txBody>
          <a:bodyPr wrap="square">
            <a:spAutoFit/>
          </a:bodyPr>
          <a:lstStyle/>
          <a:p>
            <a:r>
              <a:rPr lang="en-US" sz="800" dirty="0" smtClean="0"/>
              <a:t>http://en.wikipedia.org/wiki/List_of_U.S._military_vehicles_by_supply_catalog_designation</a:t>
            </a:r>
            <a:endParaRPr lang="en-US" sz="800" dirty="0"/>
          </a:p>
        </p:txBody>
      </p:sp>
      <p:sp>
        <p:nvSpPr>
          <p:cNvPr id="17" name="Rectangle 16"/>
          <p:cNvSpPr/>
          <p:nvPr/>
        </p:nvSpPr>
        <p:spPr>
          <a:xfrm>
            <a:off x="6553200" y="2514600"/>
            <a:ext cx="2133600" cy="338554"/>
          </a:xfrm>
          <a:prstGeom prst="rect">
            <a:avLst/>
          </a:prstGeom>
        </p:spPr>
        <p:txBody>
          <a:bodyPr wrap="square">
            <a:spAutoFit/>
          </a:bodyPr>
          <a:lstStyle/>
          <a:p>
            <a:r>
              <a:rPr lang="en-US" sz="800" dirty="0" smtClean="0"/>
              <a:t>http://en.wikipedia.org/wiki/USS_Eagle_Boat_56_(PE-56)</a:t>
            </a:r>
            <a:endParaRPr lang="en-US" sz="800" dirty="0"/>
          </a:p>
        </p:txBody>
      </p:sp>
      <p:sp>
        <p:nvSpPr>
          <p:cNvPr id="18" name="Rectangle 17"/>
          <p:cNvSpPr/>
          <p:nvPr/>
        </p:nvSpPr>
        <p:spPr>
          <a:xfrm>
            <a:off x="0" y="6248400"/>
            <a:ext cx="1905000" cy="338554"/>
          </a:xfrm>
          <a:prstGeom prst="rect">
            <a:avLst/>
          </a:prstGeom>
        </p:spPr>
        <p:txBody>
          <a:bodyPr wrap="square">
            <a:spAutoFit/>
          </a:bodyPr>
          <a:lstStyle/>
          <a:p>
            <a:r>
              <a:rPr lang="en-US" sz="800" dirty="0" smtClean="0"/>
              <a:t>http://www.oldwoodies.com/gallery-truckwoodies1.htm</a:t>
            </a:r>
            <a:endParaRPr lang="en-US" sz="800" dirty="0"/>
          </a:p>
        </p:txBody>
      </p:sp>
      <p:pic>
        <p:nvPicPr>
          <p:cNvPr id="19" name="Picture 18" descr="Model T ambulance.jpg"/>
          <p:cNvPicPr>
            <a:picLocks noChangeAspect="1"/>
          </p:cNvPicPr>
          <p:nvPr/>
        </p:nvPicPr>
        <p:blipFill>
          <a:blip r:embed="rId8" cstate="print"/>
          <a:stretch>
            <a:fillRect/>
          </a:stretch>
        </p:blipFill>
        <p:spPr>
          <a:xfrm>
            <a:off x="152400" y="4561252"/>
            <a:ext cx="2209800" cy="1320435"/>
          </a:xfrm>
          <a:prstGeom prst="rect">
            <a:avLst/>
          </a:prstGeom>
        </p:spPr>
      </p:pic>
      <p:sp>
        <p:nvSpPr>
          <p:cNvPr id="20" name="TextBox 19"/>
          <p:cNvSpPr txBox="1"/>
          <p:nvPr/>
        </p:nvSpPr>
        <p:spPr>
          <a:xfrm>
            <a:off x="0" y="5867400"/>
            <a:ext cx="2209800" cy="369332"/>
          </a:xfrm>
          <a:prstGeom prst="rect">
            <a:avLst/>
          </a:prstGeom>
          <a:noFill/>
        </p:spPr>
        <p:txBody>
          <a:bodyPr wrap="square" rtlCol="0">
            <a:spAutoFit/>
          </a:bodyPr>
          <a:lstStyle/>
          <a:p>
            <a:r>
              <a:rPr lang="en-US" dirty="0" smtClean="0"/>
              <a:t>Model T ambulance</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534400" cy="5715000"/>
          </a:xfrm>
        </p:spPr>
        <p:txBody>
          <a:bodyPr>
            <a:noAutofit/>
          </a:bodyPr>
          <a:lstStyle/>
          <a:p>
            <a:r>
              <a:rPr lang="en-US" sz="2200" dirty="0" smtClean="0"/>
              <a:t>Ford was initially a </a:t>
            </a:r>
            <a:r>
              <a:rPr lang="en-US" sz="2200" dirty="0" err="1" smtClean="0"/>
              <a:t>pacificist</a:t>
            </a:r>
            <a:r>
              <a:rPr lang="en-US" sz="2200" dirty="0" smtClean="0"/>
              <a:t>, and denied that his company would ever produce any war materials. </a:t>
            </a:r>
            <a:r>
              <a:rPr lang="en-US" sz="2200" b="1" dirty="0" smtClean="0"/>
              <a:t>James </a:t>
            </a:r>
            <a:r>
              <a:rPr lang="en-US" sz="2200" b="1" dirty="0" err="1" smtClean="0"/>
              <a:t>Couzens</a:t>
            </a:r>
            <a:r>
              <a:rPr lang="en-US" sz="2200" b="1" dirty="0" smtClean="0"/>
              <a:t> </a:t>
            </a:r>
            <a:r>
              <a:rPr lang="en-US" sz="2200" dirty="0" smtClean="0"/>
              <a:t>quit over disagreement with Ford’s pacifist views.</a:t>
            </a:r>
          </a:p>
          <a:p>
            <a:r>
              <a:rPr lang="en-US" sz="2200" dirty="0" smtClean="0"/>
              <a:t>November 1915 peace mission failed, but he supported ($60,000 in newspaper ads) Democrat Woodrow Wilson in 1916, who promised to keep America out of war</a:t>
            </a:r>
          </a:p>
          <a:p>
            <a:r>
              <a:rPr lang="en-US" sz="2200" dirty="0" smtClean="0"/>
              <a:t>Democrat Ford </a:t>
            </a:r>
            <a:r>
              <a:rPr lang="en-US" sz="2200" b="1" dirty="0" smtClean="0"/>
              <a:t>ran for vacated Senate seat </a:t>
            </a:r>
            <a:r>
              <a:rPr lang="en-US" sz="2200" dirty="0" smtClean="0"/>
              <a:t>against Republican Truman Newberry, but Newberry won by less than 5,000 votes in the </a:t>
            </a:r>
            <a:r>
              <a:rPr lang="en-US" sz="2200" b="1" dirty="0" smtClean="0"/>
              <a:t>“most celebrated and controversial” election </a:t>
            </a:r>
            <a:r>
              <a:rPr lang="en-US" sz="2200" dirty="0" smtClean="0"/>
              <a:t>in Michigan’s history.  Ford, who did no campaigning, called for a recount, but to no avail.  Republicans now had control of the U.S. Senate, and later vetoed American entry into to President Wilson’s League of Nations.</a:t>
            </a:r>
          </a:p>
          <a:p>
            <a:r>
              <a:rPr lang="en-US" sz="2200" dirty="0" smtClean="0"/>
              <a:t>Newberry, accused by Ford of exceeding the $10,000 spending limit, was not seated until January 1922 (38 months after election) after the Supreme Court overruled a federal grand jury.</a:t>
            </a:r>
            <a:endParaRPr lang="en-US" sz="2200" dirty="0"/>
          </a:p>
        </p:txBody>
      </p:sp>
      <p:sp>
        <p:nvSpPr>
          <p:cNvPr id="2" name="Title 1"/>
          <p:cNvSpPr>
            <a:spLocks noGrp="1"/>
          </p:cNvSpPr>
          <p:nvPr>
            <p:ph type="title"/>
          </p:nvPr>
        </p:nvSpPr>
        <p:spPr>
          <a:xfrm>
            <a:off x="533400" y="304800"/>
            <a:ext cx="8229600" cy="1143000"/>
          </a:xfrm>
        </p:spPr>
        <p:txBody>
          <a:bodyPr/>
          <a:lstStyle/>
          <a:p>
            <a:r>
              <a:rPr lang="en-US" dirty="0" smtClean="0"/>
              <a:t>Henry Ford and World War I</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anish_flu_new.jpg"/>
          <p:cNvPicPr>
            <a:picLocks noChangeAspect="1"/>
          </p:cNvPicPr>
          <p:nvPr/>
        </p:nvPicPr>
        <p:blipFill>
          <a:blip r:embed="rId2" cstate="print"/>
          <a:stretch>
            <a:fillRect/>
          </a:stretch>
        </p:blipFill>
        <p:spPr>
          <a:xfrm>
            <a:off x="228600" y="1447800"/>
            <a:ext cx="2374900" cy="2908041"/>
          </a:xfrm>
          <a:prstGeom prst="rect">
            <a:avLst/>
          </a:prstGeom>
        </p:spPr>
      </p:pic>
      <p:sp>
        <p:nvSpPr>
          <p:cNvPr id="2" name="Title 1"/>
          <p:cNvSpPr>
            <a:spLocks noGrp="1"/>
          </p:cNvSpPr>
          <p:nvPr>
            <p:ph type="title"/>
          </p:nvPr>
        </p:nvSpPr>
        <p:spPr/>
        <p:txBody>
          <a:bodyPr/>
          <a:lstStyle/>
          <a:p>
            <a:r>
              <a:rPr lang="en-US" dirty="0" smtClean="0"/>
              <a:t>The SPANISH FLU HITS MICHIGAN 1918-19</a:t>
            </a:r>
            <a:endParaRPr lang="en-US" dirty="0"/>
          </a:p>
        </p:txBody>
      </p:sp>
      <p:sp>
        <p:nvSpPr>
          <p:cNvPr id="3" name="Content Placeholder 2"/>
          <p:cNvSpPr>
            <a:spLocks noGrp="1"/>
          </p:cNvSpPr>
          <p:nvPr>
            <p:ph idx="1"/>
          </p:nvPr>
        </p:nvSpPr>
        <p:spPr>
          <a:xfrm>
            <a:off x="2590800" y="1295400"/>
            <a:ext cx="6324600" cy="5410200"/>
          </a:xfrm>
        </p:spPr>
        <p:txBody>
          <a:bodyPr>
            <a:normAutofit fontScale="70000" lnSpcReduction="20000"/>
          </a:bodyPr>
          <a:lstStyle/>
          <a:p>
            <a:r>
              <a:rPr lang="en-US" dirty="0" smtClean="0"/>
              <a:t>Perhaps 50 million people died worldwide (675,000 in the U.S.) Killed more young than old. Killed more people in one year than the WWI (16 million) and the Bubonic Plague in Europe did in four years (1347-1351)</a:t>
            </a:r>
          </a:p>
          <a:p>
            <a:r>
              <a:rPr lang="en-US" dirty="0" smtClean="0"/>
              <a:t>“Flu villages” made of tents kept the sick isolated and outdoors because fresh air and sunshine were believed to kill the virus. “No spitting” signs became standard</a:t>
            </a:r>
          </a:p>
          <a:p>
            <a:r>
              <a:rPr lang="en-US" dirty="0" smtClean="0"/>
              <a:t>Victims sometimes died within 24 hours of first symptoms, usually a minor cough</a:t>
            </a:r>
          </a:p>
          <a:p>
            <a:r>
              <a:rPr lang="en-US" dirty="0" smtClean="0"/>
              <a:t>Peaked in fall 1918, and by Nov. 1918, Michigan had 789 new cases. State Dept. of Health closed all theaters, churches, pool halls, and schools, and banned public gatherings</a:t>
            </a:r>
          </a:p>
          <a:p>
            <a:r>
              <a:rPr lang="en-US" dirty="0" smtClean="0"/>
              <a:t>By summer 1919, flu was largely gone</a:t>
            </a:r>
          </a:p>
          <a:p>
            <a:r>
              <a:rPr lang="en-US" dirty="0" smtClean="0"/>
              <a:t>Famous victims: John and Horace Dodge</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0" y="1295400"/>
            <a:ext cx="5867400" cy="4602163"/>
          </a:xfrm>
        </p:spPr>
        <p:txBody>
          <a:bodyPr>
            <a:normAutofit fontScale="77500" lnSpcReduction="20000"/>
          </a:bodyPr>
          <a:lstStyle/>
          <a:p>
            <a:pPr marL="342900" lvl="1" indent="-342900">
              <a:buFont typeface="Arial" pitchFamily="34" charset="0"/>
              <a:buChar char="•"/>
            </a:pPr>
            <a:r>
              <a:rPr lang="en-US" sz="2600" dirty="0" smtClean="0"/>
              <a:t>1896 – </a:t>
            </a:r>
            <a:r>
              <a:rPr lang="en-US" sz="2600" b="1" dirty="0" smtClean="0"/>
              <a:t>Anti-Saloon League </a:t>
            </a:r>
            <a:r>
              <a:rPr lang="en-US" sz="2600" dirty="0" smtClean="0"/>
              <a:t>branch organized in Michigan.  Anti-Saloon League persuaded Congress to pass temporary national prohibition in 1917 to aid the war effort.</a:t>
            </a:r>
          </a:p>
          <a:p>
            <a:pPr marL="342900" lvl="1" indent="-342900">
              <a:buFont typeface="Arial" pitchFamily="34" charset="0"/>
              <a:buChar char="•"/>
            </a:pPr>
            <a:r>
              <a:rPr lang="en-US" sz="2600" dirty="0" smtClean="0"/>
              <a:t>1907 - Van Buren is the only remaining dry county (first one in 1887)</a:t>
            </a:r>
          </a:p>
          <a:p>
            <a:pPr marL="342900" lvl="1" indent="-342900">
              <a:buFont typeface="Arial" pitchFamily="34" charset="0"/>
              <a:buChar char="•"/>
            </a:pPr>
            <a:r>
              <a:rPr lang="en-US" sz="2600" dirty="0" smtClean="0"/>
              <a:t>1911 – ½ of Michigan counties are dry.  Anti-Saloon League (and Henry Ford) emphasized lost worker productivity rather than moral issue.</a:t>
            </a:r>
          </a:p>
          <a:p>
            <a:pPr marL="342900" lvl="1" indent="-342900">
              <a:buFont typeface="Arial" pitchFamily="34" charset="0"/>
              <a:buChar char="•"/>
            </a:pPr>
            <a:r>
              <a:rPr lang="en-US" sz="2600" dirty="0" smtClean="0"/>
              <a:t>May 1, 1918 – </a:t>
            </a:r>
            <a:r>
              <a:rPr lang="en-US" sz="2600" b="1" dirty="0" smtClean="0"/>
              <a:t>Michigan voted itself dry, the first state to do so</a:t>
            </a:r>
            <a:r>
              <a:rPr lang="en-US" sz="2600" dirty="0" smtClean="0"/>
              <a:t> (almost 2 years before the 18</a:t>
            </a:r>
            <a:r>
              <a:rPr lang="en-US" sz="2600" baseline="30000" dirty="0" smtClean="0"/>
              <a:t>th</a:t>
            </a:r>
            <a:r>
              <a:rPr lang="en-US" sz="2600" dirty="0" smtClean="0"/>
              <a:t> Amendment)  BUT IT WAS NOT THE FIRST STATE TO RATIFY THE 18</a:t>
            </a:r>
            <a:r>
              <a:rPr lang="en-US" sz="2600" baseline="30000" dirty="0" smtClean="0"/>
              <a:t>th</a:t>
            </a:r>
            <a:r>
              <a:rPr lang="en-US" sz="2600" dirty="0" smtClean="0"/>
              <a:t> AMENDMENT (Mississippi - Jan. 1918).</a:t>
            </a:r>
          </a:p>
          <a:p>
            <a:endParaRPr lang="en-US" dirty="0"/>
          </a:p>
        </p:txBody>
      </p:sp>
      <p:sp>
        <p:nvSpPr>
          <p:cNvPr id="2" name="Title 1"/>
          <p:cNvSpPr>
            <a:spLocks noGrp="1"/>
          </p:cNvSpPr>
          <p:nvPr>
            <p:ph type="title"/>
          </p:nvPr>
        </p:nvSpPr>
        <p:spPr/>
        <p:txBody>
          <a:bodyPr/>
          <a:lstStyle/>
          <a:p>
            <a:r>
              <a:rPr lang="en-US" dirty="0" smtClean="0"/>
              <a:t>Postwar “Dry” Michigan</a:t>
            </a:r>
            <a:endParaRPr lang="en-US" dirty="0"/>
          </a:p>
        </p:txBody>
      </p:sp>
      <p:pic>
        <p:nvPicPr>
          <p:cNvPr id="4" name="Picture 3" descr="Anti-saloon.gif"/>
          <p:cNvPicPr>
            <a:picLocks noChangeAspect="1"/>
          </p:cNvPicPr>
          <p:nvPr/>
        </p:nvPicPr>
        <p:blipFill>
          <a:blip r:embed="rId3" cstate="print"/>
          <a:stretch>
            <a:fillRect/>
          </a:stretch>
        </p:blipFill>
        <p:spPr>
          <a:xfrm>
            <a:off x="152400" y="1295400"/>
            <a:ext cx="1905000" cy="2729184"/>
          </a:xfrm>
          <a:prstGeom prst="rect">
            <a:avLst/>
          </a:prstGeom>
        </p:spPr>
      </p:pic>
      <p:pic>
        <p:nvPicPr>
          <p:cNvPr id="5" name="Picture 4" descr="Anti-saloon1.jpg"/>
          <p:cNvPicPr>
            <a:picLocks noChangeAspect="1"/>
          </p:cNvPicPr>
          <p:nvPr/>
        </p:nvPicPr>
        <p:blipFill>
          <a:blip r:embed="rId4" cstate="print"/>
          <a:stretch>
            <a:fillRect/>
          </a:stretch>
        </p:blipFill>
        <p:spPr>
          <a:xfrm>
            <a:off x="381000" y="5410200"/>
            <a:ext cx="1752600" cy="1314450"/>
          </a:xfrm>
          <a:prstGeom prst="rect">
            <a:avLst/>
          </a:prstGeom>
        </p:spPr>
      </p:pic>
      <p:sp>
        <p:nvSpPr>
          <p:cNvPr id="6" name="TextBox 5"/>
          <p:cNvSpPr txBox="1"/>
          <p:nvPr/>
        </p:nvSpPr>
        <p:spPr>
          <a:xfrm>
            <a:off x="3276600" y="5715000"/>
            <a:ext cx="5562600" cy="1015663"/>
          </a:xfrm>
          <a:prstGeom prst="rect">
            <a:avLst/>
          </a:prstGeom>
          <a:noFill/>
        </p:spPr>
        <p:txBody>
          <a:bodyPr wrap="square" rtlCol="0">
            <a:spAutoFit/>
          </a:bodyPr>
          <a:lstStyle/>
          <a:p>
            <a:r>
              <a:rPr lang="en-US" sz="2000" dirty="0" smtClean="0"/>
              <a:t>Westerville, OH, once called the “Dry Capital of the World,” was the home of the Anti-Saloon League.  Westerville was dry until 2006.</a:t>
            </a:r>
            <a:endParaRPr lang="en-US" sz="2000" dirty="0"/>
          </a:p>
        </p:txBody>
      </p:sp>
      <p:sp>
        <p:nvSpPr>
          <p:cNvPr id="7" name="Rectangle 6"/>
          <p:cNvSpPr/>
          <p:nvPr/>
        </p:nvSpPr>
        <p:spPr>
          <a:xfrm>
            <a:off x="0" y="1066800"/>
            <a:ext cx="2133600" cy="338554"/>
          </a:xfrm>
          <a:prstGeom prst="rect">
            <a:avLst/>
          </a:prstGeom>
        </p:spPr>
        <p:txBody>
          <a:bodyPr wrap="square">
            <a:spAutoFit/>
          </a:bodyPr>
          <a:lstStyle/>
          <a:p>
            <a:r>
              <a:rPr lang="en-US" sz="800" dirty="0" smtClean="0"/>
              <a:t>http://www.ediblegeography.com/spaces-of-prohibition/</a:t>
            </a:r>
            <a:endParaRPr lang="en-US" sz="800" dirty="0"/>
          </a:p>
        </p:txBody>
      </p:sp>
      <p:sp>
        <p:nvSpPr>
          <p:cNvPr id="8" name="Rectangle 7"/>
          <p:cNvSpPr/>
          <p:nvPr/>
        </p:nvSpPr>
        <p:spPr>
          <a:xfrm>
            <a:off x="304800" y="6519446"/>
            <a:ext cx="2971800" cy="338554"/>
          </a:xfrm>
          <a:prstGeom prst="rect">
            <a:avLst/>
          </a:prstGeom>
        </p:spPr>
        <p:txBody>
          <a:bodyPr wrap="square">
            <a:spAutoFit/>
          </a:bodyPr>
          <a:lstStyle/>
          <a:p>
            <a:r>
              <a:rPr lang="en-US" sz="800" dirty="0" smtClean="0"/>
              <a:t>http://www.waymarking.com/waymarks/WM1DPH_The_Anti_Saloon_League_Headquarters_Westerville_Ohio</a:t>
            </a:r>
            <a:endParaRPr lang="en-US" sz="800" dirty="0"/>
          </a:p>
        </p:txBody>
      </p:sp>
      <p:sp>
        <p:nvSpPr>
          <p:cNvPr id="9" name="Rectangle 8"/>
          <p:cNvSpPr/>
          <p:nvPr/>
        </p:nvSpPr>
        <p:spPr>
          <a:xfrm>
            <a:off x="7086600" y="5105400"/>
            <a:ext cx="1456177" cy="338554"/>
          </a:xfrm>
          <a:prstGeom prst="rect">
            <a:avLst/>
          </a:prstGeom>
        </p:spPr>
        <p:txBody>
          <a:bodyPr wrap="square">
            <a:spAutoFit/>
          </a:bodyPr>
          <a:lstStyle/>
          <a:p>
            <a:r>
              <a:rPr lang="en-US" sz="800" dirty="0" smtClean="0"/>
              <a:t>http://www.wpl.lib.oh.us/AntiSaloon/</a:t>
            </a:r>
            <a:endParaRPr lang="en-US" sz="800" dirty="0"/>
          </a:p>
        </p:txBody>
      </p:sp>
      <p:pic>
        <p:nvPicPr>
          <p:cNvPr id="10" name="Picture 9" descr="antisaloon.jpg"/>
          <p:cNvPicPr>
            <a:picLocks noChangeAspect="1"/>
          </p:cNvPicPr>
          <p:nvPr/>
        </p:nvPicPr>
        <p:blipFill>
          <a:blip r:embed="rId5" cstate="print"/>
          <a:stretch>
            <a:fillRect/>
          </a:stretch>
        </p:blipFill>
        <p:spPr>
          <a:xfrm>
            <a:off x="5486400" y="4953000"/>
            <a:ext cx="1600200" cy="723900"/>
          </a:xfrm>
          <a:prstGeom prst="rect">
            <a:avLst/>
          </a:prstGeom>
        </p:spPr>
      </p:pic>
      <p:pic>
        <p:nvPicPr>
          <p:cNvPr id="11" name="Picture 10" descr="Billy Sunday.jpg"/>
          <p:cNvPicPr>
            <a:picLocks noChangeAspect="1"/>
          </p:cNvPicPr>
          <p:nvPr/>
        </p:nvPicPr>
        <p:blipFill>
          <a:blip r:embed="rId6" cstate="print"/>
          <a:stretch>
            <a:fillRect/>
          </a:stretch>
        </p:blipFill>
        <p:spPr>
          <a:xfrm>
            <a:off x="1720078" y="3657600"/>
            <a:ext cx="1465545" cy="2138362"/>
          </a:xfrm>
          <a:prstGeom prst="rect">
            <a:avLst/>
          </a:prstGeom>
        </p:spPr>
      </p:pic>
      <p:sp>
        <p:nvSpPr>
          <p:cNvPr id="12" name="TextBox 11"/>
          <p:cNvSpPr txBox="1"/>
          <p:nvPr/>
        </p:nvSpPr>
        <p:spPr>
          <a:xfrm>
            <a:off x="0" y="4038600"/>
            <a:ext cx="1752600" cy="1200329"/>
          </a:xfrm>
          <a:prstGeom prst="rect">
            <a:avLst/>
          </a:prstGeom>
          <a:noFill/>
        </p:spPr>
        <p:txBody>
          <a:bodyPr wrap="square" rtlCol="0">
            <a:spAutoFit/>
          </a:bodyPr>
          <a:lstStyle/>
          <a:p>
            <a:r>
              <a:rPr lang="en-US" dirty="0" smtClean="0"/>
              <a:t>Preacher Billy Sunday was the most vocal supporter</a:t>
            </a:r>
            <a:endParaRPr lang="en-US" dirty="0"/>
          </a:p>
        </p:txBody>
      </p:sp>
      <p:sp>
        <p:nvSpPr>
          <p:cNvPr id="13" name="Rectangle 12"/>
          <p:cNvSpPr/>
          <p:nvPr/>
        </p:nvSpPr>
        <p:spPr>
          <a:xfrm>
            <a:off x="0" y="5181600"/>
            <a:ext cx="2061565" cy="215444"/>
          </a:xfrm>
          <a:prstGeom prst="rect">
            <a:avLst/>
          </a:prstGeom>
        </p:spPr>
        <p:txBody>
          <a:bodyPr wrap="square">
            <a:spAutoFit/>
          </a:bodyPr>
          <a:lstStyle/>
          <a:p>
            <a:r>
              <a:rPr lang="en-US" sz="800" dirty="0" smtClean="0"/>
              <a:t>http://en.wikipedia.org/wiki/Billy_Sunday</a:t>
            </a:r>
            <a:endParaRPr lang="en-US" sz="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BREWERS FIGHT PROHIBITION</a:t>
            </a:r>
            <a:endParaRPr lang="en-US" dirty="0"/>
          </a:p>
        </p:txBody>
      </p:sp>
      <p:sp>
        <p:nvSpPr>
          <p:cNvPr id="3" name="Content Placeholder 2"/>
          <p:cNvSpPr>
            <a:spLocks noGrp="1"/>
          </p:cNvSpPr>
          <p:nvPr>
            <p:ph idx="1"/>
          </p:nvPr>
        </p:nvSpPr>
        <p:spPr>
          <a:xfrm>
            <a:off x="152400" y="1219200"/>
            <a:ext cx="9144000" cy="685800"/>
          </a:xfrm>
        </p:spPr>
        <p:txBody>
          <a:bodyPr>
            <a:normAutofit fontScale="92500"/>
          </a:bodyPr>
          <a:lstStyle/>
          <a:p>
            <a:pPr>
              <a:buNone/>
            </a:pPr>
            <a:r>
              <a:rPr lang="en-US" sz="2200" dirty="0" smtClean="0"/>
              <a:t>Brewers ran ads extolling the benefits of beer for children and adults, such as:</a:t>
            </a:r>
          </a:p>
          <a:p>
            <a:pPr>
              <a:buNone/>
            </a:pPr>
            <a:endParaRPr lang="en-US" sz="2400" dirty="0" smtClean="0"/>
          </a:p>
          <a:p>
            <a:pPr>
              <a:buNone/>
            </a:pPr>
            <a:endParaRPr lang="en-US" sz="2400" dirty="0" smtClean="0"/>
          </a:p>
        </p:txBody>
      </p:sp>
      <p:pic>
        <p:nvPicPr>
          <p:cNvPr id="5" name="Picture 4" descr="German brewers 2.jpg"/>
          <p:cNvPicPr>
            <a:picLocks noChangeAspect="1"/>
          </p:cNvPicPr>
          <p:nvPr/>
        </p:nvPicPr>
        <p:blipFill>
          <a:blip r:embed="rId2" cstate="print"/>
          <a:stretch>
            <a:fillRect/>
          </a:stretch>
        </p:blipFill>
        <p:spPr>
          <a:xfrm>
            <a:off x="2362200" y="1626038"/>
            <a:ext cx="2057400" cy="3417176"/>
          </a:xfrm>
          <a:prstGeom prst="rect">
            <a:avLst/>
          </a:prstGeom>
        </p:spPr>
      </p:pic>
      <p:pic>
        <p:nvPicPr>
          <p:cNvPr id="6" name="Picture 5" descr="German brewers 1.jpg"/>
          <p:cNvPicPr>
            <a:picLocks noChangeAspect="1"/>
          </p:cNvPicPr>
          <p:nvPr/>
        </p:nvPicPr>
        <p:blipFill>
          <a:blip r:embed="rId3" cstate="print"/>
          <a:stretch>
            <a:fillRect/>
          </a:stretch>
        </p:blipFill>
        <p:spPr>
          <a:xfrm>
            <a:off x="152400" y="1676400"/>
            <a:ext cx="2083293" cy="3352800"/>
          </a:xfrm>
          <a:prstGeom prst="rect">
            <a:avLst/>
          </a:prstGeom>
        </p:spPr>
      </p:pic>
      <p:sp>
        <p:nvSpPr>
          <p:cNvPr id="7" name="TextBox 6"/>
          <p:cNvSpPr txBox="1"/>
          <p:nvPr/>
        </p:nvSpPr>
        <p:spPr>
          <a:xfrm>
            <a:off x="152400" y="5029200"/>
            <a:ext cx="2133600" cy="1477328"/>
          </a:xfrm>
          <a:prstGeom prst="rect">
            <a:avLst/>
          </a:prstGeom>
          <a:noFill/>
        </p:spPr>
        <p:txBody>
          <a:bodyPr wrap="square" rtlCol="0">
            <a:spAutoFit/>
          </a:bodyPr>
          <a:lstStyle/>
          <a:p>
            <a:r>
              <a:rPr lang="en-US" dirty="0" smtClean="0"/>
              <a:t>“Lagers amber fluid mild, gives health and strength to wife and child.”</a:t>
            </a:r>
            <a:endParaRPr lang="en-US" dirty="0"/>
          </a:p>
        </p:txBody>
      </p:sp>
      <p:sp>
        <p:nvSpPr>
          <p:cNvPr id="8" name="TextBox 7"/>
          <p:cNvSpPr txBox="1"/>
          <p:nvPr/>
        </p:nvSpPr>
        <p:spPr>
          <a:xfrm>
            <a:off x="2362200" y="5105400"/>
            <a:ext cx="1981200" cy="1477328"/>
          </a:xfrm>
          <a:prstGeom prst="rect">
            <a:avLst/>
          </a:prstGeom>
          <a:noFill/>
        </p:spPr>
        <p:txBody>
          <a:bodyPr wrap="square" rtlCol="0">
            <a:spAutoFit/>
          </a:bodyPr>
          <a:lstStyle/>
          <a:p>
            <a:r>
              <a:rPr lang="en-US" dirty="0" smtClean="0"/>
              <a:t>“The youngster, ruddy with good cheer, serenely sips his Lager Beer.”</a:t>
            </a:r>
            <a:endParaRPr lang="en-US" dirty="0"/>
          </a:p>
        </p:txBody>
      </p:sp>
      <p:pic>
        <p:nvPicPr>
          <p:cNvPr id="9" name="Picture 8" descr="German brewers 3.jpg"/>
          <p:cNvPicPr>
            <a:picLocks noChangeAspect="1"/>
          </p:cNvPicPr>
          <p:nvPr/>
        </p:nvPicPr>
        <p:blipFill>
          <a:blip r:embed="rId4" cstate="print"/>
          <a:stretch>
            <a:fillRect/>
          </a:stretch>
        </p:blipFill>
        <p:spPr>
          <a:xfrm>
            <a:off x="4724400" y="1676399"/>
            <a:ext cx="2037292" cy="3352801"/>
          </a:xfrm>
          <a:prstGeom prst="rect">
            <a:avLst/>
          </a:prstGeom>
        </p:spPr>
      </p:pic>
      <p:sp>
        <p:nvSpPr>
          <p:cNvPr id="10" name="TextBox 9"/>
          <p:cNvSpPr txBox="1"/>
          <p:nvPr/>
        </p:nvSpPr>
        <p:spPr>
          <a:xfrm>
            <a:off x="4800600" y="5105400"/>
            <a:ext cx="1905000" cy="2031325"/>
          </a:xfrm>
          <a:prstGeom prst="rect">
            <a:avLst/>
          </a:prstGeom>
          <a:noFill/>
        </p:spPr>
        <p:txBody>
          <a:bodyPr wrap="square" rtlCol="0">
            <a:spAutoFit/>
          </a:bodyPr>
          <a:lstStyle/>
          <a:p>
            <a:r>
              <a:rPr lang="en-US" dirty="0" smtClean="0"/>
              <a:t>“Refreshing beer gives strength and health, and </a:t>
            </a:r>
            <a:r>
              <a:rPr lang="en-US" dirty="0" err="1" smtClean="0"/>
              <a:t>smooths</a:t>
            </a:r>
            <a:r>
              <a:rPr lang="en-US" dirty="0" smtClean="0"/>
              <a:t> away the rugged road to wealth.”</a:t>
            </a:r>
          </a:p>
          <a:p>
            <a:endParaRPr lang="en-US" dirty="0"/>
          </a:p>
        </p:txBody>
      </p:sp>
      <p:pic>
        <p:nvPicPr>
          <p:cNvPr id="11" name="Picture 10" descr="German brewers 4.jpg"/>
          <p:cNvPicPr>
            <a:picLocks noChangeAspect="1"/>
          </p:cNvPicPr>
          <p:nvPr/>
        </p:nvPicPr>
        <p:blipFill>
          <a:blip r:embed="rId5" cstate="print"/>
          <a:stretch>
            <a:fillRect/>
          </a:stretch>
        </p:blipFill>
        <p:spPr>
          <a:xfrm>
            <a:off x="6979920" y="1676400"/>
            <a:ext cx="2034845" cy="3391405"/>
          </a:xfrm>
          <a:prstGeom prst="rect">
            <a:avLst/>
          </a:prstGeom>
        </p:spPr>
      </p:pic>
      <p:sp>
        <p:nvSpPr>
          <p:cNvPr id="12" name="TextBox 11"/>
          <p:cNvSpPr txBox="1"/>
          <p:nvPr/>
        </p:nvSpPr>
        <p:spPr>
          <a:xfrm>
            <a:off x="7010400" y="5105400"/>
            <a:ext cx="2133600" cy="1200329"/>
          </a:xfrm>
          <a:prstGeom prst="rect">
            <a:avLst/>
          </a:prstGeom>
          <a:noFill/>
        </p:spPr>
        <p:txBody>
          <a:bodyPr wrap="square" rtlCol="0">
            <a:spAutoFit/>
          </a:bodyPr>
          <a:lstStyle/>
          <a:p>
            <a:r>
              <a:rPr lang="en-US" dirty="0" smtClean="0"/>
              <a:t>“In robust age with wealth and friends, enjoying beer, his days he spends.”</a:t>
            </a:r>
            <a:endParaRPr lang="en-US" dirty="0"/>
          </a:p>
        </p:txBody>
      </p:sp>
      <p:sp>
        <p:nvSpPr>
          <p:cNvPr id="13" name="TextBox 12"/>
          <p:cNvSpPr txBox="1"/>
          <p:nvPr/>
        </p:nvSpPr>
        <p:spPr>
          <a:xfrm>
            <a:off x="7086600" y="1676400"/>
            <a:ext cx="1752600" cy="461665"/>
          </a:xfrm>
          <a:prstGeom prst="rect">
            <a:avLst/>
          </a:prstGeom>
          <a:noFill/>
        </p:spPr>
        <p:txBody>
          <a:bodyPr wrap="square" rtlCol="0">
            <a:spAutoFit/>
          </a:bodyPr>
          <a:lstStyle/>
          <a:p>
            <a:r>
              <a:rPr lang="en-US" sz="800" dirty="0" smtClean="0"/>
              <a:t>http://pastperfect-online.tumblr.com/post/40602153912/prohibition</a:t>
            </a:r>
            <a:endParaRPr lang="en-US" sz="800" dirty="0"/>
          </a:p>
        </p:txBody>
      </p:sp>
      <p:sp>
        <p:nvSpPr>
          <p:cNvPr id="14" name="Rectangle 13"/>
          <p:cNvSpPr/>
          <p:nvPr/>
        </p:nvSpPr>
        <p:spPr>
          <a:xfrm>
            <a:off x="304800" y="1676400"/>
            <a:ext cx="1752600" cy="461665"/>
          </a:xfrm>
          <a:prstGeom prst="rect">
            <a:avLst/>
          </a:prstGeom>
        </p:spPr>
        <p:txBody>
          <a:bodyPr wrap="square">
            <a:spAutoFit/>
          </a:bodyPr>
          <a:lstStyle/>
          <a:p>
            <a:r>
              <a:rPr lang="en-US" sz="800" dirty="0" smtClean="0"/>
              <a:t>http://lunapancake.tumblr.com/post/11886026153/jsinghurse-george-h-gies-against-prohibition</a:t>
            </a:r>
            <a:endParaRPr lang="en-US" sz="800" dirty="0"/>
          </a:p>
        </p:txBody>
      </p:sp>
      <p:sp>
        <p:nvSpPr>
          <p:cNvPr id="15" name="Rectangle 14"/>
          <p:cNvSpPr/>
          <p:nvPr/>
        </p:nvSpPr>
        <p:spPr>
          <a:xfrm>
            <a:off x="2514600" y="1752600"/>
            <a:ext cx="1752600" cy="461665"/>
          </a:xfrm>
          <a:prstGeom prst="rect">
            <a:avLst/>
          </a:prstGeom>
        </p:spPr>
        <p:txBody>
          <a:bodyPr wrap="square">
            <a:spAutoFit/>
          </a:bodyPr>
          <a:lstStyle/>
          <a:p>
            <a:r>
              <a:rPr lang="en-US" sz="800" dirty="0" smtClean="0"/>
              <a:t>http://lunapancake.tumblr.com/post/11886026153/jsinghurse-george-h-gies-against-prohibition</a:t>
            </a:r>
            <a:endParaRPr lang="en-US" sz="800" dirty="0"/>
          </a:p>
        </p:txBody>
      </p:sp>
      <p:sp>
        <p:nvSpPr>
          <p:cNvPr id="16" name="Rectangle 15"/>
          <p:cNvSpPr/>
          <p:nvPr/>
        </p:nvSpPr>
        <p:spPr>
          <a:xfrm>
            <a:off x="4953000" y="1752600"/>
            <a:ext cx="1752600" cy="461665"/>
          </a:xfrm>
          <a:prstGeom prst="rect">
            <a:avLst/>
          </a:prstGeom>
        </p:spPr>
        <p:txBody>
          <a:bodyPr wrap="square">
            <a:spAutoFit/>
          </a:bodyPr>
          <a:lstStyle/>
          <a:p>
            <a:r>
              <a:rPr lang="en-US" sz="800" dirty="0" smtClean="0"/>
              <a:t>http://lunapancake.tumblr.com/post/11886026153/jsinghurse-george-h-gies-against-prohibition</a:t>
            </a:r>
            <a:endParaRPr lang="en-US" sz="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ind pig 1930.jpg"/>
          <p:cNvPicPr>
            <a:picLocks noChangeAspect="1"/>
          </p:cNvPicPr>
          <p:nvPr/>
        </p:nvPicPr>
        <p:blipFill>
          <a:blip r:embed="rId3" cstate="print"/>
          <a:stretch>
            <a:fillRect/>
          </a:stretch>
        </p:blipFill>
        <p:spPr>
          <a:xfrm>
            <a:off x="5562600" y="4343400"/>
            <a:ext cx="2721825" cy="2184122"/>
          </a:xfrm>
          <a:prstGeom prst="rect">
            <a:avLst/>
          </a:prstGeom>
        </p:spPr>
      </p:pic>
      <p:sp>
        <p:nvSpPr>
          <p:cNvPr id="3" name="Content Placeholder 2"/>
          <p:cNvSpPr>
            <a:spLocks noGrp="1"/>
          </p:cNvSpPr>
          <p:nvPr>
            <p:ph idx="1"/>
          </p:nvPr>
        </p:nvSpPr>
        <p:spPr>
          <a:xfrm>
            <a:off x="381000" y="1295400"/>
            <a:ext cx="8153400" cy="3962400"/>
          </a:xfrm>
        </p:spPr>
        <p:txBody>
          <a:bodyPr>
            <a:normAutofit fontScale="77500" lnSpcReduction="20000"/>
          </a:bodyPr>
          <a:lstStyle/>
          <a:p>
            <a:r>
              <a:rPr lang="en-US" dirty="0" smtClean="0"/>
              <a:t>“Blind pigs” (“speakeasies”) = illegal drinking establishments, frequently with gambling</a:t>
            </a:r>
          </a:p>
          <a:p>
            <a:r>
              <a:rPr lang="en-US" dirty="0" smtClean="0"/>
              <a:t>Detroit got alcohol legally from Ohio until 1920.</a:t>
            </a:r>
          </a:p>
          <a:p>
            <a:r>
              <a:rPr lang="en-US" dirty="0" smtClean="0"/>
              <a:t>Detroit became center of smuggling from Canada. 75% of all illegal alcohol to the U.S. came through the “Windsor-Detroit Funnel.”</a:t>
            </a:r>
          </a:p>
          <a:p>
            <a:r>
              <a:rPr lang="en-US" dirty="0" smtClean="0"/>
              <a:t>April 10, 1933 – Michigan was first state to repeal prohibition, but created the Liquor Control Commission </a:t>
            </a:r>
          </a:p>
          <a:p>
            <a:r>
              <a:rPr lang="en-US" dirty="0" smtClean="0"/>
              <a:t>Some Michigan cities prohibited alcohol sales by the glass as late as 1960.</a:t>
            </a:r>
            <a:endParaRPr lang="en-US" dirty="0"/>
          </a:p>
        </p:txBody>
      </p:sp>
      <p:sp>
        <p:nvSpPr>
          <p:cNvPr id="2" name="Title 1"/>
          <p:cNvSpPr>
            <a:spLocks noGrp="1"/>
          </p:cNvSpPr>
          <p:nvPr>
            <p:ph type="title"/>
          </p:nvPr>
        </p:nvSpPr>
        <p:spPr/>
        <p:txBody>
          <a:bodyPr>
            <a:normAutofit/>
          </a:bodyPr>
          <a:lstStyle/>
          <a:p>
            <a:r>
              <a:rPr lang="en-US" dirty="0" smtClean="0"/>
              <a:t>Prohibition in Michigan (Jan. 1920)</a:t>
            </a:r>
            <a:endParaRPr lang="en-US" dirty="0"/>
          </a:p>
        </p:txBody>
      </p:sp>
      <p:sp>
        <p:nvSpPr>
          <p:cNvPr id="5" name="TextBox 4"/>
          <p:cNvSpPr txBox="1"/>
          <p:nvPr/>
        </p:nvSpPr>
        <p:spPr>
          <a:xfrm>
            <a:off x="609600" y="5029200"/>
            <a:ext cx="5181600" cy="1631216"/>
          </a:xfrm>
          <a:prstGeom prst="rect">
            <a:avLst/>
          </a:prstGeom>
          <a:noFill/>
        </p:spPr>
        <p:txBody>
          <a:bodyPr wrap="square" rtlCol="0">
            <a:spAutoFit/>
          </a:bodyPr>
          <a:lstStyle/>
          <a:p>
            <a:r>
              <a:rPr lang="en-US" sz="2000" dirty="0" smtClean="0">
                <a:solidFill>
                  <a:srgbClr val="C00000"/>
                </a:solidFill>
              </a:rPr>
              <a:t>The term “Blind pig” may come from the practice of  charging an entry fee to see something unusual, like a blind pig, and then serving “free” alcohol.  “Speakeasy” came from speaking quietly when ordering.</a:t>
            </a:r>
            <a:endParaRPr lang="en-US" sz="2000" dirty="0">
              <a:solidFill>
                <a:srgbClr val="C00000"/>
              </a:solidFill>
            </a:endParaRPr>
          </a:p>
        </p:txBody>
      </p:sp>
      <p:sp>
        <p:nvSpPr>
          <p:cNvPr id="6" name="Rectangle 5"/>
          <p:cNvSpPr/>
          <p:nvPr/>
        </p:nvSpPr>
        <p:spPr>
          <a:xfrm>
            <a:off x="5867400" y="6477000"/>
            <a:ext cx="2209800" cy="215444"/>
          </a:xfrm>
          <a:prstGeom prst="rect">
            <a:avLst/>
          </a:prstGeom>
        </p:spPr>
        <p:txBody>
          <a:bodyPr wrap="square">
            <a:spAutoFit/>
          </a:bodyPr>
          <a:lstStyle/>
          <a:p>
            <a:r>
              <a:rPr lang="en-US" sz="800" dirty="0" smtClean="0"/>
              <a:t>http://www.reuther.wayne.edu/node/8278</a:t>
            </a:r>
            <a:endParaRPr lang="en-US" sz="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terminology of prohibition</a:t>
            </a:r>
            <a:endParaRPr lang="en-US" dirty="0"/>
          </a:p>
        </p:txBody>
      </p:sp>
      <p:sp>
        <p:nvSpPr>
          <p:cNvPr id="3" name="Content Placeholder 2"/>
          <p:cNvSpPr>
            <a:spLocks noGrp="1"/>
          </p:cNvSpPr>
          <p:nvPr>
            <p:ph idx="1"/>
          </p:nvPr>
        </p:nvSpPr>
        <p:spPr>
          <a:xfrm>
            <a:off x="228600" y="1447800"/>
            <a:ext cx="8686800" cy="4618037"/>
          </a:xfrm>
        </p:spPr>
        <p:txBody>
          <a:bodyPr>
            <a:normAutofit fontScale="77500" lnSpcReduction="20000"/>
          </a:bodyPr>
          <a:lstStyle/>
          <a:p>
            <a:r>
              <a:rPr lang="en-US" b="1" dirty="0" err="1" smtClean="0"/>
              <a:t>Beerocrat</a:t>
            </a:r>
            <a:r>
              <a:rPr lang="en-US" dirty="0" smtClean="0"/>
              <a:t> = person who make a fortune selling beer</a:t>
            </a:r>
          </a:p>
          <a:p>
            <a:r>
              <a:rPr lang="en-US" b="1" dirty="0" smtClean="0"/>
              <a:t>Bootlegger</a:t>
            </a:r>
            <a:r>
              <a:rPr lang="en-US" dirty="0" smtClean="0"/>
              <a:t> = person who sold liquor illegally, perhaps by hiding liquor in his boot legs</a:t>
            </a:r>
          </a:p>
          <a:p>
            <a:r>
              <a:rPr lang="en-US" b="1" dirty="0" smtClean="0"/>
              <a:t>Bleary-eyed, corked, embalmed, loaded for bear, pull a Daniel Boone, Three sheets in the wind</a:t>
            </a:r>
            <a:r>
              <a:rPr lang="en-US" dirty="0" smtClean="0"/>
              <a:t> = Drunk</a:t>
            </a:r>
          </a:p>
          <a:p>
            <a:r>
              <a:rPr lang="en-US" b="1" dirty="0" smtClean="0"/>
              <a:t>Barrel house, </a:t>
            </a:r>
            <a:r>
              <a:rPr lang="en-US" b="1" dirty="0" err="1" smtClean="0"/>
              <a:t>Boozery</a:t>
            </a:r>
            <a:r>
              <a:rPr lang="en-US" b="1" dirty="0" smtClean="0"/>
              <a:t>, Dive, </a:t>
            </a:r>
            <a:r>
              <a:rPr lang="en-US" b="1" dirty="0" err="1" smtClean="0"/>
              <a:t>Doggery</a:t>
            </a:r>
            <a:r>
              <a:rPr lang="en-US" b="1" dirty="0" smtClean="0"/>
              <a:t>, Gin Mill, Jimmy, Joint, </a:t>
            </a:r>
            <a:r>
              <a:rPr lang="en-US" b="1" dirty="0" err="1" smtClean="0"/>
              <a:t>Rumhole</a:t>
            </a:r>
            <a:r>
              <a:rPr lang="en-US" b="1" dirty="0" smtClean="0"/>
              <a:t>, Schooner, Shoe Polish Shop</a:t>
            </a:r>
            <a:r>
              <a:rPr lang="en-US" dirty="0" smtClean="0"/>
              <a:t> = Saloon</a:t>
            </a:r>
          </a:p>
          <a:p>
            <a:r>
              <a:rPr lang="en-US" b="1" dirty="0" smtClean="0"/>
              <a:t>Apple Jack, Bingo, Blue Pig, Blue Ruin, Demon Rum, Hooch, Jackass Brandy, Juniper Juice, Monkey Swill, Moonshine, Mule, Panther Sweat, Red Eye, Rye Sap, Shoe Polish, Squirrel, White Coffee, White Lightning </a:t>
            </a:r>
            <a:r>
              <a:rPr lang="en-US" dirty="0" smtClean="0"/>
              <a:t>= Liquors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381000"/>
            <a:ext cx="8229600" cy="914400"/>
          </a:xfrm>
        </p:spPr>
        <p:txBody>
          <a:bodyPr/>
          <a:lstStyle/>
          <a:p>
            <a:r>
              <a:rPr lang="en-US" dirty="0" smtClean="0">
                <a:latin typeface="Arial" pitchFamily="34" charset="0"/>
                <a:ea typeface="ＭＳ Ｐゴシック" pitchFamily="34" charset="-128"/>
              </a:rPr>
              <a:t>Reforming City Government</a:t>
            </a:r>
          </a:p>
        </p:txBody>
      </p:sp>
      <p:sp>
        <p:nvSpPr>
          <p:cNvPr id="33795" name="Content Placeholder 2"/>
          <p:cNvSpPr>
            <a:spLocks noGrp="1"/>
          </p:cNvSpPr>
          <p:nvPr>
            <p:ph idx="1"/>
          </p:nvPr>
        </p:nvSpPr>
        <p:spPr>
          <a:xfrm>
            <a:off x="381000" y="1371600"/>
            <a:ext cx="8458200" cy="5029200"/>
          </a:xfrm>
        </p:spPr>
        <p:txBody>
          <a:bodyPr>
            <a:normAutofit lnSpcReduction="10000"/>
          </a:bodyPr>
          <a:lstStyle/>
          <a:p>
            <a:pPr eaLnBrk="1" hangingPunct="1">
              <a:buFontTx/>
              <a:buChar char="-"/>
            </a:pPr>
            <a:r>
              <a:rPr lang="en-US" sz="2400" b="1" dirty="0" smtClean="0">
                <a:latin typeface="Arial" pitchFamily="34" charset="0"/>
                <a:ea typeface="ＭＳ Ｐゴシック" pitchFamily="34" charset="-128"/>
              </a:rPr>
              <a:t>Municipal reform </a:t>
            </a:r>
            <a:r>
              <a:rPr lang="en-US" sz="2400" dirty="0" smtClean="0">
                <a:latin typeface="Arial" pitchFamily="34" charset="0"/>
                <a:ea typeface="ＭＳ Ｐゴシック" pitchFamily="34" charset="-128"/>
              </a:rPr>
              <a:t>= change the structure and function of city </a:t>
            </a:r>
            <a:r>
              <a:rPr lang="en-US" sz="2400" dirty="0" err="1" smtClean="0">
                <a:latin typeface="Arial" pitchFamily="34" charset="0"/>
                <a:ea typeface="ＭＳ Ｐゴシック" pitchFamily="34" charset="-128"/>
              </a:rPr>
              <a:t>gov’t</a:t>
            </a:r>
            <a:r>
              <a:rPr lang="en-US" sz="2400" dirty="0" smtClean="0">
                <a:latin typeface="Arial" pitchFamily="34" charset="0"/>
                <a:ea typeface="ＭＳ Ｐゴシック" pitchFamily="34" charset="-128"/>
              </a:rPr>
              <a:t> (eliminate corruption and inefficiency)</a:t>
            </a:r>
          </a:p>
          <a:p>
            <a:pPr eaLnBrk="1" hangingPunct="1">
              <a:buFontTx/>
              <a:buChar char="-"/>
            </a:pPr>
            <a:r>
              <a:rPr lang="en-US" sz="2400" b="1" dirty="0" smtClean="0">
                <a:latin typeface="Arial" pitchFamily="34" charset="0"/>
                <a:ea typeface="ＭＳ Ｐゴシック" pitchFamily="34" charset="-128"/>
              </a:rPr>
              <a:t>Wards vs. Citywide election </a:t>
            </a:r>
            <a:r>
              <a:rPr lang="en-US" sz="2400" dirty="0" smtClean="0">
                <a:latin typeface="Arial" pitchFamily="34" charset="0"/>
                <a:ea typeface="ＭＳ Ｐゴシック" pitchFamily="34" charset="-128"/>
              </a:rPr>
              <a:t>of council members (citywide preferred to address needs of whole city, not a particular neighborhood)</a:t>
            </a:r>
          </a:p>
          <a:p>
            <a:pPr eaLnBrk="1" hangingPunct="1">
              <a:buFontTx/>
              <a:buChar char="-"/>
            </a:pPr>
            <a:r>
              <a:rPr lang="en-US" sz="2400" b="1" dirty="0" smtClean="0">
                <a:latin typeface="Arial" pitchFamily="34" charset="0"/>
                <a:ea typeface="ＭＳ Ｐゴシック" pitchFamily="34" charset="-128"/>
              </a:rPr>
              <a:t>Commission system </a:t>
            </a:r>
            <a:r>
              <a:rPr lang="en-US" sz="2400" dirty="0" smtClean="0">
                <a:latin typeface="Arial" pitchFamily="34" charset="0"/>
                <a:ea typeface="ＭＳ Ｐゴシック" pitchFamily="34" charset="-128"/>
              </a:rPr>
              <a:t>= voters elect commission to handle a specific city function</a:t>
            </a:r>
          </a:p>
          <a:p>
            <a:pPr eaLnBrk="1" hangingPunct="1">
              <a:buFontTx/>
              <a:buChar char="-"/>
            </a:pPr>
            <a:r>
              <a:rPr lang="en-US" sz="2400" b="1" dirty="0" smtClean="0">
                <a:latin typeface="Arial" pitchFamily="34" charset="0"/>
                <a:ea typeface="ＭＳ Ｐゴシック" pitchFamily="34" charset="-128"/>
              </a:rPr>
              <a:t>City Manager </a:t>
            </a:r>
            <a:r>
              <a:rPr lang="en-US" sz="2400" dirty="0" smtClean="0">
                <a:latin typeface="Arial" pitchFamily="34" charset="0"/>
                <a:ea typeface="ＭＳ Ｐゴシック" pitchFamily="34" charset="-128"/>
              </a:rPr>
              <a:t>= professional hired by city council to run handle city administration and report back</a:t>
            </a:r>
          </a:p>
          <a:p>
            <a:pPr eaLnBrk="1" hangingPunct="1">
              <a:buFontTx/>
              <a:buChar char="-"/>
            </a:pPr>
            <a:r>
              <a:rPr lang="en-US" sz="2400" b="1" dirty="0" smtClean="0">
                <a:latin typeface="Arial" pitchFamily="34" charset="0"/>
                <a:ea typeface="ＭＳ Ｐゴシック" pitchFamily="34" charset="-128"/>
              </a:rPr>
              <a:t>City planning </a:t>
            </a:r>
            <a:r>
              <a:rPr lang="en-US" sz="2400" dirty="0" smtClean="0">
                <a:latin typeface="Arial" pitchFamily="34" charset="0"/>
                <a:ea typeface="ＭＳ Ｐゴシック" pitchFamily="34" charset="-128"/>
              </a:rPr>
              <a:t>= zoning</a:t>
            </a:r>
          </a:p>
          <a:p>
            <a:pPr eaLnBrk="1" hangingPunct="1">
              <a:buFontTx/>
              <a:buChar char="-"/>
            </a:pPr>
            <a:r>
              <a:rPr lang="en-US" sz="2400" b="1" dirty="0" smtClean="0">
                <a:latin typeface="Arial" pitchFamily="34" charset="0"/>
                <a:ea typeface="ＭＳ Ｐゴシック" pitchFamily="34" charset="-128"/>
              </a:rPr>
              <a:t>Public Health issues </a:t>
            </a:r>
            <a:r>
              <a:rPr lang="en-US" sz="2400" dirty="0" smtClean="0">
                <a:latin typeface="Arial" pitchFamily="34" charset="0"/>
                <a:ea typeface="ＭＳ Ｐゴシック" pitchFamily="34" charset="-128"/>
              </a:rPr>
              <a:t>(tuberculosis), clean water, sewers</a:t>
            </a:r>
          </a:p>
          <a:p>
            <a:pPr eaLnBrk="1" hangingPunct="1">
              <a:buFontTx/>
              <a:buChar char="-"/>
            </a:pPr>
            <a:r>
              <a:rPr lang="en-US" sz="2400" b="1" dirty="0" smtClean="0">
                <a:latin typeface="Arial" pitchFamily="34" charset="0"/>
                <a:ea typeface="ＭＳ Ｐゴシック" pitchFamily="34" charset="-128"/>
              </a:rPr>
              <a:t>Public schools </a:t>
            </a:r>
            <a:r>
              <a:rPr lang="en-US" sz="2400" dirty="0" smtClean="0">
                <a:latin typeface="Arial" pitchFamily="34" charset="0"/>
                <a:ea typeface="ＭＳ Ｐゴシック" pitchFamily="34" charset="-128"/>
              </a:rPr>
              <a:t>(professional superintendents not elected), greater centralization, IQ tests to help students</a:t>
            </a:r>
          </a:p>
          <a:p>
            <a:pPr eaLnBrk="1" hangingPunct="1">
              <a:buFontTx/>
              <a:buChar char="-"/>
            </a:pPr>
            <a:endParaRPr lang="en-US" sz="2800" dirty="0" smtClean="0">
              <a:latin typeface="Arial" pitchFamily="34" charset="0"/>
              <a:ea typeface="ＭＳ Ｐゴシック" pitchFamily="34" charset="-128"/>
            </a:endParaRPr>
          </a:p>
          <a:p>
            <a:pPr eaLnBrk="1" hangingPunct="1">
              <a:buFontTx/>
              <a:buChar char="-"/>
            </a:pPr>
            <a:endParaRPr lang="en-US" sz="2800"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4187100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304800" y="2819400"/>
            <a:ext cx="8153400" cy="4038600"/>
          </a:xfrm>
        </p:spPr>
        <p:txBody>
          <a:bodyPr>
            <a:normAutofit/>
          </a:bodyPr>
          <a:lstStyle/>
          <a:p>
            <a:pPr>
              <a:buNone/>
            </a:pPr>
            <a:r>
              <a:rPr lang="en-US" sz="2600" dirty="0" smtClean="0">
                <a:ea typeface="ＭＳ Ｐゴシック" pitchFamily="34" charset="-128"/>
              </a:rPr>
              <a:t>	Jewish bootleggers (4 brothers in the Bernstein family) based in Detroit, guilty of hijacking, extortion, kidnapping, and murder.  Controlled prostitution, gambling, liquor and drug trade.  Sold Canadian whiskey to the Capone family in Chicago.</a:t>
            </a:r>
          </a:p>
          <a:p>
            <a:r>
              <a:rPr lang="en-US" sz="2600" b="1" dirty="0" smtClean="0">
                <a:ea typeface="ＭＳ Ｐゴシック" pitchFamily="34" charset="-128"/>
              </a:rPr>
              <a:t>Rumrunners</a:t>
            </a:r>
            <a:r>
              <a:rPr lang="en-US" sz="2600" dirty="0" smtClean="0">
                <a:ea typeface="ＭＳ Ｐゴシック" pitchFamily="34" charset="-128"/>
              </a:rPr>
              <a:t> – people with fast boats across the Detroit River to Canada</a:t>
            </a:r>
          </a:p>
          <a:p>
            <a:r>
              <a:rPr lang="en-US" sz="2600" b="1" dirty="0" smtClean="0">
                <a:ea typeface="ＭＳ Ｐゴシック" pitchFamily="34" charset="-128"/>
              </a:rPr>
              <a:t>Hijacking</a:t>
            </a:r>
            <a:r>
              <a:rPr lang="en-US" sz="2600" dirty="0" smtClean="0">
                <a:ea typeface="ＭＳ Ｐゴシック" pitchFamily="34" charset="-128"/>
              </a:rPr>
              <a:t> – steal shipment of illegal booze from rumrunner by killing everyone</a:t>
            </a:r>
          </a:p>
          <a:p>
            <a:endParaRPr lang="en-US" dirty="0" smtClean="0">
              <a:ea typeface="ＭＳ Ｐゴシック" pitchFamily="34" charset="-128"/>
            </a:endParaRPr>
          </a:p>
        </p:txBody>
      </p:sp>
      <p:sp>
        <p:nvSpPr>
          <p:cNvPr id="41986" name="Title 1"/>
          <p:cNvSpPr>
            <a:spLocks noGrp="1"/>
          </p:cNvSpPr>
          <p:nvPr>
            <p:ph type="title"/>
          </p:nvPr>
        </p:nvSpPr>
        <p:spPr>
          <a:xfrm>
            <a:off x="609600" y="304800"/>
            <a:ext cx="8229600" cy="1066800"/>
          </a:xfrm>
        </p:spPr>
        <p:txBody>
          <a:bodyPr>
            <a:normAutofit/>
          </a:bodyPr>
          <a:lstStyle/>
          <a:p>
            <a:r>
              <a:rPr lang="en-US" dirty="0" smtClean="0">
                <a:ea typeface="ＭＳ Ｐゴシック" pitchFamily="34" charset="-128"/>
              </a:rPr>
              <a:t>The </a:t>
            </a:r>
            <a:r>
              <a:rPr lang="en-US" b="1" dirty="0" smtClean="0">
                <a:ea typeface="ＭＳ Ｐゴシック" pitchFamily="34" charset="-128"/>
              </a:rPr>
              <a:t>Purple Gang </a:t>
            </a:r>
            <a:r>
              <a:rPr lang="en-US" dirty="0" smtClean="0">
                <a:ea typeface="ＭＳ Ｐゴシック" pitchFamily="34" charset="-128"/>
              </a:rPr>
              <a:t>(1927-1932)</a:t>
            </a:r>
          </a:p>
        </p:txBody>
      </p:sp>
      <p:pic>
        <p:nvPicPr>
          <p:cNvPr id="4" name="Picture 3" descr="purple.gif"/>
          <p:cNvPicPr>
            <a:picLocks noChangeAspect="1"/>
          </p:cNvPicPr>
          <p:nvPr/>
        </p:nvPicPr>
        <p:blipFill>
          <a:blip r:embed="rId3" cstate="print"/>
          <a:srcRect/>
          <a:stretch>
            <a:fillRect/>
          </a:stretch>
        </p:blipFill>
        <p:spPr bwMode="auto">
          <a:xfrm>
            <a:off x="2286000" y="1371600"/>
            <a:ext cx="4451431" cy="1473015"/>
          </a:xfrm>
          <a:prstGeom prst="rect">
            <a:avLst/>
          </a:prstGeom>
          <a:noFill/>
          <a:ln w="9525">
            <a:noFill/>
            <a:miter lim="800000"/>
            <a:headEnd/>
            <a:tailEnd/>
          </a:ln>
        </p:spPr>
      </p:pic>
      <p:sp>
        <p:nvSpPr>
          <p:cNvPr id="5" name="Rectangle 4"/>
          <p:cNvSpPr/>
          <p:nvPr/>
        </p:nvSpPr>
        <p:spPr>
          <a:xfrm>
            <a:off x="5410200" y="2590800"/>
            <a:ext cx="2362200" cy="215444"/>
          </a:xfrm>
          <a:prstGeom prst="rect">
            <a:avLst/>
          </a:prstGeom>
        </p:spPr>
        <p:txBody>
          <a:bodyPr wrap="square">
            <a:spAutoFit/>
          </a:bodyPr>
          <a:lstStyle/>
          <a:p>
            <a:r>
              <a:rPr lang="en-US" sz="800" dirty="0" smtClean="0"/>
              <a:t>http://1920s-style.tumblr.com/</a:t>
            </a:r>
            <a:endParaRPr lang="en-US" sz="800" dirty="0"/>
          </a:p>
        </p:txBody>
      </p:sp>
    </p:spTree>
    <p:extLst>
      <p:ext uri="{BB962C8B-B14F-4D97-AF65-F5344CB8AC3E}">
        <p14:creationId xmlns="" xmlns:p14="http://schemas.microsoft.com/office/powerpoint/2010/main" val="18014993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Content Placeholder 3"/>
          <p:cNvPicPr>
            <a:picLocks noGrp="1" noChangeAspect="1"/>
          </p:cNvPicPr>
          <p:nvPr>
            <p:ph idx="1"/>
          </p:nvPr>
        </p:nvPicPr>
        <p:blipFill>
          <a:blip r:embed="rId3" cstate="print"/>
          <a:stretch>
            <a:fillRect/>
          </a:stretch>
        </p:blipFill>
        <p:spPr>
          <a:xfrm>
            <a:off x="990600" y="1371600"/>
            <a:ext cx="7340600" cy="3670300"/>
          </a:xfrm>
        </p:spPr>
      </p:pic>
      <p:sp>
        <p:nvSpPr>
          <p:cNvPr id="43010" name="Title 1"/>
          <p:cNvSpPr>
            <a:spLocks noGrp="1"/>
          </p:cNvSpPr>
          <p:nvPr>
            <p:ph type="title"/>
          </p:nvPr>
        </p:nvSpPr>
        <p:spPr/>
        <p:txBody>
          <a:bodyPr/>
          <a:lstStyle/>
          <a:p>
            <a:r>
              <a:rPr lang="en-US" smtClean="0">
                <a:ea typeface="ＭＳ Ｐゴシック" pitchFamily="34" charset="-128"/>
              </a:rPr>
              <a:t>The Purple Gang - 1929</a:t>
            </a:r>
          </a:p>
        </p:txBody>
      </p:sp>
      <p:sp>
        <p:nvSpPr>
          <p:cNvPr id="5" name="TextBox 4"/>
          <p:cNvSpPr txBox="1"/>
          <p:nvPr/>
        </p:nvSpPr>
        <p:spPr>
          <a:xfrm>
            <a:off x="838200" y="5072896"/>
            <a:ext cx="7696200" cy="1785104"/>
          </a:xfrm>
          <a:prstGeom prst="rect">
            <a:avLst/>
          </a:prstGeom>
          <a:noFill/>
        </p:spPr>
        <p:txBody>
          <a:bodyPr wrap="square" rtlCol="0">
            <a:spAutoFit/>
          </a:bodyPr>
          <a:lstStyle/>
          <a:p>
            <a:r>
              <a:rPr lang="en-US" sz="2200" dirty="0" smtClean="0">
                <a:ea typeface="ＭＳ Ｐゴシック" pitchFamily="34" charset="-128"/>
              </a:rPr>
              <a:t>Jail sentences and in-fighting ended the reign of the Purple Gang prior to repeal of 18</a:t>
            </a:r>
            <a:r>
              <a:rPr lang="en-US" sz="2200" baseline="30000" dirty="0" smtClean="0">
                <a:ea typeface="ＭＳ Ｐゴシック" pitchFamily="34" charset="-128"/>
              </a:rPr>
              <a:t>th</a:t>
            </a:r>
            <a:r>
              <a:rPr lang="en-US" sz="2200" dirty="0" smtClean="0">
                <a:ea typeface="ＭＳ Ｐゴシック" pitchFamily="34" charset="-128"/>
              </a:rPr>
              <a:t> Amendment in 1933.  Four members were sentenced to jail after the </a:t>
            </a:r>
            <a:r>
              <a:rPr lang="en-US" sz="2200" b="1" dirty="0" smtClean="0">
                <a:ea typeface="ＭＳ Ｐゴシック" pitchFamily="34" charset="-128"/>
              </a:rPr>
              <a:t>Collingwood Manor Massacre</a:t>
            </a:r>
            <a:r>
              <a:rPr lang="en-US" sz="2200" dirty="0" smtClean="0">
                <a:ea typeface="ＭＳ Ｐゴシック" pitchFamily="34" charset="-128"/>
              </a:rPr>
              <a:t> in 1931 where three Chicago mobsters were killed.</a:t>
            </a:r>
          </a:p>
          <a:p>
            <a:endParaRPr lang="en-US" sz="2200" dirty="0"/>
          </a:p>
        </p:txBody>
      </p:sp>
      <p:sp>
        <p:nvSpPr>
          <p:cNvPr id="6" name="Rectangle 5"/>
          <p:cNvSpPr/>
          <p:nvPr/>
        </p:nvSpPr>
        <p:spPr>
          <a:xfrm>
            <a:off x="6019800" y="1143000"/>
            <a:ext cx="2819400" cy="215444"/>
          </a:xfrm>
          <a:prstGeom prst="rect">
            <a:avLst/>
          </a:prstGeom>
        </p:spPr>
        <p:txBody>
          <a:bodyPr wrap="square">
            <a:spAutoFit/>
          </a:bodyPr>
          <a:lstStyle/>
          <a:p>
            <a:r>
              <a:rPr lang="en-US" sz="800" dirty="0" smtClean="0"/>
              <a:t>http://www.j-grit.com/criminals-the-purple-gang.php</a:t>
            </a:r>
            <a:endParaRPr lang="en-US" sz="800" dirty="0"/>
          </a:p>
        </p:txBody>
      </p:sp>
    </p:spTree>
    <p:extLst>
      <p:ext uri="{BB962C8B-B14F-4D97-AF65-F5344CB8AC3E}">
        <p14:creationId xmlns="" xmlns:p14="http://schemas.microsoft.com/office/powerpoint/2010/main" val="25406434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fontScale="77500" lnSpcReduction="20000"/>
          </a:bodyPr>
          <a:lstStyle/>
          <a:p>
            <a:r>
              <a:rPr lang="en-US" dirty="0" smtClean="0"/>
              <a:t>1860s – women worked as school teachers or domestic servants</a:t>
            </a:r>
          </a:p>
          <a:p>
            <a:r>
              <a:rPr lang="en-US" dirty="0" smtClean="0"/>
              <a:t>1867 – Women taxpayers allowed to vote in school elections</a:t>
            </a:r>
          </a:p>
          <a:p>
            <a:r>
              <a:rPr lang="en-US" dirty="0" smtClean="0"/>
              <a:t>1870 – Michigan Suffrage Association formed</a:t>
            </a:r>
          </a:p>
          <a:p>
            <a:r>
              <a:rPr lang="en-US" dirty="0" smtClean="0"/>
              <a:t>1884 – Michigan Equal Suffrage Association </a:t>
            </a:r>
          </a:p>
          <a:p>
            <a:r>
              <a:rPr lang="en-US" dirty="0" smtClean="0"/>
              <a:t>1893 – State Supreme Court overturns laws allowing women to vote in municipal elections</a:t>
            </a:r>
          </a:p>
          <a:p>
            <a:r>
              <a:rPr lang="en-US" dirty="0" smtClean="0"/>
              <a:t>Voters in Michigan feared women voters would favor Prohibition</a:t>
            </a:r>
          </a:p>
          <a:p>
            <a:r>
              <a:rPr lang="en-US" dirty="0" smtClean="0"/>
              <a:t>November 5, 1918 (6 months after Prohibition) – women allowed to vote (nationally, 19</a:t>
            </a:r>
            <a:r>
              <a:rPr lang="en-US" baseline="30000" dirty="0" smtClean="0"/>
              <a:t>th</a:t>
            </a:r>
            <a:r>
              <a:rPr lang="en-US" dirty="0" smtClean="0"/>
              <a:t> Amendment adopted in 1920)</a:t>
            </a:r>
            <a:endParaRPr lang="en-US" dirty="0"/>
          </a:p>
        </p:txBody>
      </p:sp>
      <p:sp>
        <p:nvSpPr>
          <p:cNvPr id="2" name="Title 1"/>
          <p:cNvSpPr>
            <a:spLocks noGrp="1"/>
          </p:cNvSpPr>
          <p:nvPr>
            <p:ph type="title"/>
          </p:nvPr>
        </p:nvSpPr>
        <p:spPr/>
        <p:txBody>
          <a:bodyPr>
            <a:normAutofit/>
          </a:bodyPr>
          <a:lstStyle/>
          <a:p>
            <a:r>
              <a:rPr lang="en-US" dirty="0" smtClean="0"/>
              <a:t>19</a:t>
            </a:r>
            <a:r>
              <a:rPr lang="en-US" baseline="30000" dirty="0" smtClean="0"/>
              <a:t>th</a:t>
            </a:r>
            <a:r>
              <a:rPr lang="en-US" dirty="0" smtClean="0"/>
              <a:t> Amendment and Women’s rights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Ku Klux Klan originally started in 1860s, but reborn with 1915 movie </a:t>
            </a:r>
            <a:r>
              <a:rPr lang="en-US" i="1" dirty="0" smtClean="0"/>
              <a:t>Birth of a Nation, </a:t>
            </a:r>
            <a:r>
              <a:rPr lang="en-US" dirty="0" smtClean="0"/>
              <a:t>with the center in Indiana, Ohio, and Illinois.</a:t>
            </a:r>
          </a:p>
          <a:p>
            <a:r>
              <a:rPr lang="en-US" dirty="0" smtClean="0"/>
              <a:t>70,000 KKK members in Michigan</a:t>
            </a:r>
          </a:p>
          <a:p>
            <a:r>
              <a:rPr lang="en-US" dirty="0" smtClean="0"/>
              <a:t>Klan-supported mayoral candidate in Detroit Charles Bowles almost won as a write-in candidate in 1924.  </a:t>
            </a:r>
          </a:p>
          <a:p>
            <a:r>
              <a:rPr lang="en-US" dirty="0" smtClean="0"/>
              <a:t>Judson </a:t>
            </a:r>
            <a:r>
              <a:rPr lang="en-US" dirty="0" err="1" smtClean="0"/>
              <a:t>Transue</a:t>
            </a:r>
            <a:r>
              <a:rPr lang="en-US" dirty="0" smtClean="0"/>
              <a:t>, with KKK support, became mayor of Flint</a:t>
            </a:r>
          </a:p>
          <a:p>
            <a:r>
              <a:rPr lang="en-US" dirty="0" smtClean="0"/>
              <a:t>KKK was weak </a:t>
            </a:r>
            <a:r>
              <a:rPr lang="en-US" smtClean="0"/>
              <a:t>by 1928</a:t>
            </a:r>
            <a:r>
              <a:rPr lang="en-US" dirty="0" smtClean="0"/>
              <a:t>, and gone by 1934</a:t>
            </a:r>
          </a:p>
          <a:p>
            <a:endParaRPr lang="en-US" dirty="0"/>
          </a:p>
        </p:txBody>
      </p:sp>
      <p:sp>
        <p:nvSpPr>
          <p:cNvPr id="2" name="Title 1"/>
          <p:cNvSpPr>
            <a:spLocks noGrp="1"/>
          </p:cNvSpPr>
          <p:nvPr>
            <p:ph type="title"/>
          </p:nvPr>
        </p:nvSpPr>
        <p:spPr/>
        <p:txBody>
          <a:bodyPr/>
          <a:lstStyle/>
          <a:p>
            <a:r>
              <a:rPr lang="en-US" dirty="0" smtClean="0"/>
              <a:t>The KKK in the 1920s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533400" y="1295400"/>
            <a:ext cx="8305800" cy="5410200"/>
          </a:xfrm>
        </p:spPr>
        <p:txBody>
          <a:bodyPr>
            <a:normAutofit fontScale="77500" lnSpcReduction="20000"/>
          </a:bodyPr>
          <a:lstStyle/>
          <a:p>
            <a:r>
              <a:rPr lang="en-US" dirty="0" smtClean="0"/>
              <a:t>1910-1920- Massive movement from South to North (many blacks) mainly to industrial cities in the North</a:t>
            </a:r>
          </a:p>
          <a:p>
            <a:r>
              <a:rPr lang="en-US" dirty="0" smtClean="0"/>
              <a:t>“Push” = </a:t>
            </a:r>
            <a:r>
              <a:rPr lang="en-US" dirty="0" err="1" smtClean="0"/>
              <a:t>lynchings</a:t>
            </a:r>
            <a:r>
              <a:rPr lang="en-US" dirty="0" smtClean="0"/>
              <a:t>, hard life in agriculture</a:t>
            </a:r>
          </a:p>
          <a:p>
            <a:r>
              <a:rPr lang="en-US" dirty="0" smtClean="0"/>
              <a:t>“Pull” = huge need for factory workers, better jobs, higher pay, less racism</a:t>
            </a:r>
          </a:p>
          <a:p>
            <a:r>
              <a:rPr lang="en-US" dirty="0" smtClean="0"/>
              <a:t>Race riots in many cities (worst was St. Louis – 39 died) due to housing, job discrimination, segregation</a:t>
            </a:r>
          </a:p>
          <a:p>
            <a:r>
              <a:rPr lang="en-US" dirty="0" smtClean="0"/>
              <a:t>Rebirth of the KKK in the Midwest (Southern whites move north seeking jobs)</a:t>
            </a:r>
          </a:p>
          <a:p>
            <a:r>
              <a:rPr lang="en-US" dirty="0"/>
              <a:t>Michigan finally becomes 50% urban, 50% rural between 1910-1920.  Michigan became urban later than neighboring states and cities such as Buffalo and Cleveland.  Auto industry shift population from northern 2/3 of state to southern 1/3.  </a:t>
            </a:r>
            <a:r>
              <a:rPr lang="en-US" b="1" dirty="0"/>
              <a:t>Michigan population grew 32% between 1910 and 1920. </a:t>
            </a:r>
          </a:p>
          <a:p>
            <a:endParaRPr lang="en-US" dirty="0" smtClean="0"/>
          </a:p>
        </p:txBody>
      </p:sp>
      <p:sp>
        <p:nvSpPr>
          <p:cNvPr id="48130" name="Title 1"/>
          <p:cNvSpPr>
            <a:spLocks noGrp="1"/>
          </p:cNvSpPr>
          <p:nvPr>
            <p:ph type="title"/>
          </p:nvPr>
        </p:nvSpPr>
        <p:spPr>
          <a:xfrm>
            <a:off x="609600" y="762000"/>
            <a:ext cx="8305800" cy="762000"/>
          </a:xfrm>
        </p:spPr>
        <p:txBody>
          <a:bodyPr>
            <a:normAutofit fontScale="90000"/>
          </a:bodyPr>
          <a:lstStyle/>
          <a:p>
            <a:pPr eaLnBrk="1" hangingPunct="1"/>
            <a:r>
              <a:rPr lang="en-US" sz="3400" dirty="0" smtClean="0"/>
              <a:t>The </a:t>
            </a:r>
            <a:r>
              <a:rPr lang="en-US" sz="3400" b="1" dirty="0" smtClean="0"/>
              <a:t>Great Migration </a:t>
            </a:r>
            <a:r>
              <a:rPr lang="en-US" sz="3400" dirty="0" smtClean="0"/>
              <a:t>and White Reaction</a:t>
            </a:r>
            <a:r>
              <a:rPr lang="en-US" dirty="0" smtClean="0"/>
              <a:t/>
            </a:r>
            <a:br>
              <a:rPr lang="en-US" dirty="0" smtClean="0"/>
            </a:br>
            <a:endParaRPr lang="en-US" dirty="0" smtClean="0"/>
          </a:p>
        </p:txBody>
      </p:sp>
    </p:spTree>
    <p:extLst>
      <p:ext uri="{BB962C8B-B14F-4D97-AF65-F5344CB8AC3E}">
        <p14:creationId xmlns="" xmlns:p14="http://schemas.microsoft.com/office/powerpoint/2010/main" val="30994387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381000" y="1295400"/>
            <a:ext cx="10206681" cy="5334000"/>
          </a:xfrm>
        </p:spPr>
        <p:txBody>
          <a:bodyPr>
            <a:noAutofit/>
          </a:bodyPr>
          <a:lstStyle/>
          <a:p>
            <a:r>
              <a:rPr lang="en-US" sz="2400" dirty="0" smtClean="0"/>
              <a:t>1910 – 5,741 blacks (1.2%)</a:t>
            </a:r>
          </a:p>
          <a:p>
            <a:r>
              <a:rPr lang="en-US" sz="2400" dirty="0" smtClean="0"/>
              <a:t>1920 – 40,838 blacks (4%)  (Gen. Pop. </a:t>
            </a:r>
            <a:r>
              <a:rPr lang="en-US" sz="2400" dirty="0"/>
              <a:t>g</a:t>
            </a:r>
            <a:r>
              <a:rPr lang="en-US" sz="2400" dirty="0" smtClean="0"/>
              <a:t>rew 113%)</a:t>
            </a:r>
          </a:p>
          <a:p>
            <a:r>
              <a:rPr lang="en-US" sz="2400" dirty="0" smtClean="0"/>
              <a:t>1930 – 120,000 blacks (7.6%)  (Gen. pop. grew 58%)</a:t>
            </a:r>
          </a:p>
          <a:p>
            <a:r>
              <a:rPr lang="en-US" sz="2400" dirty="0" smtClean="0"/>
              <a:t>1940 – 149,000 blacks (9%)   (Gen. pop. grew 3.5%)</a:t>
            </a:r>
          </a:p>
          <a:p>
            <a:r>
              <a:rPr lang="en-US" sz="2400" dirty="0" smtClean="0"/>
              <a:t>1950 – 300,000 (16%)  (Gen. pop. grew 14%)</a:t>
            </a:r>
          </a:p>
          <a:p>
            <a:r>
              <a:rPr lang="en-US" sz="2400" dirty="0" smtClean="0"/>
              <a:t>1960 -  482,000 (29%)   (Gen. pop. shrank 10%)</a:t>
            </a:r>
          </a:p>
          <a:p>
            <a:r>
              <a:rPr lang="en-US" sz="2400" dirty="0" smtClean="0"/>
              <a:t>1970 – 660,000 (44%)   (Gen pop. shrank 10%)</a:t>
            </a:r>
          </a:p>
          <a:p>
            <a:r>
              <a:rPr lang="en-US" sz="2400" dirty="0" smtClean="0"/>
              <a:t>1980 – 759,000 (63%)   (Gen. pop. shrank 20%)</a:t>
            </a:r>
          </a:p>
          <a:p>
            <a:r>
              <a:rPr lang="en-US" sz="2400" dirty="0" smtClean="0"/>
              <a:t>1990 – 778,000 (76%)   (Gen. pop. shrank 15%)</a:t>
            </a:r>
          </a:p>
          <a:p>
            <a:r>
              <a:rPr lang="en-US" sz="2400" dirty="0" smtClean="0"/>
              <a:t>2000 – 776,000 (82%)    (Gen. pop. shrank 7.5%)</a:t>
            </a:r>
          </a:p>
          <a:p>
            <a:r>
              <a:rPr lang="en-US" sz="2400" dirty="0" smtClean="0"/>
              <a:t>2010 -  590,226  (83%)   (Gen. pop. shrank 25%)</a:t>
            </a:r>
          </a:p>
        </p:txBody>
      </p:sp>
      <p:sp>
        <p:nvSpPr>
          <p:cNvPr id="49154" name="Title 1"/>
          <p:cNvSpPr>
            <a:spLocks noGrp="1"/>
          </p:cNvSpPr>
          <p:nvPr>
            <p:ph type="title"/>
          </p:nvPr>
        </p:nvSpPr>
        <p:spPr>
          <a:xfrm>
            <a:off x="1600200" y="533400"/>
            <a:ext cx="8229600" cy="1219200"/>
          </a:xfrm>
        </p:spPr>
        <p:txBody>
          <a:bodyPr>
            <a:normAutofit/>
          </a:bodyPr>
          <a:lstStyle/>
          <a:p>
            <a:r>
              <a:rPr lang="en-US" dirty="0" smtClean="0"/>
              <a:t>Black Migration to Detroit</a:t>
            </a:r>
            <a:br>
              <a:rPr lang="en-US" dirty="0" smtClean="0"/>
            </a:br>
            <a:endParaRPr lang="en-US" dirty="0" smtClean="0"/>
          </a:p>
        </p:txBody>
      </p:sp>
    </p:spTree>
    <p:extLst>
      <p:ext uri="{BB962C8B-B14F-4D97-AF65-F5344CB8AC3E}">
        <p14:creationId xmlns="" xmlns:p14="http://schemas.microsoft.com/office/powerpoint/2010/main" val="15642368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idx="1"/>
          </p:nvPr>
        </p:nvSpPr>
        <p:spPr>
          <a:xfrm>
            <a:off x="685800" y="1447800"/>
            <a:ext cx="8382000" cy="5257800"/>
          </a:xfrm>
        </p:spPr>
        <p:txBody>
          <a:bodyPr>
            <a:normAutofit lnSpcReduction="10000"/>
          </a:bodyPr>
          <a:lstStyle/>
          <a:p>
            <a:r>
              <a:rPr lang="en-US" sz="3000" dirty="0" smtClean="0"/>
              <a:t>4 million Americans rejoined workforce, compete for jobs (unemployment rose to 12%)</a:t>
            </a:r>
          </a:p>
          <a:p>
            <a:r>
              <a:rPr lang="en-US" sz="3000" dirty="0" smtClean="0"/>
              <a:t>Blacks have moved north into white areas</a:t>
            </a:r>
          </a:p>
          <a:p>
            <a:r>
              <a:rPr lang="en-US" sz="3000" dirty="0" smtClean="0"/>
              <a:t>HCL (High Cost of Living = inflation) prices doubled 1913-1919</a:t>
            </a:r>
          </a:p>
          <a:p>
            <a:r>
              <a:rPr lang="en-US" sz="3000" dirty="0" smtClean="0"/>
              <a:t>Strikes (workers want wages to keep pace with inflation) U.S. Steel – Feds send troops to quell (18 killed)  </a:t>
            </a:r>
          </a:p>
          <a:p>
            <a:r>
              <a:rPr lang="en-US" sz="3000" dirty="0" smtClean="0"/>
              <a:t>Anarchists mail bombs, plant bombs</a:t>
            </a:r>
          </a:p>
          <a:p>
            <a:r>
              <a:rPr lang="en-US" sz="3000" b="1" dirty="0" smtClean="0"/>
              <a:t>Red Scare </a:t>
            </a:r>
            <a:r>
              <a:rPr lang="en-US" sz="3000" dirty="0" smtClean="0"/>
              <a:t>– fear of </a:t>
            </a:r>
            <a:r>
              <a:rPr lang="en-US" sz="3000" b="1" dirty="0" smtClean="0"/>
              <a:t>subversion </a:t>
            </a:r>
            <a:r>
              <a:rPr lang="en-US" sz="3000" dirty="0" smtClean="0"/>
              <a:t>by Bolsheviks, radical Socialists and anarchists</a:t>
            </a:r>
          </a:p>
        </p:txBody>
      </p:sp>
      <p:sp>
        <p:nvSpPr>
          <p:cNvPr id="74754" name="Title 1"/>
          <p:cNvSpPr>
            <a:spLocks noGrp="1"/>
          </p:cNvSpPr>
          <p:nvPr>
            <p:ph type="title"/>
          </p:nvPr>
        </p:nvSpPr>
        <p:spPr>
          <a:xfrm>
            <a:off x="685800" y="533400"/>
            <a:ext cx="8229600" cy="762000"/>
          </a:xfrm>
        </p:spPr>
        <p:txBody>
          <a:bodyPr/>
          <a:lstStyle/>
          <a:p>
            <a:r>
              <a:rPr lang="en-US" dirty="0" smtClean="0"/>
              <a:t>Anxiety after the Great War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Content Placeholder 2"/>
          <p:cNvSpPr>
            <a:spLocks noGrp="1"/>
          </p:cNvSpPr>
          <p:nvPr>
            <p:ph idx="1"/>
          </p:nvPr>
        </p:nvSpPr>
        <p:spPr>
          <a:xfrm>
            <a:off x="609600" y="1524000"/>
            <a:ext cx="8229600" cy="5867400"/>
          </a:xfrm>
        </p:spPr>
        <p:txBody>
          <a:bodyPr/>
          <a:lstStyle/>
          <a:p>
            <a:pPr marL="457200" lvl="1" indent="0" eaLnBrk="1" hangingPunct="1">
              <a:buFont typeface="Arial" pitchFamily="34" charset="0"/>
              <a:buNone/>
            </a:pPr>
            <a:r>
              <a:rPr lang="en-US" sz="2400" b="1" dirty="0" smtClean="0"/>
              <a:t>Palmer  Raids (1919) </a:t>
            </a:r>
            <a:r>
              <a:rPr lang="en-US" sz="2400" dirty="0" smtClean="0"/>
              <a:t>= Atty. Gen. A. Mitchell Palmer orders arrest of 5,000 suspected radicals and Bolshevik sympathizers. Raids were largely unsuccessful, but deported several hundred radicals.  Palmer also appoints </a:t>
            </a:r>
            <a:r>
              <a:rPr lang="en-US" sz="2400" b="1" dirty="0" smtClean="0"/>
              <a:t>J. Edgar Hoover</a:t>
            </a:r>
            <a:r>
              <a:rPr lang="en-US" sz="2400" dirty="0" smtClean="0"/>
              <a:t> to head anti-radical unit of the Bureau of Investigation (precursor of the FBI).  Hoover led FBI for 48 years starting in 1924.  </a:t>
            </a:r>
          </a:p>
          <a:p>
            <a:pPr marL="457200" lvl="1" indent="0" eaLnBrk="1" hangingPunct="1">
              <a:buFont typeface="Arial" pitchFamily="34" charset="0"/>
              <a:buNone/>
            </a:pPr>
            <a:r>
              <a:rPr lang="en-US" sz="2400" b="1" dirty="0" smtClean="0"/>
              <a:t>Jan. 2, 1920 – 800 arrested in Detroit , confined for several days, but freed because no evidence could be found </a:t>
            </a:r>
          </a:p>
          <a:p>
            <a:pPr marL="457200" lvl="1" indent="0" eaLnBrk="1" hangingPunct="1">
              <a:buFont typeface="Arial" pitchFamily="34" charset="0"/>
              <a:buNone/>
            </a:pPr>
            <a:r>
              <a:rPr lang="en-US" sz="2400" b="1" dirty="0" smtClean="0"/>
              <a:t>Red Scare died down</a:t>
            </a:r>
            <a:r>
              <a:rPr lang="en-US" sz="2400" dirty="0" smtClean="0"/>
              <a:t> as general strikes didn’t occur and people denounced NY’s expulsion of five Socialists from the state legislature.</a:t>
            </a:r>
          </a:p>
        </p:txBody>
      </p:sp>
      <p:sp>
        <p:nvSpPr>
          <p:cNvPr id="76802" name="Title 1"/>
          <p:cNvSpPr>
            <a:spLocks noGrp="1"/>
          </p:cNvSpPr>
          <p:nvPr>
            <p:ph type="title"/>
          </p:nvPr>
        </p:nvSpPr>
        <p:spPr>
          <a:xfrm>
            <a:off x="762000" y="381000"/>
            <a:ext cx="8229600" cy="1143000"/>
          </a:xfrm>
        </p:spPr>
        <p:txBody>
          <a:bodyPr/>
          <a:lstStyle/>
          <a:p>
            <a:pPr eaLnBrk="1" hangingPunct="1">
              <a:lnSpc>
                <a:spcPct val="90000"/>
              </a:lnSpc>
            </a:pPr>
            <a:r>
              <a:rPr lang="en-US" dirty="0" smtClean="0"/>
              <a:t>Red Scare (1919-1920)</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458200" cy="5181600"/>
          </a:xfrm>
        </p:spPr>
        <p:txBody>
          <a:bodyPr>
            <a:normAutofit lnSpcReduction="10000"/>
          </a:bodyPr>
          <a:lstStyle/>
          <a:p>
            <a:r>
              <a:rPr lang="en-US" sz="2300" dirty="0" smtClean="0"/>
              <a:t>Attorney General in 1916 and 1918 under Gov. Sleeper and acted as a “muckraker”</a:t>
            </a:r>
          </a:p>
          <a:p>
            <a:r>
              <a:rPr lang="en-US" sz="2300" dirty="0" smtClean="0"/>
              <a:t>Became Governor in 1921, and created the </a:t>
            </a:r>
            <a:r>
              <a:rPr lang="en-US" sz="2300" b="1" dirty="0" smtClean="0"/>
              <a:t>State Administrative Board </a:t>
            </a:r>
            <a:r>
              <a:rPr lang="en-US" sz="2300" dirty="0" smtClean="0"/>
              <a:t>to coordinate the over 100 departments, bureaus, commissions and agencies.  3 functions:</a:t>
            </a:r>
          </a:p>
          <a:p>
            <a:pPr>
              <a:buNone/>
            </a:pPr>
            <a:r>
              <a:rPr lang="en-US" sz="2300" dirty="0" smtClean="0"/>
              <a:t>1.)  create a budget</a:t>
            </a:r>
          </a:p>
          <a:p>
            <a:pPr>
              <a:buNone/>
            </a:pPr>
            <a:r>
              <a:rPr lang="en-US" sz="2300" dirty="0" smtClean="0"/>
              <a:t>2.) Centralize purchasing</a:t>
            </a:r>
          </a:p>
          <a:p>
            <a:pPr>
              <a:buNone/>
            </a:pPr>
            <a:r>
              <a:rPr lang="en-US" sz="2300" dirty="0" smtClean="0"/>
              <a:t>3.) Uniform accounting</a:t>
            </a:r>
          </a:p>
          <a:p>
            <a:pPr>
              <a:buNone/>
            </a:pPr>
            <a:r>
              <a:rPr lang="en-US" sz="2300" dirty="0" smtClean="0"/>
              <a:t>4.) Governor can veto Board’s decisions</a:t>
            </a:r>
          </a:p>
          <a:p>
            <a:pPr>
              <a:buNone/>
            </a:pPr>
            <a:endParaRPr lang="en-US" sz="2300" dirty="0" smtClean="0"/>
          </a:p>
          <a:p>
            <a:pPr>
              <a:buNone/>
            </a:pPr>
            <a:r>
              <a:rPr lang="en-US" sz="2300" dirty="0" smtClean="0"/>
              <a:t>Tough, dictatorial bachelor was a great administrator, and he was reelected in 1922 and 1924, but was defeated for a fourth term in 1926 by Fred W. Green</a:t>
            </a:r>
            <a:endParaRPr lang="en-US" sz="2300" dirty="0"/>
          </a:p>
        </p:txBody>
      </p:sp>
      <p:sp>
        <p:nvSpPr>
          <p:cNvPr id="2" name="Title 1"/>
          <p:cNvSpPr>
            <a:spLocks noGrp="1"/>
          </p:cNvSpPr>
          <p:nvPr>
            <p:ph type="title"/>
          </p:nvPr>
        </p:nvSpPr>
        <p:spPr>
          <a:xfrm>
            <a:off x="304800" y="228600"/>
            <a:ext cx="8991600" cy="1219200"/>
          </a:xfrm>
        </p:spPr>
        <p:txBody>
          <a:bodyPr>
            <a:normAutofit/>
          </a:bodyPr>
          <a:lstStyle/>
          <a:p>
            <a:r>
              <a:rPr lang="en-US" dirty="0" smtClean="0"/>
              <a:t>Alex Groesbeck (Republican) 1921-26</a:t>
            </a:r>
            <a:endParaRPr lang="en-US" dirty="0"/>
          </a:p>
        </p:txBody>
      </p:sp>
      <p:pic>
        <p:nvPicPr>
          <p:cNvPr id="4" name="Picture 3" descr="Groesbeck.jpg"/>
          <p:cNvPicPr>
            <a:picLocks noChangeAspect="1"/>
          </p:cNvPicPr>
          <p:nvPr/>
        </p:nvPicPr>
        <p:blipFill>
          <a:blip r:embed="rId3" cstate="print"/>
          <a:stretch>
            <a:fillRect/>
          </a:stretch>
        </p:blipFill>
        <p:spPr>
          <a:xfrm>
            <a:off x="6248400" y="3212757"/>
            <a:ext cx="1800416" cy="2219325"/>
          </a:xfrm>
          <a:prstGeom prst="rect">
            <a:avLst/>
          </a:prstGeom>
        </p:spPr>
      </p:pic>
      <p:sp>
        <p:nvSpPr>
          <p:cNvPr id="5" name="Rectangle 4"/>
          <p:cNvSpPr/>
          <p:nvPr/>
        </p:nvSpPr>
        <p:spPr>
          <a:xfrm>
            <a:off x="6019800" y="3048000"/>
            <a:ext cx="2133600" cy="338554"/>
          </a:xfrm>
          <a:prstGeom prst="rect">
            <a:avLst/>
          </a:prstGeom>
        </p:spPr>
        <p:txBody>
          <a:bodyPr wrap="square">
            <a:spAutoFit/>
          </a:bodyPr>
          <a:lstStyle/>
          <a:p>
            <a:r>
              <a:rPr lang="en-US" sz="800" dirty="0" smtClean="0"/>
              <a:t>http://records.ancestry.com/Braden_Alex_Groesbeck_records.ashx?pid=157610245</a:t>
            </a:r>
            <a:endParaRPr lang="en-US" sz="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8229600" cy="4572000"/>
          </a:xfrm>
        </p:spPr>
        <p:txBody>
          <a:bodyPr>
            <a:normAutofit fontScale="70000" lnSpcReduction="20000"/>
          </a:bodyPr>
          <a:lstStyle/>
          <a:p>
            <a:r>
              <a:rPr lang="en-US" dirty="0" smtClean="0"/>
              <a:t>Business manager of the Ford Motor Company from 1906 to 1915.  He invested $2,500 in 1902, and Ford bought him out in 1919 for $30 million.</a:t>
            </a:r>
          </a:p>
          <a:p>
            <a:r>
              <a:rPr lang="en-US" dirty="0" smtClean="0"/>
              <a:t>Democratic-leaning Republican served as </a:t>
            </a:r>
            <a:r>
              <a:rPr lang="en-US" b="1" dirty="0" smtClean="0">
                <a:solidFill>
                  <a:schemeClr val="tx1"/>
                </a:solidFill>
              </a:rPr>
              <a:t>Detroit Police commissioner and mayor of Detroit 1919-1922</a:t>
            </a:r>
          </a:p>
          <a:p>
            <a:r>
              <a:rPr lang="en-US" dirty="0" smtClean="0">
                <a:solidFill>
                  <a:schemeClr val="tx1"/>
                </a:solidFill>
              </a:rPr>
              <a:t>As Detroit mayor, he broke up the streetcar monopoly, and created the Department of Street Railways.</a:t>
            </a:r>
          </a:p>
          <a:p>
            <a:r>
              <a:rPr lang="en-US" dirty="0" smtClean="0"/>
              <a:t>Appointed to U.S. Senate by Gov. Groesbeck, serving from 1922 until his death in 1936.</a:t>
            </a:r>
            <a:endParaRPr lang="en-US" b="1" dirty="0" smtClean="0">
              <a:solidFill>
                <a:schemeClr val="bg1"/>
              </a:solidFill>
            </a:endParaRPr>
          </a:p>
          <a:p>
            <a:r>
              <a:rPr lang="en-US" dirty="0" smtClean="0"/>
              <a:t>Refused to endorse Calvin Coolidge for president in 1924.</a:t>
            </a:r>
          </a:p>
          <a:p>
            <a:r>
              <a:rPr lang="en-US" dirty="0" smtClean="0"/>
              <a:t>Fought with Coolidge’s Treasury Secretary Andrew Mellon over raising income tax rates on the rich, so Mellon sued </a:t>
            </a:r>
            <a:r>
              <a:rPr lang="en-US" dirty="0" err="1" smtClean="0"/>
              <a:t>Couzens</a:t>
            </a:r>
            <a:r>
              <a:rPr lang="en-US" dirty="0" smtClean="0"/>
              <a:t> for underpayment of taxes on his sale of Ford stock.  </a:t>
            </a:r>
            <a:r>
              <a:rPr lang="en-US" dirty="0" err="1" smtClean="0"/>
              <a:t>Couzens</a:t>
            </a:r>
            <a:r>
              <a:rPr lang="en-US" dirty="0" smtClean="0"/>
              <a:t> won, and donated $10 million to charity.</a:t>
            </a:r>
            <a:endParaRPr lang="en-US" dirty="0"/>
          </a:p>
        </p:txBody>
      </p:sp>
      <p:sp>
        <p:nvSpPr>
          <p:cNvPr id="2" name="Title 1"/>
          <p:cNvSpPr>
            <a:spLocks noGrp="1"/>
          </p:cNvSpPr>
          <p:nvPr>
            <p:ph type="title"/>
          </p:nvPr>
        </p:nvSpPr>
        <p:spPr/>
        <p:txBody>
          <a:bodyPr/>
          <a:lstStyle/>
          <a:p>
            <a:r>
              <a:rPr lang="en-US" dirty="0" smtClean="0"/>
              <a:t>James </a:t>
            </a:r>
            <a:r>
              <a:rPr lang="en-US" dirty="0" err="1" smtClean="0"/>
              <a:t>Couzens</a:t>
            </a:r>
            <a:endParaRPr lang="en-US" dirty="0"/>
          </a:p>
        </p:txBody>
      </p:sp>
      <p:pic>
        <p:nvPicPr>
          <p:cNvPr id="4" name="Picture 3" descr="Couzens.jpg"/>
          <p:cNvPicPr>
            <a:picLocks noChangeAspect="1"/>
          </p:cNvPicPr>
          <p:nvPr/>
        </p:nvPicPr>
        <p:blipFill>
          <a:blip r:embed="rId3" cstate="print"/>
          <a:stretch>
            <a:fillRect/>
          </a:stretch>
        </p:blipFill>
        <p:spPr>
          <a:xfrm>
            <a:off x="7391400" y="228600"/>
            <a:ext cx="1330960" cy="1828800"/>
          </a:xfrm>
          <a:prstGeom prst="rect">
            <a:avLst/>
          </a:prstGeom>
        </p:spPr>
      </p:pic>
      <p:sp>
        <p:nvSpPr>
          <p:cNvPr id="5" name="Rectangle 4"/>
          <p:cNvSpPr/>
          <p:nvPr/>
        </p:nvSpPr>
        <p:spPr>
          <a:xfrm>
            <a:off x="6781800" y="0"/>
            <a:ext cx="2743200" cy="215444"/>
          </a:xfrm>
          <a:prstGeom prst="rect">
            <a:avLst/>
          </a:prstGeom>
        </p:spPr>
        <p:txBody>
          <a:bodyPr wrap="square">
            <a:spAutoFit/>
          </a:bodyPr>
          <a:lstStyle/>
          <a:p>
            <a:r>
              <a:rPr lang="en-US" sz="800" dirty="0" smtClean="0"/>
              <a:t>http://en.wikipedia.org/wiki/James_J._Couzens</a:t>
            </a:r>
            <a:endParaRPr lang="en-US"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533400"/>
            <a:ext cx="8229600" cy="685800"/>
          </a:xfrm>
        </p:spPr>
        <p:txBody>
          <a:bodyPr>
            <a:normAutofit/>
          </a:bodyPr>
          <a:lstStyle/>
          <a:p>
            <a:r>
              <a:rPr lang="en-US" sz="3600" dirty="0" smtClean="0">
                <a:latin typeface="Arial" pitchFamily="34" charset="0"/>
                <a:ea typeface="ＭＳ Ｐゴシック" pitchFamily="34" charset="-128"/>
              </a:rPr>
              <a:t>The Weakening of Parties </a:t>
            </a:r>
            <a:endParaRPr lang="en-US" dirty="0" smtClean="0">
              <a:latin typeface="Arial" pitchFamily="34" charset="0"/>
              <a:ea typeface="ＭＳ Ｐゴシック" pitchFamily="34" charset="-128"/>
            </a:endParaRPr>
          </a:p>
        </p:txBody>
      </p:sp>
      <p:sp>
        <p:nvSpPr>
          <p:cNvPr id="39939" name="Content Placeholder 2"/>
          <p:cNvSpPr>
            <a:spLocks noGrp="1"/>
          </p:cNvSpPr>
          <p:nvPr>
            <p:ph idx="1"/>
          </p:nvPr>
        </p:nvSpPr>
        <p:spPr>
          <a:xfrm>
            <a:off x="381000" y="1295400"/>
            <a:ext cx="8153400" cy="4953000"/>
          </a:xfrm>
        </p:spPr>
        <p:txBody>
          <a:bodyPr>
            <a:normAutofit fontScale="92500"/>
          </a:bodyPr>
          <a:lstStyle/>
          <a:p>
            <a:pPr lvl="1" eaLnBrk="1" hangingPunct="1"/>
            <a:r>
              <a:rPr lang="en-US" sz="2400" dirty="0" smtClean="0">
                <a:latin typeface="Arial" pitchFamily="34" charset="0"/>
                <a:ea typeface="ＭＳ Ｐゴシック" pitchFamily="34" charset="-128"/>
              </a:rPr>
              <a:t>Many states adopted </a:t>
            </a:r>
            <a:r>
              <a:rPr lang="en-US" sz="2400" b="1" dirty="0" smtClean="0">
                <a:latin typeface="Arial" pitchFamily="34" charset="0"/>
                <a:ea typeface="ＭＳ Ｐゴシック" pitchFamily="34" charset="-128"/>
              </a:rPr>
              <a:t>direct primary </a:t>
            </a:r>
            <a:r>
              <a:rPr lang="en-US" sz="2400" dirty="0" smtClean="0">
                <a:latin typeface="Arial" pitchFamily="34" charset="0"/>
                <a:ea typeface="ＭＳ Ｐゴシック" pitchFamily="34" charset="-128"/>
              </a:rPr>
              <a:t>to replace nominating conventions, so candidates had to appeal to voters, not political bosses or convention delegates.  With </a:t>
            </a:r>
            <a:r>
              <a:rPr lang="en-US" sz="2400" b="1" dirty="0" smtClean="0">
                <a:latin typeface="Arial" pitchFamily="34" charset="0"/>
                <a:ea typeface="ＭＳ Ｐゴシック" pitchFamily="34" charset="-128"/>
              </a:rPr>
              <a:t>secret ballot</a:t>
            </a:r>
            <a:r>
              <a:rPr lang="en-US" sz="2400" dirty="0" smtClean="0">
                <a:latin typeface="Arial" pitchFamily="34" charset="0"/>
                <a:ea typeface="ＭＳ Ｐゴシック" pitchFamily="34" charset="-128"/>
              </a:rPr>
              <a:t>, voter turnout fell.</a:t>
            </a:r>
          </a:p>
          <a:p>
            <a:pPr lvl="1" eaLnBrk="1" hangingPunct="1"/>
            <a:r>
              <a:rPr lang="en-US" sz="2400" b="1" dirty="0" smtClean="0">
                <a:latin typeface="Arial" pitchFamily="34" charset="0"/>
                <a:ea typeface="ＭＳ Ｐゴシック" pitchFamily="34" charset="-128"/>
              </a:rPr>
              <a:t>Merit system </a:t>
            </a:r>
            <a:r>
              <a:rPr lang="en-US" sz="2400" dirty="0" smtClean="0">
                <a:latin typeface="Arial" pitchFamily="34" charset="0"/>
                <a:ea typeface="ＭＳ Ｐゴシック" pitchFamily="34" charset="-128"/>
              </a:rPr>
              <a:t>replaced state patronage system</a:t>
            </a:r>
          </a:p>
          <a:p>
            <a:pPr lvl="1" eaLnBrk="1" hangingPunct="1"/>
            <a:r>
              <a:rPr lang="en-US" sz="2400" dirty="0" smtClean="0">
                <a:latin typeface="Arial" pitchFamily="34" charset="0"/>
                <a:ea typeface="ＭＳ Ｐゴシック" pitchFamily="34" charset="-128"/>
              </a:rPr>
              <a:t>Judgeships, school board seats, and educational offices were made nonpartisan</a:t>
            </a:r>
          </a:p>
          <a:p>
            <a:pPr lvl="1" eaLnBrk="1" hangingPunct="1">
              <a:buFont typeface="Arial" pitchFamily="34" charset="0"/>
              <a:buNone/>
            </a:pPr>
            <a:r>
              <a:rPr lang="en-US" sz="2400" u="sng" dirty="0" smtClean="0">
                <a:latin typeface="Arial" pitchFamily="34" charset="0"/>
                <a:ea typeface="ＭＳ Ｐゴシック" pitchFamily="34" charset="-128"/>
              </a:rPr>
              <a:t>Oregon System</a:t>
            </a:r>
          </a:p>
          <a:p>
            <a:pPr lvl="1" eaLnBrk="1" hangingPunct="1"/>
            <a:r>
              <a:rPr lang="en-US" sz="2400" b="1" dirty="0" smtClean="0">
                <a:latin typeface="Arial" pitchFamily="34" charset="0"/>
                <a:ea typeface="ＭＳ Ｐゴシック" pitchFamily="34" charset="-128"/>
              </a:rPr>
              <a:t>Initiative</a:t>
            </a:r>
            <a:r>
              <a:rPr lang="en-US" sz="2400" dirty="0" smtClean="0">
                <a:latin typeface="Arial" pitchFamily="34" charset="0"/>
                <a:ea typeface="ＭＳ Ｐゴシック" pitchFamily="34" charset="-128"/>
              </a:rPr>
              <a:t> = people vote directly to create a new law</a:t>
            </a:r>
          </a:p>
          <a:p>
            <a:pPr lvl="1" eaLnBrk="1" hangingPunct="1"/>
            <a:r>
              <a:rPr lang="en-US" sz="2400" b="1" dirty="0" smtClean="0">
                <a:latin typeface="Arial" pitchFamily="34" charset="0"/>
                <a:ea typeface="ＭＳ Ｐゴシック" pitchFamily="34" charset="-128"/>
              </a:rPr>
              <a:t>Referendum</a:t>
            </a:r>
            <a:r>
              <a:rPr lang="en-US" sz="2400" dirty="0" smtClean="0">
                <a:latin typeface="Arial" pitchFamily="34" charset="0"/>
                <a:ea typeface="ＭＳ Ｐゴシック" pitchFamily="34" charset="-128"/>
              </a:rPr>
              <a:t> = people vote directly to overturn an existing law</a:t>
            </a:r>
          </a:p>
          <a:p>
            <a:pPr lvl="1" eaLnBrk="1" hangingPunct="1">
              <a:buFont typeface="Arial" pitchFamily="34" charset="0"/>
              <a:buNone/>
            </a:pPr>
            <a:r>
              <a:rPr lang="en-US" sz="2400" b="1" dirty="0" smtClean="0">
                <a:latin typeface="Arial" pitchFamily="34" charset="0"/>
                <a:ea typeface="ＭＳ Ｐゴシック" pitchFamily="34" charset="-128"/>
              </a:rPr>
              <a:t>Recall</a:t>
            </a:r>
            <a:r>
              <a:rPr lang="en-US" sz="2400" dirty="0" smtClean="0">
                <a:latin typeface="Arial" pitchFamily="34" charset="0"/>
                <a:ea typeface="ＭＳ Ｐゴシック" pitchFamily="34" charset="-128"/>
              </a:rPr>
              <a:t> = special election to remove politician from office</a:t>
            </a:r>
          </a:p>
          <a:p>
            <a:pPr lvl="1" eaLnBrk="1" hangingPunct="1">
              <a:buFont typeface="Arial" pitchFamily="34" charset="0"/>
              <a:buNone/>
            </a:pPr>
            <a:r>
              <a:rPr lang="en-US" sz="2400" b="1" dirty="0" smtClean="0">
                <a:latin typeface="Arial" pitchFamily="34" charset="0"/>
                <a:ea typeface="ＭＳ Ｐゴシック" pitchFamily="34" charset="-128"/>
              </a:rPr>
              <a:t>Direct Democracy </a:t>
            </a:r>
            <a:r>
              <a:rPr lang="en-US" sz="2400" dirty="0" smtClean="0">
                <a:latin typeface="Arial" pitchFamily="34" charset="0"/>
                <a:ea typeface="ＭＳ Ｐゴシック" pitchFamily="34" charset="-128"/>
              </a:rPr>
              <a:t>= recall, initiative, referendum</a:t>
            </a:r>
          </a:p>
          <a:p>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5183928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5715000"/>
          </a:xfrm>
        </p:spPr>
        <p:txBody>
          <a:bodyPr>
            <a:noAutofit/>
          </a:bodyPr>
          <a:lstStyle/>
          <a:p>
            <a:r>
              <a:rPr lang="en-US" sz="2000" dirty="0" smtClean="0"/>
              <a:t>Bicycles became popular in the 1880s, and </a:t>
            </a:r>
            <a:r>
              <a:rPr lang="en-US" sz="2000" b="1" dirty="0" smtClean="0"/>
              <a:t>bicycle clubs</a:t>
            </a:r>
            <a:r>
              <a:rPr lang="en-US" sz="2000" dirty="0" smtClean="0"/>
              <a:t>, like the League of American Wheelmen under </a:t>
            </a:r>
            <a:r>
              <a:rPr lang="en-US" sz="2000" b="1" dirty="0" smtClean="0"/>
              <a:t>Horatio Earle</a:t>
            </a:r>
            <a:r>
              <a:rPr lang="en-US" sz="2000" dirty="0" smtClean="0"/>
              <a:t>, demanded better roads. Earle later became the first state highway commissioner in 1905.</a:t>
            </a:r>
          </a:p>
          <a:p>
            <a:r>
              <a:rPr lang="en-US" sz="2000" dirty="0" smtClean="0"/>
              <a:t>1905 – 68,000 miles of public dirt roads, and only 245 miles of macadam roads.  Road tax was insufficient</a:t>
            </a:r>
          </a:p>
          <a:p>
            <a:r>
              <a:rPr lang="en-US" sz="2000" dirty="0" smtClean="0"/>
              <a:t>1905 – Motor vehicle license fees start funding road construction, but only 3,000 cars</a:t>
            </a:r>
          </a:p>
          <a:p>
            <a:r>
              <a:rPr lang="en-US" sz="2000" dirty="0" smtClean="0"/>
              <a:t>1912 – Congress authorizes $10,000 to each state to develop “post roads” used for rural mail delivery</a:t>
            </a:r>
          </a:p>
          <a:p>
            <a:r>
              <a:rPr lang="en-US" sz="2000" dirty="0" smtClean="0"/>
              <a:t>1913 – State authorizes 3,000 mile </a:t>
            </a:r>
            <a:r>
              <a:rPr lang="en-US" sz="2000" dirty="0" err="1" smtClean="0"/>
              <a:t>trunkline</a:t>
            </a:r>
            <a:r>
              <a:rPr lang="en-US" sz="2000" dirty="0" smtClean="0"/>
              <a:t> network</a:t>
            </a:r>
          </a:p>
          <a:p>
            <a:r>
              <a:rPr lang="en-US" sz="2000" dirty="0" smtClean="0"/>
              <a:t>1916 – </a:t>
            </a:r>
            <a:r>
              <a:rPr lang="en-US" sz="2000" b="1" dirty="0" smtClean="0"/>
              <a:t>Federal Road Aid Act </a:t>
            </a:r>
            <a:r>
              <a:rPr lang="en-US" sz="2000" dirty="0" smtClean="0"/>
              <a:t>($75 million over 5 years)</a:t>
            </a:r>
          </a:p>
          <a:p>
            <a:r>
              <a:rPr lang="en-US" sz="2000" dirty="0" smtClean="0"/>
              <a:t>1921 – </a:t>
            </a:r>
            <a:r>
              <a:rPr lang="en-US" sz="2000" b="1" dirty="0" smtClean="0"/>
              <a:t>Federal Highway Act </a:t>
            </a:r>
            <a:r>
              <a:rPr lang="en-US" sz="2000" dirty="0" smtClean="0"/>
              <a:t>(create interstate highway) - $81 billion</a:t>
            </a:r>
          </a:p>
          <a:p>
            <a:r>
              <a:rPr lang="en-US" sz="2000" dirty="0" smtClean="0"/>
              <a:t>1924 – </a:t>
            </a:r>
            <a:r>
              <a:rPr lang="en-US" sz="2000" b="1" dirty="0" smtClean="0"/>
              <a:t>Federal aid and $50 million in bond money</a:t>
            </a:r>
            <a:r>
              <a:rPr lang="en-US" sz="2000" dirty="0" smtClean="0"/>
              <a:t> built 1,195 miles of concrete highway (</a:t>
            </a:r>
            <a:r>
              <a:rPr lang="en-US" sz="2000" b="1" dirty="0" smtClean="0"/>
              <a:t>Michigan was first state to use bypasses</a:t>
            </a:r>
            <a:r>
              <a:rPr lang="en-US" sz="2000" dirty="0" smtClean="0"/>
              <a:t>)</a:t>
            </a:r>
          </a:p>
          <a:p>
            <a:r>
              <a:rPr lang="en-US" sz="2000" dirty="0" smtClean="0"/>
              <a:t>1925 - $.02 gas tax to pay for highway (one of the first “user fees” in MI)</a:t>
            </a:r>
          </a:p>
        </p:txBody>
      </p:sp>
      <p:sp>
        <p:nvSpPr>
          <p:cNvPr id="2" name="Title 1"/>
          <p:cNvSpPr>
            <a:spLocks noGrp="1"/>
          </p:cNvSpPr>
          <p:nvPr>
            <p:ph type="title"/>
          </p:nvPr>
        </p:nvSpPr>
        <p:spPr>
          <a:xfrm>
            <a:off x="685800" y="304800"/>
            <a:ext cx="8229600" cy="1143000"/>
          </a:xfrm>
        </p:spPr>
        <p:txBody>
          <a:bodyPr/>
          <a:lstStyle/>
          <a:p>
            <a:r>
              <a:rPr lang="en-US" dirty="0" smtClean="0"/>
              <a:t>The development of roads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ses.jpg"/>
          <p:cNvPicPr>
            <a:picLocks noChangeAspect="1"/>
          </p:cNvPicPr>
          <p:nvPr/>
        </p:nvPicPr>
        <p:blipFill>
          <a:blip r:embed="rId3" cstate="print"/>
          <a:stretch>
            <a:fillRect/>
          </a:stretch>
        </p:blipFill>
        <p:spPr>
          <a:xfrm>
            <a:off x="4191000" y="3962400"/>
            <a:ext cx="4206240" cy="2580246"/>
          </a:xfrm>
          <a:prstGeom prst="rect">
            <a:avLst/>
          </a:prstGeom>
        </p:spPr>
      </p:pic>
      <p:sp>
        <p:nvSpPr>
          <p:cNvPr id="3" name="Content Placeholder 2"/>
          <p:cNvSpPr>
            <a:spLocks noGrp="1"/>
          </p:cNvSpPr>
          <p:nvPr>
            <p:ph idx="1"/>
          </p:nvPr>
        </p:nvSpPr>
        <p:spPr>
          <a:xfrm>
            <a:off x="609600" y="1295400"/>
            <a:ext cx="7620000" cy="3657599"/>
          </a:xfrm>
        </p:spPr>
        <p:txBody>
          <a:bodyPr>
            <a:normAutofit fontScale="92500" lnSpcReduction="10000"/>
          </a:bodyPr>
          <a:lstStyle/>
          <a:p>
            <a:r>
              <a:rPr lang="en-US" dirty="0" smtClean="0"/>
              <a:t>1920s – replace trains and the interurban</a:t>
            </a:r>
          </a:p>
          <a:p>
            <a:r>
              <a:rPr lang="en-US" dirty="0" smtClean="0"/>
              <a:t>1923 – State starts regulation of buses</a:t>
            </a:r>
          </a:p>
          <a:p>
            <a:r>
              <a:rPr lang="en-US" dirty="0" smtClean="0"/>
              <a:t>1929 – 164 companies and 1,500 buses</a:t>
            </a:r>
          </a:p>
          <a:p>
            <a:r>
              <a:rPr lang="en-US" dirty="0" smtClean="0"/>
              <a:t>Motor trucks replace railroads</a:t>
            </a:r>
          </a:p>
          <a:p>
            <a:r>
              <a:rPr lang="en-US" dirty="0" smtClean="0"/>
              <a:t>Car, trucks, and buses transformed rural communities, and brought them closer to cities</a:t>
            </a:r>
            <a:endParaRPr lang="en-US" dirty="0"/>
          </a:p>
        </p:txBody>
      </p:sp>
      <p:sp>
        <p:nvSpPr>
          <p:cNvPr id="2" name="Title 1"/>
          <p:cNvSpPr>
            <a:spLocks noGrp="1"/>
          </p:cNvSpPr>
          <p:nvPr>
            <p:ph type="title"/>
          </p:nvPr>
        </p:nvSpPr>
        <p:spPr/>
        <p:txBody>
          <a:bodyPr/>
          <a:lstStyle/>
          <a:p>
            <a:r>
              <a:rPr lang="en-US" dirty="0" smtClean="0"/>
              <a:t>Motorbuses and Motor trucks</a:t>
            </a:r>
            <a:endParaRPr lang="en-US" dirty="0"/>
          </a:p>
        </p:txBody>
      </p:sp>
      <p:sp>
        <p:nvSpPr>
          <p:cNvPr id="5" name="Rectangle 4"/>
          <p:cNvSpPr/>
          <p:nvPr/>
        </p:nvSpPr>
        <p:spPr>
          <a:xfrm>
            <a:off x="4800600" y="6477000"/>
            <a:ext cx="2971800" cy="215444"/>
          </a:xfrm>
          <a:prstGeom prst="rect">
            <a:avLst/>
          </a:prstGeom>
        </p:spPr>
        <p:txBody>
          <a:bodyPr wrap="square">
            <a:spAutoFit/>
          </a:bodyPr>
          <a:lstStyle/>
          <a:p>
            <a:r>
              <a:rPr lang="en-US" sz="800" dirty="0" smtClean="0"/>
              <a:t>http://www.detroittransithistory.info/Routes/JohnRNorth.html</a:t>
            </a:r>
            <a:endParaRPr lang="en-US" sz="8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WJ.jpg"/>
          <p:cNvPicPr>
            <a:picLocks noChangeAspect="1"/>
          </p:cNvPicPr>
          <p:nvPr/>
        </p:nvPicPr>
        <p:blipFill>
          <a:blip r:embed="rId3" cstate="print"/>
          <a:stretch>
            <a:fillRect/>
          </a:stretch>
        </p:blipFill>
        <p:spPr>
          <a:xfrm>
            <a:off x="5943600" y="4191000"/>
            <a:ext cx="2819400" cy="2257767"/>
          </a:xfrm>
          <a:prstGeom prst="rect">
            <a:avLst/>
          </a:prstGeom>
        </p:spPr>
      </p:pic>
      <p:sp>
        <p:nvSpPr>
          <p:cNvPr id="3" name="Content Placeholder 2"/>
          <p:cNvSpPr>
            <a:spLocks noGrp="1"/>
          </p:cNvSpPr>
          <p:nvPr>
            <p:ph idx="1"/>
          </p:nvPr>
        </p:nvSpPr>
        <p:spPr>
          <a:xfrm>
            <a:off x="457200" y="1600200"/>
            <a:ext cx="6324600" cy="4525963"/>
          </a:xfrm>
        </p:spPr>
        <p:txBody>
          <a:bodyPr>
            <a:normAutofit lnSpcReduction="10000"/>
          </a:bodyPr>
          <a:lstStyle/>
          <a:p>
            <a:r>
              <a:rPr lang="en-US" dirty="0" smtClean="0"/>
              <a:t>1920 – 50% of farms had telephones</a:t>
            </a:r>
          </a:p>
          <a:p>
            <a:r>
              <a:rPr lang="en-US" dirty="0" smtClean="0"/>
              <a:t>Radio – </a:t>
            </a:r>
            <a:r>
              <a:rPr lang="en-US" b="1" dirty="0" smtClean="0"/>
              <a:t>Thomas “Wireless” Clark </a:t>
            </a:r>
            <a:r>
              <a:rPr lang="en-US" dirty="0" smtClean="0"/>
              <a:t>pioneered wireless telegraphy (Morse Code)</a:t>
            </a:r>
          </a:p>
          <a:p>
            <a:r>
              <a:rPr lang="en-US" dirty="0" smtClean="0"/>
              <a:t>WWJ in Detroit becomes second broadcasting station in the U.S. in 1920 (first was KDKA in Pittsburgh)</a:t>
            </a:r>
            <a:endParaRPr lang="en-US" dirty="0"/>
          </a:p>
        </p:txBody>
      </p:sp>
      <p:sp>
        <p:nvSpPr>
          <p:cNvPr id="2" name="Title 1"/>
          <p:cNvSpPr>
            <a:spLocks noGrp="1"/>
          </p:cNvSpPr>
          <p:nvPr>
            <p:ph type="title"/>
          </p:nvPr>
        </p:nvSpPr>
        <p:spPr>
          <a:xfrm>
            <a:off x="228600" y="304800"/>
            <a:ext cx="8229600" cy="1143000"/>
          </a:xfrm>
        </p:spPr>
        <p:txBody>
          <a:bodyPr/>
          <a:lstStyle/>
          <a:p>
            <a:r>
              <a:rPr lang="en-US" dirty="0" smtClean="0"/>
              <a:t>Telephone, Radio</a:t>
            </a:r>
            <a:endParaRPr lang="en-US" dirty="0"/>
          </a:p>
        </p:txBody>
      </p:sp>
      <p:pic>
        <p:nvPicPr>
          <p:cNvPr id="4" name="Picture 3" descr="Clark, Thomas.jpg"/>
          <p:cNvPicPr>
            <a:picLocks noChangeAspect="1"/>
          </p:cNvPicPr>
          <p:nvPr/>
        </p:nvPicPr>
        <p:blipFill>
          <a:blip r:embed="rId4" cstate="print"/>
          <a:stretch>
            <a:fillRect/>
          </a:stretch>
        </p:blipFill>
        <p:spPr>
          <a:xfrm>
            <a:off x="6781800" y="457200"/>
            <a:ext cx="2053673" cy="3314700"/>
          </a:xfrm>
          <a:prstGeom prst="rect">
            <a:avLst/>
          </a:prstGeom>
        </p:spPr>
      </p:pic>
      <p:sp>
        <p:nvSpPr>
          <p:cNvPr id="6" name="Rectangle 5"/>
          <p:cNvSpPr/>
          <p:nvPr/>
        </p:nvSpPr>
        <p:spPr>
          <a:xfrm>
            <a:off x="6754879" y="228600"/>
            <a:ext cx="2389121" cy="215444"/>
          </a:xfrm>
          <a:prstGeom prst="rect">
            <a:avLst/>
          </a:prstGeom>
        </p:spPr>
        <p:txBody>
          <a:bodyPr wrap="square">
            <a:spAutoFit/>
          </a:bodyPr>
          <a:lstStyle/>
          <a:p>
            <a:r>
              <a:rPr lang="en-US" sz="800" dirty="0" smtClean="0"/>
              <a:t>http://earlyradiohistory.us/1910mrg.htm</a:t>
            </a:r>
            <a:endParaRPr lang="en-US" sz="800" dirty="0"/>
          </a:p>
        </p:txBody>
      </p:sp>
      <p:sp>
        <p:nvSpPr>
          <p:cNvPr id="7" name="Rectangle 6"/>
          <p:cNvSpPr/>
          <p:nvPr/>
        </p:nvSpPr>
        <p:spPr>
          <a:xfrm>
            <a:off x="5638800" y="6477000"/>
            <a:ext cx="4114800" cy="215444"/>
          </a:xfrm>
          <a:prstGeom prst="rect">
            <a:avLst/>
          </a:prstGeom>
        </p:spPr>
        <p:txBody>
          <a:bodyPr wrap="square">
            <a:spAutoFit/>
          </a:bodyPr>
          <a:lstStyle/>
          <a:p>
            <a:r>
              <a:rPr lang="en-US" sz="800" dirty="0" smtClean="0"/>
              <a:t>http://assolingue.com/blog.php?258d9ce8679fd14016c93de9452b9f8d</a:t>
            </a:r>
            <a:endParaRPr lang="en-US" sz="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ombine1.jpg"/>
          <p:cNvPicPr>
            <a:picLocks noChangeAspect="1"/>
          </p:cNvPicPr>
          <p:nvPr/>
        </p:nvPicPr>
        <p:blipFill>
          <a:blip r:embed="rId3" cstate="print"/>
          <a:stretch>
            <a:fillRect/>
          </a:stretch>
        </p:blipFill>
        <p:spPr>
          <a:xfrm>
            <a:off x="6477000" y="228600"/>
            <a:ext cx="2440359" cy="1898904"/>
          </a:xfrm>
          <a:prstGeom prst="rect">
            <a:avLst/>
          </a:prstGeom>
        </p:spPr>
      </p:pic>
      <p:sp>
        <p:nvSpPr>
          <p:cNvPr id="3" name="Content Placeholder 2"/>
          <p:cNvSpPr>
            <a:spLocks noGrp="1"/>
          </p:cNvSpPr>
          <p:nvPr>
            <p:ph idx="1"/>
          </p:nvPr>
        </p:nvSpPr>
        <p:spPr>
          <a:xfrm>
            <a:off x="319216" y="1537120"/>
            <a:ext cx="5943600" cy="4525963"/>
          </a:xfrm>
        </p:spPr>
        <p:txBody>
          <a:bodyPr>
            <a:normAutofit fontScale="92500" lnSpcReduction="10000"/>
          </a:bodyPr>
          <a:lstStyle/>
          <a:p>
            <a:r>
              <a:rPr lang="en-US" dirty="0" smtClean="0"/>
              <a:t>1879 – </a:t>
            </a:r>
            <a:r>
              <a:rPr lang="en-US" b="1" dirty="0" smtClean="0"/>
              <a:t>Binder</a:t>
            </a:r>
            <a:r>
              <a:rPr lang="en-US" dirty="0" smtClean="0"/>
              <a:t> binds cut grain into sheaves (called </a:t>
            </a:r>
            <a:r>
              <a:rPr lang="en-US" b="1" dirty="0" smtClean="0"/>
              <a:t>reaping</a:t>
            </a:r>
            <a:r>
              <a:rPr lang="en-US" dirty="0" smtClean="0"/>
              <a:t>)</a:t>
            </a:r>
          </a:p>
          <a:p>
            <a:r>
              <a:rPr lang="en-US" dirty="0" smtClean="0"/>
              <a:t>1881 - </a:t>
            </a:r>
            <a:r>
              <a:rPr lang="en-US" b="1" dirty="0" smtClean="0"/>
              <a:t>Threshing</a:t>
            </a:r>
            <a:r>
              <a:rPr lang="en-US" dirty="0" smtClean="0"/>
              <a:t> machine separates grains from stalks and husks</a:t>
            </a:r>
          </a:p>
          <a:p>
            <a:r>
              <a:rPr lang="en-US" dirty="0" smtClean="0"/>
              <a:t>1920s – </a:t>
            </a:r>
            <a:r>
              <a:rPr lang="en-US" b="1" dirty="0" smtClean="0"/>
              <a:t>Tractor</a:t>
            </a:r>
            <a:r>
              <a:rPr lang="en-US" dirty="0" smtClean="0"/>
              <a:t> replaces horses, pulls combine</a:t>
            </a:r>
          </a:p>
          <a:p>
            <a:r>
              <a:rPr lang="en-US" dirty="0" smtClean="0"/>
              <a:t>1940 – </a:t>
            </a:r>
            <a:r>
              <a:rPr lang="en-US" b="1" dirty="0" smtClean="0"/>
              <a:t>Combines</a:t>
            </a:r>
            <a:r>
              <a:rPr lang="en-US" dirty="0" smtClean="0"/>
              <a:t> do reaping, threshing, and winnowing (separate grain from chaff)</a:t>
            </a:r>
          </a:p>
        </p:txBody>
      </p:sp>
      <p:sp>
        <p:nvSpPr>
          <p:cNvPr id="2" name="Title 1"/>
          <p:cNvSpPr>
            <a:spLocks noGrp="1"/>
          </p:cNvSpPr>
          <p:nvPr>
            <p:ph type="title"/>
          </p:nvPr>
        </p:nvSpPr>
        <p:spPr/>
        <p:txBody>
          <a:bodyPr/>
          <a:lstStyle/>
          <a:p>
            <a:r>
              <a:rPr lang="en-US" dirty="0" smtClean="0"/>
              <a:t>Agricultural Machinery</a:t>
            </a:r>
            <a:endParaRPr lang="en-US" dirty="0"/>
          </a:p>
        </p:txBody>
      </p:sp>
      <p:pic>
        <p:nvPicPr>
          <p:cNvPr id="4" name="Picture 3" descr="threshing machine 1881.jpg"/>
          <p:cNvPicPr>
            <a:picLocks noChangeAspect="1"/>
          </p:cNvPicPr>
          <p:nvPr/>
        </p:nvPicPr>
        <p:blipFill>
          <a:blip r:embed="rId4" cstate="print"/>
          <a:stretch>
            <a:fillRect/>
          </a:stretch>
        </p:blipFill>
        <p:spPr>
          <a:xfrm>
            <a:off x="6172200" y="2209800"/>
            <a:ext cx="2633382" cy="1432560"/>
          </a:xfrm>
          <a:prstGeom prst="rect">
            <a:avLst/>
          </a:prstGeom>
        </p:spPr>
      </p:pic>
      <p:sp>
        <p:nvSpPr>
          <p:cNvPr id="8" name="Rectangle 7"/>
          <p:cNvSpPr/>
          <p:nvPr/>
        </p:nvSpPr>
        <p:spPr>
          <a:xfrm>
            <a:off x="6400800" y="2133600"/>
            <a:ext cx="2743200" cy="215444"/>
          </a:xfrm>
          <a:prstGeom prst="rect">
            <a:avLst/>
          </a:prstGeom>
        </p:spPr>
        <p:txBody>
          <a:bodyPr wrap="square">
            <a:spAutoFit/>
          </a:bodyPr>
          <a:lstStyle/>
          <a:p>
            <a:r>
              <a:rPr lang="en-US" sz="800" dirty="0" smtClean="0"/>
              <a:t>http://en.wikipedia.org/wiki/Mechanised_agriculture</a:t>
            </a:r>
            <a:endParaRPr lang="en-US" sz="800" dirty="0"/>
          </a:p>
        </p:txBody>
      </p:sp>
      <p:sp>
        <p:nvSpPr>
          <p:cNvPr id="9" name="Rectangle 8"/>
          <p:cNvSpPr/>
          <p:nvPr/>
        </p:nvSpPr>
        <p:spPr>
          <a:xfrm>
            <a:off x="3733800" y="6248400"/>
            <a:ext cx="2057400" cy="338554"/>
          </a:xfrm>
          <a:prstGeom prst="rect">
            <a:avLst/>
          </a:prstGeom>
        </p:spPr>
        <p:txBody>
          <a:bodyPr wrap="square">
            <a:spAutoFit/>
          </a:bodyPr>
          <a:lstStyle/>
          <a:p>
            <a:r>
              <a:rPr lang="en-US" sz="800" dirty="0" smtClean="0"/>
              <a:t>http://en.wikipedia.org/wiki/Combine_harvester</a:t>
            </a:r>
            <a:endParaRPr lang="en-US" sz="800" dirty="0"/>
          </a:p>
        </p:txBody>
      </p:sp>
      <p:pic>
        <p:nvPicPr>
          <p:cNvPr id="10" name="Picture 9" descr="Combine.jpg"/>
          <p:cNvPicPr>
            <a:picLocks noChangeAspect="1"/>
          </p:cNvPicPr>
          <p:nvPr/>
        </p:nvPicPr>
        <p:blipFill>
          <a:blip r:embed="rId5" cstate="print"/>
          <a:stretch>
            <a:fillRect/>
          </a:stretch>
        </p:blipFill>
        <p:spPr>
          <a:xfrm>
            <a:off x="5867400" y="5029200"/>
            <a:ext cx="2667000" cy="1648691"/>
          </a:xfrm>
          <a:prstGeom prst="rect">
            <a:avLst/>
          </a:prstGeom>
        </p:spPr>
      </p:pic>
      <p:pic>
        <p:nvPicPr>
          <p:cNvPr id="11" name="Picture 10" descr="1917 Fordson Tractor.jpg"/>
          <p:cNvPicPr>
            <a:picLocks noChangeAspect="1"/>
          </p:cNvPicPr>
          <p:nvPr/>
        </p:nvPicPr>
        <p:blipFill>
          <a:blip r:embed="rId6" cstate="print"/>
          <a:stretch>
            <a:fillRect/>
          </a:stretch>
        </p:blipFill>
        <p:spPr>
          <a:xfrm>
            <a:off x="5791200" y="3581400"/>
            <a:ext cx="2794000" cy="1625600"/>
          </a:xfrm>
          <a:prstGeom prst="rect">
            <a:avLst/>
          </a:prstGeom>
        </p:spPr>
      </p:pic>
      <p:sp>
        <p:nvSpPr>
          <p:cNvPr id="12" name="Rectangle 11"/>
          <p:cNvSpPr/>
          <p:nvPr/>
        </p:nvSpPr>
        <p:spPr>
          <a:xfrm>
            <a:off x="5943600" y="5029200"/>
            <a:ext cx="2742441" cy="215444"/>
          </a:xfrm>
          <a:prstGeom prst="rect">
            <a:avLst/>
          </a:prstGeom>
        </p:spPr>
        <p:txBody>
          <a:bodyPr wrap="square">
            <a:spAutoFit/>
          </a:bodyPr>
          <a:lstStyle/>
          <a:p>
            <a:r>
              <a:rPr lang="en-US" sz="800" dirty="0" smtClean="0"/>
              <a:t>http://en.wikipedia.org/wiki/Fordson_tractor</a:t>
            </a:r>
            <a:endParaRPr lang="en-US" sz="800" dirty="0"/>
          </a:p>
        </p:txBody>
      </p:sp>
      <p:sp>
        <p:nvSpPr>
          <p:cNvPr id="13" name="Rectangle 12"/>
          <p:cNvSpPr/>
          <p:nvPr/>
        </p:nvSpPr>
        <p:spPr>
          <a:xfrm>
            <a:off x="6324600" y="0"/>
            <a:ext cx="2667000" cy="338554"/>
          </a:xfrm>
          <a:prstGeom prst="rect">
            <a:avLst/>
          </a:prstGeom>
        </p:spPr>
        <p:txBody>
          <a:bodyPr wrap="square">
            <a:spAutoFit/>
          </a:bodyPr>
          <a:lstStyle/>
          <a:p>
            <a:r>
              <a:rPr lang="en-US" sz="800" dirty="0" smtClean="0"/>
              <a:t>http://www.corbisimages.com/stock-photo/rights-managed/IH170859/horsedrawn-combine-thresher</a:t>
            </a:r>
            <a:endParaRPr lang="en-US" sz="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305800" cy="2819399"/>
          </a:xfrm>
        </p:spPr>
        <p:txBody>
          <a:bodyPr>
            <a:normAutofit fontScale="92500" lnSpcReduction="10000"/>
          </a:bodyPr>
          <a:lstStyle/>
          <a:p>
            <a:pPr>
              <a:buNone/>
            </a:pPr>
            <a:r>
              <a:rPr lang="en-US" dirty="0" smtClean="0"/>
              <a:t>1885 – James McMillan has first residence in Detroit with electric lighting</a:t>
            </a:r>
          </a:p>
          <a:p>
            <a:pPr>
              <a:buNone/>
            </a:pPr>
            <a:r>
              <a:rPr lang="en-US" dirty="0" smtClean="0"/>
              <a:t>Prior to 1920 – basement generators (8% of farms had electricity)</a:t>
            </a:r>
          </a:p>
          <a:p>
            <a:pPr>
              <a:buNone/>
            </a:pPr>
            <a:r>
              <a:rPr lang="en-US" dirty="0" smtClean="0"/>
              <a:t>1920 -1950 – lines from central power plant (96.6% of farms had electricity)</a:t>
            </a:r>
          </a:p>
          <a:p>
            <a:pPr>
              <a:buNone/>
            </a:pPr>
            <a:endParaRPr lang="en-US" dirty="0"/>
          </a:p>
        </p:txBody>
      </p:sp>
      <p:sp>
        <p:nvSpPr>
          <p:cNvPr id="2" name="Title 1"/>
          <p:cNvSpPr>
            <a:spLocks noGrp="1"/>
          </p:cNvSpPr>
          <p:nvPr>
            <p:ph type="title"/>
          </p:nvPr>
        </p:nvSpPr>
        <p:spPr/>
        <p:txBody>
          <a:bodyPr/>
          <a:lstStyle/>
          <a:p>
            <a:r>
              <a:rPr lang="en-US" dirty="0" smtClean="0"/>
              <a:t>Electricity</a:t>
            </a:r>
            <a:endParaRPr lang="en-US" dirty="0"/>
          </a:p>
        </p:txBody>
      </p:sp>
      <p:pic>
        <p:nvPicPr>
          <p:cNvPr id="4" name="Picture 3" descr="Edison.jpg"/>
          <p:cNvPicPr>
            <a:picLocks noChangeAspect="1"/>
          </p:cNvPicPr>
          <p:nvPr/>
        </p:nvPicPr>
        <p:blipFill>
          <a:blip r:embed="rId3" cstate="print"/>
          <a:stretch>
            <a:fillRect/>
          </a:stretch>
        </p:blipFill>
        <p:spPr>
          <a:xfrm>
            <a:off x="381000" y="4267200"/>
            <a:ext cx="2921000" cy="2190750"/>
          </a:xfrm>
          <a:prstGeom prst="rect">
            <a:avLst/>
          </a:prstGeom>
        </p:spPr>
      </p:pic>
      <p:sp>
        <p:nvSpPr>
          <p:cNvPr id="5" name="TextBox 4"/>
          <p:cNvSpPr txBox="1"/>
          <p:nvPr/>
        </p:nvSpPr>
        <p:spPr>
          <a:xfrm>
            <a:off x="3962400" y="4114800"/>
            <a:ext cx="4495800" cy="2554545"/>
          </a:xfrm>
          <a:prstGeom prst="rect">
            <a:avLst/>
          </a:prstGeom>
          <a:noFill/>
        </p:spPr>
        <p:txBody>
          <a:bodyPr wrap="square" rtlCol="0">
            <a:spAutoFit/>
          </a:bodyPr>
          <a:lstStyle/>
          <a:p>
            <a:r>
              <a:rPr lang="en-US" sz="2000" dirty="0" smtClean="0"/>
              <a:t>Thomas Edison, the “Wizard of Menlo Park,” had over 1,000 inventions.  He grew up in Port Huron, but spent most of his life in Menlo Park, NJ.  His company, which merged in 1892 to become </a:t>
            </a:r>
            <a:r>
              <a:rPr lang="en-US" sz="2000" b="1" dirty="0" smtClean="0"/>
              <a:t>General Electric </a:t>
            </a:r>
            <a:r>
              <a:rPr lang="en-US" sz="2000" dirty="0" smtClean="0"/>
              <a:t>was, and still is, one of the world’s largest corporations.</a:t>
            </a:r>
            <a:endParaRPr lang="en-US" sz="2000" dirty="0"/>
          </a:p>
        </p:txBody>
      </p:sp>
      <p:sp>
        <p:nvSpPr>
          <p:cNvPr id="6" name="Rectangle 5"/>
          <p:cNvSpPr/>
          <p:nvPr/>
        </p:nvSpPr>
        <p:spPr>
          <a:xfrm>
            <a:off x="0" y="6477000"/>
            <a:ext cx="3962400" cy="215444"/>
          </a:xfrm>
          <a:prstGeom prst="rect">
            <a:avLst/>
          </a:prstGeom>
        </p:spPr>
        <p:txBody>
          <a:bodyPr wrap="square">
            <a:spAutoFit/>
          </a:bodyPr>
          <a:lstStyle/>
          <a:p>
            <a:r>
              <a:rPr lang="en-US" sz="800" dirty="0" smtClean="0"/>
              <a:t>http://contributionstoscience.wikispaces.com/Thomas+Edison+and+the+Lightbulb</a:t>
            </a:r>
            <a:endParaRPr lang="en-US" sz="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rming 1930s.gif"/>
          <p:cNvPicPr>
            <a:picLocks noChangeAspect="1"/>
          </p:cNvPicPr>
          <p:nvPr/>
        </p:nvPicPr>
        <p:blipFill>
          <a:blip r:embed="rId3" cstate="print"/>
          <a:stretch>
            <a:fillRect/>
          </a:stretch>
        </p:blipFill>
        <p:spPr>
          <a:xfrm>
            <a:off x="4419600" y="762000"/>
            <a:ext cx="4524153" cy="5257800"/>
          </a:xfrm>
          <a:prstGeom prst="rect">
            <a:avLst/>
          </a:prstGeom>
        </p:spPr>
      </p:pic>
      <p:sp>
        <p:nvSpPr>
          <p:cNvPr id="3" name="Content Placeholder 2"/>
          <p:cNvSpPr>
            <a:spLocks noGrp="1"/>
          </p:cNvSpPr>
          <p:nvPr>
            <p:ph idx="1"/>
          </p:nvPr>
        </p:nvSpPr>
        <p:spPr>
          <a:xfrm>
            <a:off x="0" y="1447800"/>
            <a:ext cx="5486400" cy="4572000"/>
          </a:xfrm>
        </p:spPr>
        <p:txBody>
          <a:bodyPr>
            <a:normAutofit fontScale="62500" lnSpcReduction="20000"/>
          </a:bodyPr>
          <a:lstStyle/>
          <a:p>
            <a:r>
              <a:rPr lang="en-US" b="1" dirty="0" smtClean="0">
                <a:solidFill>
                  <a:schemeClr val="tx1"/>
                </a:solidFill>
              </a:rPr>
              <a:t>Wheat</a:t>
            </a:r>
            <a:r>
              <a:rPr lang="en-US" dirty="0" smtClean="0">
                <a:solidFill>
                  <a:schemeClr val="tx1"/>
                </a:solidFill>
              </a:rPr>
              <a:t> was leading crop until 1900 (now one of the leading growers of winter wheat for pastries and breakfast foods)</a:t>
            </a:r>
          </a:p>
          <a:p>
            <a:r>
              <a:rPr lang="en-US" b="1" dirty="0" smtClean="0">
                <a:solidFill>
                  <a:schemeClr val="tx1"/>
                </a:solidFill>
              </a:rPr>
              <a:t>Corn</a:t>
            </a:r>
            <a:r>
              <a:rPr lang="en-US" dirty="0" smtClean="0">
                <a:solidFill>
                  <a:schemeClr val="tx1"/>
                </a:solidFill>
              </a:rPr>
              <a:t> is an another important crop</a:t>
            </a:r>
          </a:p>
          <a:p>
            <a:r>
              <a:rPr lang="en-US" b="1" dirty="0" smtClean="0">
                <a:solidFill>
                  <a:schemeClr val="tx1"/>
                </a:solidFill>
              </a:rPr>
              <a:t>Wool</a:t>
            </a:r>
            <a:r>
              <a:rPr lang="en-US" dirty="0" smtClean="0">
                <a:solidFill>
                  <a:schemeClr val="tx1"/>
                </a:solidFill>
              </a:rPr>
              <a:t> from sheep was a important in 1800s</a:t>
            </a:r>
          </a:p>
          <a:p>
            <a:r>
              <a:rPr lang="en-US" b="1" dirty="0" smtClean="0">
                <a:solidFill>
                  <a:schemeClr val="tx1"/>
                </a:solidFill>
              </a:rPr>
              <a:t>Pigs</a:t>
            </a:r>
            <a:r>
              <a:rPr lang="en-US" dirty="0" smtClean="0">
                <a:solidFill>
                  <a:schemeClr val="tx1"/>
                </a:solidFill>
              </a:rPr>
              <a:t> and </a:t>
            </a:r>
            <a:r>
              <a:rPr lang="en-US" b="1" dirty="0" smtClean="0">
                <a:solidFill>
                  <a:schemeClr val="tx1"/>
                </a:solidFill>
              </a:rPr>
              <a:t>hogs</a:t>
            </a:r>
            <a:r>
              <a:rPr lang="en-US" dirty="0" smtClean="0">
                <a:solidFill>
                  <a:schemeClr val="tx1"/>
                </a:solidFill>
              </a:rPr>
              <a:t> became more important in 20</a:t>
            </a:r>
            <a:r>
              <a:rPr lang="en-US" baseline="30000" dirty="0" smtClean="0">
                <a:solidFill>
                  <a:schemeClr val="tx1"/>
                </a:solidFill>
              </a:rPr>
              <a:t>th</a:t>
            </a:r>
            <a:r>
              <a:rPr lang="en-US" dirty="0" smtClean="0">
                <a:solidFill>
                  <a:schemeClr val="tx1"/>
                </a:solidFill>
              </a:rPr>
              <a:t> century</a:t>
            </a:r>
          </a:p>
          <a:p>
            <a:r>
              <a:rPr lang="en-US" b="1" dirty="0" smtClean="0">
                <a:solidFill>
                  <a:schemeClr val="tx1"/>
                </a:solidFill>
              </a:rPr>
              <a:t>Increased specialization</a:t>
            </a:r>
            <a:r>
              <a:rPr lang="en-US" dirty="0" smtClean="0">
                <a:solidFill>
                  <a:schemeClr val="tx1"/>
                </a:solidFill>
              </a:rPr>
              <a:t> in profitable crops like potatoes, dry beans, sugar beets, fruit</a:t>
            </a:r>
          </a:p>
          <a:p>
            <a:r>
              <a:rPr lang="en-US" b="1" dirty="0" smtClean="0">
                <a:solidFill>
                  <a:schemeClr val="tx1"/>
                </a:solidFill>
              </a:rPr>
              <a:t>Increased scientific knowledge </a:t>
            </a:r>
            <a:r>
              <a:rPr lang="en-US" dirty="0" smtClean="0">
                <a:solidFill>
                  <a:schemeClr val="tx1"/>
                </a:solidFill>
              </a:rPr>
              <a:t>– “Farmer Institutes” (MAC professor Dr. Robert </a:t>
            </a:r>
            <a:r>
              <a:rPr lang="en-US" dirty="0" err="1" smtClean="0">
                <a:solidFill>
                  <a:schemeClr val="tx1"/>
                </a:solidFill>
              </a:rPr>
              <a:t>Kedzie</a:t>
            </a:r>
            <a:r>
              <a:rPr lang="en-US" dirty="0" smtClean="0">
                <a:solidFill>
                  <a:schemeClr val="tx1"/>
                </a:solidFill>
              </a:rPr>
              <a:t>) and “experiment stations” produce better strains, fertilizers, and pesticides</a:t>
            </a:r>
          </a:p>
          <a:p>
            <a:endParaRPr lang="en-US" dirty="0"/>
          </a:p>
        </p:txBody>
      </p:sp>
      <p:sp>
        <p:nvSpPr>
          <p:cNvPr id="2" name="Title 1"/>
          <p:cNvSpPr>
            <a:spLocks noGrp="1"/>
          </p:cNvSpPr>
          <p:nvPr>
            <p:ph type="title"/>
          </p:nvPr>
        </p:nvSpPr>
        <p:spPr>
          <a:xfrm>
            <a:off x="609600" y="304800"/>
            <a:ext cx="8229600" cy="1143000"/>
          </a:xfrm>
        </p:spPr>
        <p:txBody>
          <a:bodyPr/>
          <a:lstStyle/>
          <a:p>
            <a:r>
              <a:rPr lang="en-US" dirty="0" smtClean="0"/>
              <a:t>Michigan Agriculture</a:t>
            </a:r>
            <a:endParaRPr lang="en-US" dirty="0"/>
          </a:p>
        </p:txBody>
      </p:sp>
      <p:sp>
        <p:nvSpPr>
          <p:cNvPr id="7" name="Rectangle 6"/>
          <p:cNvSpPr/>
          <p:nvPr/>
        </p:nvSpPr>
        <p:spPr>
          <a:xfrm>
            <a:off x="5029200" y="6019800"/>
            <a:ext cx="3048000" cy="338554"/>
          </a:xfrm>
          <a:prstGeom prst="rect">
            <a:avLst/>
          </a:prstGeom>
        </p:spPr>
        <p:txBody>
          <a:bodyPr wrap="square">
            <a:spAutoFit/>
          </a:bodyPr>
          <a:lstStyle/>
          <a:p>
            <a:r>
              <a:rPr lang="en-US" sz="800" dirty="0" smtClean="0"/>
              <a:t>http://www.hal.state.mi.us/mhc/museum/explore/museums/hismus/1900-75/erlyagri/images/agmap2.gif</a:t>
            </a:r>
            <a:endParaRPr lang="en-US" sz="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525963"/>
          </a:xfrm>
        </p:spPr>
        <p:txBody>
          <a:bodyPr>
            <a:normAutofit fontScale="92500" lnSpcReduction="10000"/>
          </a:bodyPr>
          <a:lstStyle/>
          <a:p>
            <a:r>
              <a:rPr lang="en-US" dirty="0" smtClean="0"/>
              <a:t>1870 – Michigan Horticultural Society</a:t>
            </a:r>
          </a:p>
          <a:p>
            <a:r>
              <a:rPr lang="en-US" dirty="0" smtClean="0"/>
              <a:t>1919 – Michigan State Farm Bureau established to regulate, tax, and advocate for farmers (Farm Bureau Insurance in 1928)</a:t>
            </a:r>
          </a:p>
          <a:p>
            <a:r>
              <a:rPr lang="en-US" dirty="0" smtClean="0"/>
              <a:t>1850 – 85% of Michiganders relied on agriculture</a:t>
            </a:r>
          </a:p>
          <a:p>
            <a:r>
              <a:rPr lang="en-US" dirty="0" smtClean="0"/>
              <a:t>1950 – Less than 5%</a:t>
            </a:r>
          </a:p>
          <a:p>
            <a:r>
              <a:rPr lang="en-US" dirty="0" smtClean="0"/>
              <a:t>1910 – Peak # of farms = 207,000 (now 56,000)</a:t>
            </a:r>
          </a:p>
          <a:p>
            <a:endParaRPr lang="en-US" dirty="0"/>
          </a:p>
        </p:txBody>
      </p:sp>
      <p:sp>
        <p:nvSpPr>
          <p:cNvPr id="2" name="Title 1"/>
          <p:cNvSpPr>
            <a:spLocks noGrp="1"/>
          </p:cNvSpPr>
          <p:nvPr>
            <p:ph type="title"/>
          </p:nvPr>
        </p:nvSpPr>
        <p:spPr/>
        <p:txBody>
          <a:bodyPr>
            <a:normAutofit/>
          </a:bodyPr>
          <a:lstStyle/>
          <a:p>
            <a:r>
              <a:rPr lang="en-US" dirty="0" smtClean="0"/>
              <a:t>The Decline of Agriculture</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Prices and production reached highs prior to and during World War I, but declined significantly during the Depression.  </a:t>
            </a:r>
          </a:p>
          <a:p>
            <a:r>
              <a:rPr lang="en-US" dirty="0" smtClean="0"/>
              <a:t>Prices rose during WWII, but dropped off so both iron and copper mining largely ended.</a:t>
            </a:r>
          </a:p>
          <a:p>
            <a:r>
              <a:rPr lang="en-US" dirty="0" smtClean="0"/>
              <a:t>Oil was discovered in Saginaw in 1925</a:t>
            </a:r>
          </a:p>
          <a:p>
            <a:r>
              <a:rPr lang="en-US" dirty="0" smtClean="0"/>
              <a:t>1928 – Discovery Well made Mt. Pleasant the center of Michigan Petroleum industry.</a:t>
            </a:r>
          </a:p>
          <a:p>
            <a:r>
              <a:rPr lang="en-US" dirty="0" smtClean="0"/>
              <a:t>Michigan still produces a significant amount of oil and natural gas</a:t>
            </a:r>
          </a:p>
        </p:txBody>
      </p:sp>
      <p:sp>
        <p:nvSpPr>
          <p:cNvPr id="2" name="Title 1"/>
          <p:cNvSpPr>
            <a:spLocks noGrp="1"/>
          </p:cNvSpPr>
          <p:nvPr>
            <p:ph type="title"/>
          </p:nvPr>
        </p:nvSpPr>
        <p:spPr/>
        <p:txBody>
          <a:bodyPr/>
          <a:lstStyle/>
          <a:p>
            <a:r>
              <a:rPr lang="en-US" dirty="0" smtClean="0"/>
              <a:t>Iron MINING, Copper Mining, and Oil</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rysler.png"/>
          <p:cNvPicPr>
            <a:picLocks noChangeAspect="1"/>
          </p:cNvPicPr>
          <p:nvPr/>
        </p:nvPicPr>
        <p:blipFill>
          <a:blip r:embed="rId3" cstate="print"/>
          <a:stretch>
            <a:fillRect/>
          </a:stretch>
        </p:blipFill>
        <p:spPr>
          <a:xfrm>
            <a:off x="6781800" y="131135"/>
            <a:ext cx="2263302" cy="2473842"/>
          </a:xfrm>
          <a:prstGeom prst="rect">
            <a:avLst/>
          </a:prstGeom>
        </p:spPr>
      </p:pic>
      <p:sp>
        <p:nvSpPr>
          <p:cNvPr id="3" name="Content Placeholder 2"/>
          <p:cNvSpPr>
            <a:spLocks noGrp="1"/>
          </p:cNvSpPr>
          <p:nvPr>
            <p:ph idx="1"/>
          </p:nvPr>
        </p:nvSpPr>
        <p:spPr>
          <a:xfrm>
            <a:off x="152400" y="1600200"/>
            <a:ext cx="7239000" cy="4068763"/>
          </a:xfrm>
        </p:spPr>
        <p:txBody>
          <a:bodyPr>
            <a:normAutofit lnSpcReduction="10000"/>
          </a:bodyPr>
          <a:lstStyle/>
          <a:p>
            <a:r>
              <a:rPr lang="en-US" b="1" dirty="0" smtClean="0"/>
              <a:t>Walter P. Chrysler </a:t>
            </a:r>
            <a:r>
              <a:rPr lang="en-US" dirty="0" smtClean="0"/>
              <a:t>left General Motors over dispute with Billy Durant, and was put in charge of two automakers, Maxwell and Chalmers. He quickly made them profitable.</a:t>
            </a:r>
          </a:p>
          <a:p>
            <a:r>
              <a:rPr lang="en-US" dirty="0" smtClean="0"/>
              <a:t>1925 – founded Chrysler Corporation</a:t>
            </a:r>
          </a:p>
          <a:p>
            <a:r>
              <a:rPr lang="en-US" dirty="0" smtClean="0"/>
              <a:t>1928 – merged with Dodge Brothers, who had the best dealer network</a:t>
            </a:r>
            <a:endParaRPr lang="en-US" dirty="0"/>
          </a:p>
        </p:txBody>
      </p:sp>
      <p:sp>
        <p:nvSpPr>
          <p:cNvPr id="2" name="Title 1"/>
          <p:cNvSpPr>
            <a:spLocks noGrp="1"/>
          </p:cNvSpPr>
          <p:nvPr>
            <p:ph type="title"/>
          </p:nvPr>
        </p:nvSpPr>
        <p:spPr/>
        <p:txBody>
          <a:bodyPr/>
          <a:lstStyle/>
          <a:p>
            <a:r>
              <a:rPr lang="en-US" dirty="0" smtClean="0"/>
              <a:t>Chrysler Corporation</a:t>
            </a:r>
            <a:endParaRPr lang="en-US" dirty="0"/>
          </a:p>
        </p:txBody>
      </p:sp>
      <p:sp>
        <p:nvSpPr>
          <p:cNvPr id="5" name="Rectangle 4"/>
          <p:cNvSpPr/>
          <p:nvPr/>
        </p:nvSpPr>
        <p:spPr>
          <a:xfrm>
            <a:off x="7162800" y="2590800"/>
            <a:ext cx="1752600" cy="338554"/>
          </a:xfrm>
          <a:prstGeom prst="rect">
            <a:avLst/>
          </a:prstGeom>
        </p:spPr>
        <p:txBody>
          <a:bodyPr wrap="square">
            <a:spAutoFit/>
          </a:bodyPr>
          <a:lstStyle/>
          <a:p>
            <a:r>
              <a:rPr lang="en-US" sz="800" dirty="0" smtClean="0"/>
              <a:t>http://kids.britannica.com/comptons/art-139445/Walter-P-Chrysler</a:t>
            </a:r>
            <a:endParaRPr lang="en-US" sz="8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1371600"/>
            <a:ext cx="6248400" cy="4525963"/>
          </a:xfrm>
        </p:spPr>
        <p:txBody>
          <a:bodyPr/>
          <a:lstStyle/>
          <a:p>
            <a:r>
              <a:rPr lang="en-US" dirty="0" smtClean="0"/>
              <a:t>Head of GM after death of Billy Durant</a:t>
            </a:r>
          </a:p>
          <a:p>
            <a:r>
              <a:rPr lang="en-US" dirty="0" smtClean="0"/>
              <a:t>With market saturated, Sloan recommended annual model changes, making GM the market leader by the late 1920s.</a:t>
            </a:r>
          </a:p>
          <a:p>
            <a:endParaRPr lang="en-US" dirty="0"/>
          </a:p>
        </p:txBody>
      </p:sp>
      <p:sp>
        <p:nvSpPr>
          <p:cNvPr id="2" name="Title 1"/>
          <p:cNvSpPr>
            <a:spLocks noGrp="1"/>
          </p:cNvSpPr>
          <p:nvPr>
            <p:ph type="title"/>
          </p:nvPr>
        </p:nvSpPr>
        <p:spPr>
          <a:xfrm>
            <a:off x="2590800" y="304800"/>
            <a:ext cx="6934200" cy="1143000"/>
          </a:xfrm>
        </p:spPr>
        <p:txBody>
          <a:bodyPr/>
          <a:lstStyle/>
          <a:p>
            <a:r>
              <a:rPr lang="en-US" dirty="0" smtClean="0"/>
              <a:t>Alfred P. Sloan, Jr.</a:t>
            </a:r>
            <a:endParaRPr lang="en-US" dirty="0"/>
          </a:p>
        </p:txBody>
      </p:sp>
      <p:sp>
        <p:nvSpPr>
          <p:cNvPr id="5" name="Rectangle 4"/>
          <p:cNvSpPr/>
          <p:nvPr/>
        </p:nvSpPr>
        <p:spPr>
          <a:xfrm>
            <a:off x="152400" y="3352800"/>
            <a:ext cx="2438400" cy="215444"/>
          </a:xfrm>
          <a:prstGeom prst="rect">
            <a:avLst/>
          </a:prstGeom>
        </p:spPr>
        <p:txBody>
          <a:bodyPr wrap="square">
            <a:spAutoFit/>
          </a:bodyPr>
          <a:lstStyle/>
          <a:p>
            <a:r>
              <a:rPr lang="en-US" sz="800" dirty="0" smtClean="0"/>
              <a:t>/http://www.nndb.com/people/631/000117280</a:t>
            </a:r>
            <a:endParaRPr lang="en-US" sz="800" dirty="0"/>
          </a:p>
        </p:txBody>
      </p:sp>
      <p:pic>
        <p:nvPicPr>
          <p:cNvPr id="6" name="Picture 5" descr="Alfred Sloan.jpg"/>
          <p:cNvPicPr>
            <a:picLocks noChangeAspect="1"/>
          </p:cNvPicPr>
          <p:nvPr/>
        </p:nvPicPr>
        <p:blipFill>
          <a:blip r:embed="rId3" cstate="print"/>
          <a:stretch>
            <a:fillRect/>
          </a:stretch>
        </p:blipFill>
        <p:spPr>
          <a:xfrm>
            <a:off x="228600" y="381000"/>
            <a:ext cx="2295292" cy="2895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r>
              <a:rPr lang="en-US" dirty="0" smtClean="0"/>
              <a:t>McMillan “machine” ends</a:t>
            </a:r>
            <a:endParaRPr lang="en-US" dirty="0"/>
          </a:p>
        </p:txBody>
      </p:sp>
      <p:sp>
        <p:nvSpPr>
          <p:cNvPr id="3" name="Content Placeholder 2"/>
          <p:cNvSpPr>
            <a:spLocks noGrp="1"/>
          </p:cNvSpPr>
          <p:nvPr>
            <p:ph idx="1"/>
          </p:nvPr>
        </p:nvSpPr>
        <p:spPr>
          <a:xfrm>
            <a:off x="1828800" y="1524000"/>
            <a:ext cx="7086600" cy="4525963"/>
          </a:xfrm>
        </p:spPr>
        <p:txBody>
          <a:bodyPr>
            <a:normAutofit fontScale="85000" lnSpcReduction="20000"/>
          </a:bodyPr>
          <a:lstStyle/>
          <a:p>
            <a:r>
              <a:rPr lang="en-US" dirty="0" smtClean="0"/>
              <a:t>James McMillan died in 1902 at age 64, and his senate seat was taken by Russell Alger.  </a:t>
            </a:r>
            <a:r>
              <a:rPr lang="en-US" b="1" dirty="0" smtClean="0"/>
              <a:t>William C. McMillan</a:t>
            </a:r>
            <a:r>
              <a:rPr lang="en-US" dirty="0" smtClean="0"/>
              <a:t>, his son, continued in politics until his death in 1907 (45 years old). </a:t>
            </a:r>
          </a:p>
          <a:p>
            <a:r>
              <a:rPr lang="en-US" dirty="0" smtClean="0"/>
              <a:t>McMillan backed Republican </a:t>
            </a:r>
            <a:r>
              <a:rPr lang="en-US" b="1" dirty="0" smtClean="0"/>
              <a:t>Fred Warner</a:t>
            </a:r>
            <a:r>
              <a:rPr lang="en-US" dirty="0" smtClean="0"/>
              <a:t> to replace Aaron Bliss as governor in 1904. </a:t>
            </a:r>
          </a:p>
          <a:p>
            <a:r>
              <a:rPr lang="en-US" dirty="0" smtClean="0"/>
              <a:t>Warner, the only governor to serve three terms (1905-1911), pushed for </a:t>
            </a:r>
            <a:r>
              <a:rPr lang="en-US" b="1" dirty="0" smtClean="0"/>
              <a:t>direct primary</a:t>
            </a:r>
            <a:r>
              <a:rPr lang="en-US" dirty="0" smtClean="0"/>
              <a:t> to replace nominating convention (finally enacted in 1909), and other progressive reforms</a:t>
            </a:r>
          </a:p>
          <a:p>
            <a:endParaRPr lang="en-US" dirty="0"/>
          </a:p>
        </p:txBody>
      </p:sp>
      <p:pic>
        <p:nvPicPr>
          <p:cNvPr id="6" name="Picture 5" descr="Fred Warner.jpg"/>
          <p:cNvPicPr>
            <a:picLocks noChangeAspect="1"/>
          </p:cNvPicPr>
          <p:nvPr/>
        </p:nvPicPr>
        <p:blipFill>
          <a:blip r:embed="rId3" cstate="print"/>
          <a:stretch>
            <a:fillRect/>
          </a:stretch>
        </p:blipFill>
        <p:spPr>
          <a:xfrm>
            <a:off x="152400" y="2971800"/>
            <a:ext cx="1680181" cy="2459260"/>
          </a:xfrm>
          <a:prstGeom prst="rect">
            <a:avLst/>
          </a:prstGeom>
        </p:spPr>
      </p:pic>
      <p:sp>
        <p:nvSpPr>
          <p:cNvPr id="7" name="TextBox 6"/>
          <p:cNvSpPr txBox="1"/>
          <p:nvPr/>
        </p:nvSpPr>
        <p:spPr>
          <a:xfrm>
            <a:off x="152400" y="5181600"/>
            <a:ext cx="1770356" cy="677108"/>
          </a:xfrm>
          <a:prstGeom prst="rect">
            <a:avLst/>
          </a:prstGeom>
          <a:noFill/>
        </p:spPr>
        <p:txBody>
          <a:bodyPr wrap="none" rtlCol="0">
            <a:spAutoFit/>
          </a:bodyPr>
          <a:lstStyle/>
          <a:p>
            <a:r>
              <a:rPr lang="en-US" dirty="0" smtClean="0"/>
              <a:t/>
            </a:r>
            <a:br>
              <a:rPr lang="en-US" dirty="0" smtClean="0"/>
            </a:br>
            <a:r>
              <a:rPr lang="en-US" sz="2000" dirty="0" smtClean="0">
                <a:solidFill>
                  <a:srgbClr val="7030A0"/>
                </a:solidFill>
              </a:rPr>
              <a:t>Fred Warner</a:t>
            </a:r>
            <a:endParaRPr lang="en-US" sz="2000" dirty="0">
              <a:solidFill>
                <a:srgbClr val="7030A0"/>
              </a:solidFill>
            </a:endParaRPr>
          </a:p>
        </p:txBody>
      </p:sp>
      <p:sp>
        <p:nvSpPr>
          <p:cNvPr id="8" name="TextBox 7"/>
          <p:cNvSpPr txBox="1"/>
          <p:nvPr/>
        </p:nvSpPr>
        <p:spPr>
          <a:xfrm>
            <a:off x="0" y="2667000"/>
            <a:ext cx="184731" cy="400110"/>
          </a:xfrm>
          <a:prstGeom prst="rect">
            <a:avLst/>
          </a:prstGeom>
          <a:noFill/>
        </p:spPr>
        <p:txBody>
          <a:bodyPr wrap="none" rtlCol="0">
            <a:spAutoFit/>
          </a:bodyPr>
          <a:lstStyle/>
          <a:p>
            <a:endParaRPr lang="en-US" sz="2000" dirty="0"/>
          </a:p>
        </p:txBody>
      </p:sp>
      <p:sp>
        <p:nvSpPr>
          <p:cNvPr id="9" name="Rectangle 8"/>
          <p:cNvSpPr/>
          <p:nvPr/>
        </p:nvSpPr>
        <p:spPr>
          <a:xfrm>
            <a:off x="0" y="2819400"/>
            <a:ext cx="2362200" cy="215444"/>
          </a:xfrm>
          <a:prstGeom prst="rect">
            <a:avLst/>
          </a:prstGeom>
        </p:spPr>
        <p:txBody>
          <a:bodyPr wrap="square">
            <a:spAutoFit/>
          </a:bodyPr>
          <a:lstStyle/>
          <a:p>
            <a:r>
              <a:rPr lang="en-US" sz="800" dirty="0" smtClean="0"/>
              <a:t>http://medicolegal.tripod.com/michiganlaw.htm</a:t>
            </a:r>
            <a:endParaRPr lang="en-US" sz="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Cadillac place (the GM building)</a:t>
            </a:r>
            <a:endParaRPr lang="en-US" dirty="0"/>
          </a:p>
        </p:txBody>
      </p:sp>
      <p:sp>
        <p:nvSpPr>
          <p:cNvPr id="3" name="Content Placeholder 2"/>
          <p:cNvSpPr>
            <a:spLocks noGrp="1"/>
          </p:cNvSpPr>
          <p:nvPr>
            <p:ph idx="1"/>
          </p:nvPr>
        </p:nvSpPr>
        <p:spPr>
          <a:xfrm>
            <a:off x="304800" y="1447800"/>
            <a:ext cx="8686800" cy="2789237"/>
          </a:xfrm>
        </p:spPr>
        <p:txBody>
          <a:bodyPr>
            <a:normAutofit fontScale="70000" lnSpcReduction="20000"/>
          </a:bodyPr>
          <a:lstStyle/>
          <a:p>
            <a:r>
              <a:rPr lang="en-US" dirty="0" smtClean="0"/>
              <a:t>Started in 1919, and completed in 1923</a:t>
            </a:r>
          </a:p>
          <a:p>
            <a:r>
              <a:rPr lang="en-US" dirty="0" smtClean="0"/>
              <a:t>Was originally called the Durant Building, but Durant was ousted in 1921, so renamed the General Motors Building</a:t>
            </a:r>
          </a:p>
          <a:p>
            <a:r>
              <a:rPr lang="en-US" dirty="0" smtClean="0"/>
              <a:t>Was world’s 2</a:t>
            </a:r>
            <a:r>
              <a:rPr lang="en-US" baseline="30000" dirty="0" smtClean="0"/>
              <a:t>nd</a:t>
            </a:r>
            <a:r>
              <a:rPr lang="en-US" dirty="0" smtClean="0"/>
              <a:t> largest office building</a:t>
            </a:r>
          </a:p>
          <a:p>
            <a:r>
              <a:rPr lang="en-US" dirty="0" smtClean="0"/>
              <a:t>Served as GM’s world headquarters from 1923 to 2001 when moved to the </a:t>
            </a:r>
            <a:r>
              <a:rPr lang="en-US" dirty="0" err="1" smtClean="0"/>
              <a:t>Ren</a:t>
            </a:r>
            <a:r>
              <a:rPr lang="en-US" dirty="0" smtClean="0"/>
              <a:t> </a:t>
            </a:r>
            <a:r>
              <a:rPr lang="en-US" dirty="0" err="1" smtClean="0"/>
              <a:t>Cen</a:t>
            </a:r>
            <a:endParaRPr lang="en-US" dirty="0" smtClean="0"/>
          </a:p>
          <a:p>
            <a:r>
              <a:rPr lang="en-US" dirty="0" smtClean="0"/>
              <a:t>Now leased by the State of Michigan for 20 years, and renamed Cadillac Place</a:t>
            </a:r>
            <a:endParaRPr lang="en-US" dirty="0"/>
          </a:p>
        </p:txBody>
      </p:sp>
      <p:pic>
        <p:nvPicPr>
          <p:cNvPr id="4" name="Picture 3" descr="GM building.jpg"/>
          <p:cNvPicPr>
            <a:picLocks noChangeAspect="1"/>
          </p:cNvPicPr>
          <p:nvPr/>
        </p:nvPicPr>
        <p:blipFill>
          <a:blip r:embed="rId2" cstate="print"/>
          <a:stretch>
            <a:fillRect/>
          </a:stretch>
        </p:blipFill>
        <p:spPr>
          <a:xfrm>
            <a:off x="304800" y="4038600"/>
            <a:ext cx="3372409" cy="2603500"/>
          </a:xfrm>
          <a:prstGeom prst="rect">
            <a:avLst/>
          </a:prstGeom>
        </p:spPr>
      </p:pic>
      <p:sp>
        <p:nvSpPr>
          <p:cNvPr id="5" name="Rectangle 4"/>
          <p:cNvSpPr/>
          <p:nvPr/>
        </p:nvSpPr>
        <p:spPr>
          <a:xfrm>
            <a:off x="914400" y="6642556"/>
            <a:ext cx="2438400" cy="215444"/>
          </a:xfrm>
          <a:prstGeom prst="rect">
            <a:avLst/>
          </a:prstGeom>
        </p:spPr>
        <p:txBody>
          <a:bodyPr wrap="square">
            <a:spAutoFit/>
          </a:bodyPr>
          <a:lstStyle/>
          <a:p>
            <a:r>
              <a:rPr lang="en-US" sz="800" dirty="0" smtClean="0"/>
              <a:t>http://en.wikipedia.org/wiki/Cadillac_Place</a:t>
            </a:r>
            <a:endParaRPr lang="en-US" sz="800" dirty="0"/>
          </a:p>
        </p:txBody>
      </p:sp>
      <p:sp>
        <p:nvSpPr>
          <p:cNvPr id="6" name="Rectangle 5"/>
          <p:cNvSpPr/>
          <p:nvPr/>
        </p:nvSpPr>
        <p:spPr>
          <a:xfrm>
            <a:off x="4648200" y="6642556"/>
            <a:ext cx="3048000" cy="215444"/>
          </a:xfrm>
          <a:prstGeom prst="rect">
            <a:avLst/>
          </a:prstGeom>
        </p:spPr>
        <p:txBody>
          <a:bodyPr wrap="square">
            <a:spAutoFit/>
          </a:bodyPr>
          <a:lstStyle/>
          <a:p>
            <a:r>
              <a:rPr lang="en-US" sz="800" dirty="0" smtClean="0"/>
              <a:t>http://detroit1701.org/General%20Motors%20Building.html</a:t>
            </a:r>
            <a:endParaRPr lang="en-US" sz="800" dirty="0"/>
          </a:p>
        </p:txBody>
      </p:sp>
      <p:pic>
        <p:nvPicPr>
          <p:cNvPr id="7" name="Picture 6" descr="General Motors bldg.jpg"/>
          <p:cNvPicPr>
            <a:picLocks noChangeAspect="1"/>
          </p:cNvPicPr>
          <p:nvPr/>
        </p:nvPicPr>
        <p:blipFill>
          <a:blip r:embed="rId3" cstate="print"/>
          <a:stretch>
            <a:fillRect/>
          </a:stretch>
        </p:blipFill>
        <p:spPr>
          <a:xfrm>
            <a:off x="4419600" y="4024162"/>
            <a:ext cx="3429000" cy="257175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dsel Ford1.jpg"/>
          <p:cNvPicPr>
            <a:picLocks noChangeAspect="1"/>
          </p:cNvPicPr>
          <p:nvPr/>
        </p:nvPicPr>
        <p:blipFill>
          <a:blip r:embed="rId3" cstate="print"/>
          <a:stretch>
            <a:fillRect/>
          </a:stretch>
        </p:blipFill>
        <p:spPr>
          <a:xfrm>
            <a:off x="6781800" y="152400"/>
            <a:ext cx="1943100" cy="2547840"/>
          </a:xfrm>
          <a:prstGeom prst="rect">
            <a:avLst/>
          </a:prstGeom>
        </p:spPr>
      </p:pic>
      <p:sp>
        <p:nvSpPr>
          <p:cNvPr id="3" name="Content Placeholder 2"/>
          <p:cNvSpPr>
            <a:spLocks noGrp="1"/>
          </p:cNvSpPr>
          <p:nvPr>
            <p:ph idx="1"/>
          </p:nvPr>
        </p:nvSpPr>
        <p:spPr>
          <a:xfrm>
            <a:off x="228600" y="2209800"/>
            <a:ext cx="8229600" cy="4525963"/>
          </a:xfrm>
        </p:spPr>
        <p:txBody>
          <a:bodyPr>
            <a:normAutofit fontScale="92500" lnSpcReduction="10000"/>
          </a:bodyPr>
          <a:lstStyle/>
          <a:p>
            <a:r>
              <a:rPr lang="en-US" dirty="0" smtClean="0"/>
              <a:t>1927 – Ford discontinues Model T due to competition from Chevrolet, then makes Model A</a:t>
            </a:r>
          </a:p>
          <a:p>
            <a:r>
              <a:rPr lang="en-US" dirty="0" smtClean="0"/>
              <a:t>GM remained leader, followed by Ford, followed by Chrysler (called the Big Three)</a:t>
            </a:r>
          </a:p>
          <a:p>
            <a:r>
              <a:rPr lang="en-US" dirty="0" smtClean="0"/>
              <a:t>Flint becomes GM town, with huge Buick and Chevrolet plants, and AC Spark Plug and Fisher Body plants.  </a:t>
            </a:r>
          </a:p>
          <a:p>
            <a:r>
              <a:rPr lang="en-US" dirty="0" smtClean="0"/>
              <a:t>Saginaw had Chevrolet plant, Lansing produced </a:t>
            </a:r>
            <a:r>
              <a:rPr lang="en-US" dirty="0" err="1" smtClean="0"/>
              <a:t>Reos</a:t>
            </a:r>
            <a:r>
              <a:rPr lang="en-US" dirty="0" smtClean="0"/>
              <a:t> and </a:t>
            </a:r>
            <a:r>
              <a:rPr lang="en-US" dirty="0" err="1" smtClean="0"/>
              <a:t>Oldsmobiles</a:t>
            </a:r>
            <a:endParaRPr lang="en-US" dirty="0"/>
          </a:p>
        </p:txBody>
      </p:sp>
      <p:sp>
        <p:nvSpPr>
          <p:cNvPr id="2" name="Title 1"/>
          <p:cNvSpPr>
            <a:spLocks noGrp="1"/>
          </p:cNvSpPr>
          <p:nvPr>
            <p:ph type="title"/>
          </p:nvPr>
        </p:nvSpPr>
        <p:spPr>
          <a:xfrm>
            <a:off x="457200" y="304800"/>
            <a:ext cx="8229600" cy="1143000"/>
          </a:xfrm>
        </p:spPr>
        <p:txBody>
          <a:bodyPr/>
          <a:lstStyle/>
          <a:p>
            <a:r>
              <a:rPr lang="en-US" dirty="0" err="1" smtClean="0"/>
              <a:t>Edsel</a:t>
            </a:r>
            <a:r>
              <a:rPr lang="en-US" dirty="0" smtClean="0"/>
              <a:t> Ford</a:t>
            </a:r>
            <a:endParaRPr lang="en-US" dirty="0"/>
          </a:p>
        </p:txBody>
      </p:sp>
      <p:sp>
        <p:nvSpPr>
          <p:cNvPr id="6" name="Rectangle 5"/>
          <p:cNvSpPr/>
          <p:nvPr/>
        </p:nvSpPr>
        <p:spPr>
          <a:xfrm>
            <a:off x="6781800" y="0"/>
            <a:ext cx="1984621" cy="215444"/>
          </a:xfrm>
          <a:prstGeom prst="rect">
            <a:avLst/>
          </a:prstGeom>
        </p:spPr>
        <p:txBody>
          <a:bodyPr wrap="square">
            <a:spAutoFit/>
          </a:bodyPr>
          <a:lstStyle/>
          <a:p>
            <a:r>
              <a:rPr lang="en-US" sz="800" dirty="0" smtClean="0"/>
              <a:t>http://en.wikipedia.org/wiki/Edsel_Ford</a:t>
            </a:r>
            <a:endParaRPr lang="en-US" sz="8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077200" cy="4419600"/>
          </a:xfrm>
        </p:spPr>
        <p:txBody>
          <a:bodyPr>
            <a:normAutofit fontScale="85000" lnSpcReduction="20000"/>
          </a:bodyPr>
          <a:lstStyle/>
          <a:p>
            <a:r>
              <a:rPr lang="en-US" dirty="0" smtClean="0"/>
              <a:t>Polish were most numerous of the new Europeans, replacing the Irish and Germans of the 19</a:t>
            </a:r>
            <a:r>
              <a:rPr lang="en-US" baseline="30000" dirty="0" smtClean="0"/>
              <a:t>th</a:t>
            </a:r>
            <a:r>
              <a:rPr lang="en-US" dirty="0" smtClean="0"/>
              <a:t> century</a:t>
            </a:r>
          </a:p>
          <a:p>
            <a:r>
              <a:rPr lang="en-US" dirty="0" smtClean="0"/>
              <a:t>1871 – First Polish Catholic church, St. </a:t>
            </a:r>
            <a:r>
              <a:rPr lang="en-US" dirty="0" err="1" smtClean="0"/>
              <a:t>Albertus</a:t>
            </a:r>
            <a:r>
              <a:rPr lang="en-US" dirty="0" smtClean="0"/>
              <a:t>, in Detroit</a:t>
            </a:r>
          </a:p>
          <a:p>
            <a:r>
              <a:rPr lang="en-US" dirty="0" smtClean="0"/>
              <a:t>1915 – 80% of Hamtramck population is Polish, thanks to Dodge Brothers plant</a:t>
            </a:r>
          </a:p>
          <a:p>
            <a:r>
              <a:rPr lang="en-US" dirty="0" smtClean="0"/>
              <a:t>1930 – Over 66,000 Poles in Detroit (followed by 28,581 Italians)</a:t>
            </a:r>
          </a:p>
          <a:p>
            <a:r>
              <a:rPr lang="en-US" dirty="0" smtClean="0"/>
              <a:t>1973 – Detroit has the largest Arabic-speaking community in North America</a:t>
            </a:r>
          </a:p>
        </p:txBody>
      </p:sp>
      <p:sp>
        <p:nvSpPr>
          <p:cNvPr id="2" name="Title 1"/>
          <p:cNvSpPr>
            <a:spLocks noGrp="1"/>
          </p:cNvSpPr>
          <p:nvPr>
            <p:ph type="title"/>
          </p:nvPr>
        </p:nvSpPr>
        <p:spPr>
          <a:xfrm>
            <a:off x="3733800" y="304800"/>
            <a:ext cx="5410200" cy="1096962"/>
          </a:xfrm>
        </p:spPr>
        <p:txBody>
          <a:bodyPr/>
          <a:lstStyle/>
          <a:p>
            <a:r>
              <a:rPr lang="en-US" dirty="0" smtClean="0"/>
              <a:t>Poles in Hamtramck</a:t>
            </a:r>
            <a:endParaRPr lang="en-US" dirty="0"/>
          </a:p>
        </p:txBody>
      </p:sp>
      <p:sp>
        <p:nvSpPr>
          <p:cNvPr id="5" name="Rectangle 4"/>
          <p:cNvSpPr/>
          <p:nvPr/>
        </p:nvSpPr>
        <p:spPr>
          <a:xfrm>
            <a:off x="152400" y="0"/>
            <a:ext cx="4191000" cy="215444"/>
          </a:xfrm>
          <a:prstGeom prst="rect">
            <a:avLst/>
          </a:prstGeom>
        </p:spPr>
        <p:txBody>
          <a:bodyPr wrap="square">
            <a:spAutoFit/>
          </a:bodyPr>
          <a:lstStyle/>
          <a:p>
            <a:r>
              <a:rPr lang="en-US" sz="800" dirty="0" smtClean="0"/>
              <a:t>http://www.hamtramckstar.com/america_automobile_workers_1900_1933/</a:t>
            </a:r>
            <a:endParaRPr lang="en-US" sz="800" dirty="0"/>
          </a:p>
        </p:txBody>
      </p:sp>
      <p:pic>
        <p:nvPicPr>
          <p:cNvPr id="6" name="Picture 5" descr="Dodge - Hamtramck.jpg"/>
          <p:cNvPicPr>
            <a:picLocks noChangeAspect="1"/>
          </p:cNvPicPr>
          <p:nvPr/>
        </p:nvPicPr>
        <p:blipFill>
          <a:blip r:embed="rId3" cstate="print"/>
          <a:stretch>
            <a:fillRect/>
          </a:stretch>
        </p:blipFill>
        <p:spPr>
          <a:xfrm>
            <a:off x="685800" y="152400"/>
            <a:ext cx="2581825" cy="2124001"/>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Content Placeholder 3" descr="Hammond Building.jpg"/>
          <p:cNvPicPr>
            <a:picLocks noGrp="1" noChangeAspect="1"/>
          </p:cNvPicPr>
          <p:nvPr>
            <p:ph idx="1"/>
          </p:nvPr>
        </p:nvPicPr>
        <p:blipFill>
          <a:blip r:embed="rId3" cstate="print"/>
          <a:srcRect/>
          <a:stretch>
            <a:fillRect/>
          </a:stretch>
        </p:blipFill>
        <p:spPr>
          <a:xfrm>
            <a:off x="3429000" y="1150356"/>
            <a:ext cx="2028180" cy="2587625"/>
          </a:xfrm>
        </p:spPr>
      </p:pic>
      <p:sp>
        <p:nvSpPr>
          <p:cNvPr id="17410" name="Title 1"/>
          <p:cNvSpPr>
            <a:spLocks noGrp="1"/>
          </p:cNvSpPr>
          <p:nvPr>
            <p:ph type="title"/>
          </p:nvPr>
        </p:nvSpPr>
        <p:spPr>
          <a:xfrm>
            <a:off x="457200" y="274638"/>
            <a:ext cx="5638800" cy="944562"/>
          </a:xfrm>
        </p:spPr>
        <p:txBody>
          <a:bodyPr/>
          <a:lstStyle/>
          <a:p>
            <a:r>
              <a:rPr lang="en-US" dirty="0" smtClean="0">
                <a:ea typeface="ＭＳ Ｐゴシック" pitchFamily="34" charset="-128"/>
              </a:rPr>
              <a:t>Detroit’s Building Boom</a:t>
            </a:r>
          </a:p>
        </p:txBody>
      </p:sp>
      <p:sp>
        <p:nvSpPr>
          <p:cNvPr id="17412" name="TextBox 4"/>
          <p:cNvSpPr txBox="1">
            <a:spLocks noChangeArrowheads="1"/>
          </p:cNvSpPr>
          <p:nvPr/>
        </p:nvSpPr>
        <p:spPr bwMode="auto">
          <a:xfrm>
            <a:off x="304800" y="1219200"/>
            <a:ext cx="3124200" cy="2554545"/>
          </a:xfrm>
          <a:prstGeom prst="rect">
            <a:avLst/>
          </a:prstGeom>
          <a:noFill/>
          <a:ln w="9525">
            <a:noFill/>
            <a:miter lim="800000"/>
            <a:headEnd/>
            <a:tailEnd/>
          </a:ln>
        </p:spPr>
        <p:txBody>
          <a:bodyPr wrap="square">
            <a:spAutoFit/>
          </a:bodyPr>
          <a:lstStyle/>
          <a:p>
            <a:r>
              <a:rPr lang="en-US" sz="2000" dirty="0" smtClean="0"/>
              <a:t>At 10 </a:t>
            </a:r>
            <a:r>
              <a:rPr lang="en-US" sz="2000" dirty="0"/>
              <a:t>stories </a:t>
            </a:r>
            <a:r>
              <a:rPr lang="en-US" sz="2000" dirty="0" smtClean="0"/>
              <a:t>tall, the </a:t>
            </a:r>
            <a:r>
              <a:rPr lang="en-US" sz="2000" b="1" dirty="0" smtClean="0"/>
              <a:t>Hammond Building </a:t>
            </a:r>
            <a:r>
              <a:rPr lang="en-US" sz="2000" dirty="0" smtClean="0"/>
              <a:t>was Detroit’s first skyscraper in 1889.  George Hammond pioneered refrigerated railroad cars.  Located at Fort and Griswold, it was torn down in 1956.</a:t>
            </a:r>
            <a:endParaRPr lang="en-US" sz="2000" dirty="0"/>
          </a:p>
        </p:txBody>
      </p:sp>
      <p:pic>
        <p:nvPicPr>
          <p:cNvPr id="5" name="Picture 4" descr="Penobscot.jpg"/>
          <p:cNvPicPr>
            <a:picLocks noChangeAspect="1"/>
          </p:cNvPicPr>
          <p:nvPr/>
        </p:nvPicPr>
        <p:blipFill>
          <a:blip r:embed="rId4" cstate="print"/>
          <a:stretch>
            <a:fillRect/>
          </a:stretch>
        </p:blipFill>
        <p:spPr>
          <a:xfrm>
            <a:off x="6781800" y="176679"/>
            <a:ext cx="2057400" cy="2765145"/>
          </a:xfrm>
          <a:prstGeom prst="rect">
            <a:avLst/>
          </a:prstGeom>
        </p:spPr>
      </p:pic>
      <p:sp>
        <p:nvSpPr>
          <p:cNvPr id="6" name="TextBox 5"/>
          <p:cNvSpPr txBox="1"/>
          <p:nvPr/>
        </p:nvSpPr>
        <p:spPr>
          <a:xfrm>
            <a:off x="5486400" y="2895600"/>
            <a:ext cx="3657600" cy="1631216"/>
          </a:xfrm>
          <a:prstGeom prst="rect">
            <a:avLst/>
          </a:prstGeom>
          <a:noFill/>
        </p:spPr>
        <p:txBody>
          <a:bodyPr wrap="square" rtlCol="0">
            <a:spAutoFit/>
          </a:bodyPr>
          <a:lstStyle/>
          <a:p>
            <a:r>
              <a:rPr lang="en-US" sz="2000" dirty="0" smtClean="0"/>
              <a:t>When completed in 1928, the 47-story </a:t>
            </a:r>
            <a:r>
              <a:rPr lang="en-US" sz="2000" b="1" dirty="0" smtClean="0"/>
              <a:t>Penobscot Building </a:t>
            </a:r>
            <a:r>
              <a:rPr lang="en-US" sz="2000" dirty="0" smtClean="0"/>
              <a:t>was the world's eighth tallest building. It was the city's tallest from 1928 to 1977.</a:t>
            </a:r>
            <a:endParaRPr lang="en-US" sz="2000" dirty="0"/>
          </a:p>
        </p:txBody>
      </p:sp>
      <p:pic>
        <p:nvPicPr>
          <p:cNvPr id="7" name="Picture 6" descr="Ford building.jpg"/>
          <p:cNvPicPr>
            <a:picLocks noChangeAspect="1"/>
          </p:cNvPicPr>
          <p:nvPr/>
        </p:nvPicPr>
        <p:blipFill>
          <a:blip r:embed="rId5" cstate="print"/>
          <a:stretch>
            <a:fillRect/>
          </a:stretch>
        </p:blipFill>
        <p:spPr>
          <a:xfrm>
            <a:off x="533400" y="4038600"/>
            <a:ext cx="1143000" cy="2610612"/>
          </a:xfrm>
          <a:prstGeom prst="rect">
            <a:avLst/>
          </a:prstGeom>
        </p:spPr>
      </p:pic>
      <p:sp>
        <p:nvSpPr>
          <p:cNvPr id="8" name="TextBox 7"/>
          <p:cNvSpPr txBox="1"/>
          <p:nvPr/>
        </p:nvSpPr>
        <p:spPr>
          <a:xfrm>
            <a:off x="1752600" y="4495800"/>
            <a:ext cx="2057400" cy="1477328"/>
          </a:xfrm>
          <a:prstGeom prst="rect">
            <a:avLst/>
          </a:prstGeom>
          <a:noFill/>
        </p:spPr>
        <p:txBody>
          <a:bodyPr wrap="square" rtlCol="0">
            <a:spAutoFit/>
          </a:bodyPr>
          <a:lstStyle/>
          <a:p>
            <a:r>
              <a:rPr lang="en-US" dirty="0" smtClean="0"/>
              <a:t>At 19 stories tall, the Ford Building was Detroit’s tallest building from 1909 to 1913.</a:t>
            </a:r>
            <a:endParaRPr lang="en-US" dirty="0"/>
          </a:p>
        </p:txBody>
      </p:sp>
      <p:sp>
        <p:nvSpPr>
          <p:cNvPr id="9" name="TextBox 8"/>
          <p:cNvSpPr txBox="1"/>
          <p:nvPr/>
        </p:nvSpPr>
        <p:spPr>
          <a:xfrm>
            <a:off x="4495800" y="5934670"/>
            <a:ext cx="4495800" cy="923330"/>
          </a:xfrm>
          <a:prstGeom prst="rect">
            <a:avLst/>
          </a:prstGeom>
          <a:noFill/>
        </p:spPr>
        <p:txBody>
          <a:bodyPr wrap="square" rtlCol="0">
            <a:spAutoFit/>
          </a:bodyPr>
          <a:lstStyle/>
          <a:p>
            <a:r>
              <a:rPr lang="en-US" dirty="0" smtClean="0"/>
              <a:t>In the 1920s, several Detroit buildings were constructed: Buhl, Guardian, Fisher, Book Tower, and Book Cadillac Hotel. </a:t>
            </a:r>
            <a:endParaRPr lang="en-US" dirty="0"/>
          </a:p>
        </p:txBody>
      </p:sp>
      <p:pic>
        <p:nvPicPr>
          <p:cNvPr id="10" name="Picture 9" descr="Buhl.jpg"/>
          <p:cNvPicPr>
            <a:picLocks noChangeAspect="1"/>
          </p:cNvPicPr>
          <p:nvPr/>
        </p:nvPicPr>
        <p:blipFill>
          <a:blip r:embed="rId6" cstate="print"/>
          <a:stretch>
            <a:fillRect/>
          </a:stretch>
        </p:blipFill>
        <p:spPr>
          <a:xfrm>
            <a:off x="4495800" y="4495800"/>
            <a:ext cx="804831" cy="1297388"/>
          </a:xfrm>
          <a:prstGeom prst="rect">
            <a:avLst/>
          </a:prstGeom>
        </p:spPr>
      </p:pic>
      <p:pic>
        <p:nvPicPr>
          <p:cNvPr id="11" name="Picture 10" descr="Guardian Bldg.jpg"/>
          <p:cNvPicPr>
            <a:picLocks noChangeAspect="1"/>
          </p:cNvPicPr>
          <p:nvPr/>
        </p:nvPicPr>
        <p:blipFill>
          <a:blip r:embed="rId7" cstate="print"/>
          <a:stretch>
            <a:fillRect/>
          </a:stretch>
        </p:blipFill>
        <p:spPr>
          <a:xfrm>
            <a:off x="5486400" y="4495800"/>
            <a:ext cx="864919" cy="1331976"/>
          </a:xfrm>
          <a:prstGeom prst="rect">
            <a:avLst/>
          </a:prstGeom>
        </p:spPr>
      </p:pic>
      <p:pic>
        <p:nvPicPr>
          <p:cNvPr id="12" name="Picture 11" descr="Fisher.jpg"/>
          <p:cNvPicPr>
            <a:picLocks noChangeAspect="1"/>
          </p:cNvPicPr>
          <p:nvPr/>
        </p:nvPicPr>
        <p:blipFill>
          <a:blip r:embed="rId8" cstate="print"/>
          <a:stretch>
            <a:fillRect/>
          </a:stretch>
        </p:blipFill>
        <p:spPr>
          <a:xfrm>
            <a:off x="6477000" y="4572000"/>
            <a:ext cx="929540" cy="1209675"/>
          </a:xfrm>
          <a:prstGeom prst="rect">
            <a:avLst/>
          </a:prstGeom>
        </p:spPr>
      </p:pic>
      <p:pic>
        <p:nvPicPr>
          <p:cNvPr id="13" name="Picture 12" descr="Book Tower.jpg"/>
          <p:cNvPicPr>
            <a:picLocks noChangeAspect="1"/>
          </p:cNvPicPr>
          <p:nvPr/>
        </p:nvPicPr>
        <p:blipFill>
          <a:blip r:embed="rId9" cstate="print"/>
          <a:stretch>
            <a:fillRect/>
          </a:stretch>
        </p:blipFill>
        <p:spPr>
          <a:xfrm>
            <a:off x="7467600" y="4648200"/>
            <a:ext cx="716732" cy="1158240"/>
          </a:xfrm>
          <a:prstGeom prst="rect">
            <a:avLst/>
          </a:prstGeom>
        </p:spPr>
      </p:pic>
      <p:pic>
        <p:nvPicPr>
          <p:cNvPr id="14" name="Picture 13" descr="Book Cadillac.jpg"/>
          <p:cNvPicPr>
            <a:picLocks noChangeAspect="1"/>
          </p:cNvPicPr>
          <p:nvPr/>
        </p:nvPicPr>
        <p:blipFill>
          <a:blip r:embed="rId10" cstate="print"/>
          <a:stretch>
            <a:fillRect/>
          </a:stretch>
        </p:blipFill>
        <p:spPr>
          <a:xfrm>
            <a:off x="8315104" y="4648200"/>
            <a:ext cx="828896" cy="1106618"/>
          </a:xfrm>
          <a:prstGeom prst="rect">
            <a:avLst/>
          </a:prstGeom>
        </p:spPr>
      </p:pic>
      <p:sp>
        <p:nvSpPr>
          <p:cNvPr id="15" name="Rectangle 14"/>
          <p:cNvSpPr/>
          <p:nvPr/>
        </p:nvSpPr>
        <p:spPr>
          <a:xfrm>
            <a:off x="3505200" y="1066800"/>
            <a:ext cx="2362200" cy="215444"/>
          </a:xfrm>
          <a:prstGeom prst="rect">
            <a:avLst/>
          </a:prstGeom>
        </p:spPr>
        <p:txBody>
          <a:bodyPr wrap="square">
            <a:spAutoFit/>
          </a:bodyPr>
          <a:lstStyle/>
          <a:p>
            <a:r>
              <a:rPr lang="en-US" sz="800" dirty="0" smtClean="0"/>
              <a:t>http://en.wikipedia.org/wiki/Hammond_Building</a:t>
            </a:r>
            <a:endParaRPr lang="en-US" sz="800" dirty="0"/>
          </a:p>
        </p:txBody>
      </p:sp>
      <p:sp>
        <p:nvSpPr>
          <p:cNvPr id="16" name="Rectangle 15"/>
          <p:cNvSpPr/>
          <p:nvPr/>
        </p:nvSpPr>
        <p:spPr>
          <a:xfrm>
            <a:off x="0" y="6642556"/>
            <a:ext cx="2819400" cy="215444"/>
          </a:xfrm>
          <a:prstGeom prst="rect">
            <a:avLst/>
          </a:prstGeom>
        </p:spPr>
        <p:txBody>
          <a:bodyPr wrap="square">
            <a:spAutoFit/>
          </a:bodyPr>
          <a:lstStyle/>
          <a:p>
            <a:r>
              <a:rPr lang="en-US" sz="800" dirty="0" smtClean="0"/>
              <a:t>http://en.wikipedia.org/wiki/Ford_Building_(Detroit)</a:t>
            </a:r>
            <a:endParaRPr lang="en-US" sz="800" dirty="0"/>
          </a:p>
        </p:txBody>
      </p:sp>
      <p:sp>
        <p:nvSpPr>
          <p:cNvPr id="17" name="Rectangle 16"/>
          <p:cNvSpPr/>
          <p:nvPr/>
        </p:nvSpPr>
        <p:spPr>
          <a:xfrm>
            <a:off x="6477000" y="0"/>
            <a:ext cx="2667000" cy="215444"/>
          </a:xfrm>
          <a:prstGeom prst="rect">
            <a:avLst/>
          </a:prstGeom>
        </p:spPr>
        <p:txBody>
          <a:bodyPr wrap="square">
            <a:spAutoFit/>
          </a:bodyPr>
          <a:lstStyle/>
          <a:p>
            <a:r>
              <a:rPr lang="en-US" sz="800" dirty="0" smtClean="0"/>
              <a:t>http://en.wikipedia.org/wiki/Penobscot_Building</a:t>
            </a:r>
            <a:endParaRPr lang="en-US" sz="800" dirty="0"/>
          </a:p>
        </p:txBody>
      </p:sp>
      <p:sp>
        <p:nvSpPr>
          <p:cNvPr id="18" name="Rectangle 17"/>
          <p:cNvSpPr/>
          <p:nvPr/>
        </p:nvSpPr>
        <p:spPr>
          <a:xfrm>
            <a:off x="6172200" y="5791200"/>
            <a:ext cx="2404837" cy="215444"/>
          </a:xfrm>
          <a:prstGeom prst="rect">
            <a:avLst/>
          </a:prstGeom>
        </p:spPr>
        <p:txBody>
          <a:bodyPr wrap="square">
            <a:spAutoFit/>
          </a:bodyPr>
          <a:lstStyle/>
          <a:p>
            <a:r>
              <a:rPr lang="en-US" sz="800" dirty="0" smtClean="0"/>
              <a:t>All images: Wikipedia</a:t>
            </a:r>
            <a:endParaRPr lang="en-US" sz="800" dirty="0"/>
          </a:p>
        </p:txBody>
      </p:sp>
    </p:spTree>
    <p:extLst>
      <p:ext uri="{BB962C8B-B14F-4D97-AF65-F5344CB8AC3E}">
        <p14:creationId xmlns="" xmlns:p14="http://schemas.microsoft.com/office/powerpoint/2010/main" val="6125219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1924, the National Origins Act limited foreign immigration</a:t>
            </a:r>
          </a:p>
          <a:p>
            <a:r>
              <a:rPr lang="en-US" dirty="0" smtClean="0"/>
              <a:t>Before 1924, few Southerners came to MI</a:t>
            </a:r>
          </a:p>
          <a:p>
            <a:r>
              <a:rPr lang="en-US" dirty="0" smtClean="0"/>
              <a:t>By 1930, Michigan had 165,000 whites born in the South</a:t>
            </a:r>
          </a:p>
          <a:p>
            <a:r>
              <a:rPr lang="en-US" dirty="0" smtClean="0"/>
              <a:t>Movement of blacks and white southerners to Michigan during WWI caused tensions (segregated housing, schools, parks)</a:t>
            </a:r>
          </a:p>
          <a:p>
            <a:endParaRPr lang="en-US" dirty="0" smtClean="0"/>
          </a:p>
          <a:p>
            <a:endParaRPr lang="en-US" dirty="0"/>
          </a:p>
        </p:txBody>
      </p:sp>
      <p:sp>
        <p:nvSpPr>
          <p:cNvPr id="2" name="Title 1"/>
          <p:cNvSpPr>
            <a:spLocks noGrp="1"/>
          </p:cNvSpPr>
          <p:nvPr>
            <p:ph type="title"/>
          </p:nvPr>
        </p:nvSpPr>
        <p:spPr>
          <a:xfrm>
            <a:off x="457200" y="304800"/>
            <a:ext cx="8229600" cy="1219200"/>
          </a:xfrm>
        </p:spPr>
        <p:txBody>
          <a:bodyPr/>
          <a:lstStyle/>
          <a:p>
            <a:r>
              <a:rPr lang="en-US" dirty="0" smtClean="0"/>
              <a:t>Migration to Michigan</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descr="bath-school.jpg"/>
          <p:cNvPicPr>
            <a:picLocks noGrp="1" noChangeAspect="1"/>
          </p:cNvPicPr>
          <p:nvPr>
            <p:ph idx="1"/>
          </p:nvPr>
        </p:nvPicPr>
        <p:blipFill>
          <a:blip r:embed="rId3" cstate="print"/>
          <a:stretch>
            <a:fillRect/>
          </a:stretch>
        </p:blipFill>
        <p:spPr>
          <a:xfrm>
            <a:off x="6019800" y="90678"/>
            <a:ext cx="2971800" cy="2347722"/>
          </a:xfrm>
        </p:spPr>
      </p:pic>
      <p:pic>
        <p:nvPicPr>
          <p:cNvPr id="14" name="Picture 13" descr="Bath School 3.jpg"/>
          <p:cNvPicPr>
            <a:picLocks noChangeAspect="1"/>
          </p:cNvPicPr>
          <p:nvPr/>
        </p:nvPicPr>
        <p:blipFill>
          <a:blip r:embed="rId4" cstate="print"/>
          <a:stretch>
            <a:fillRect/>
          </a:stretch>
        </p:blipFill>
        <p:spPr>
          <a:xfrm>
            <a:off x="7010400" y="5219847"/>
            <a:ext cx="1983557" cy="1485753"/>
          </a:xfrm>
          <a:prstGeom prst="rect">
            <a:avLst/>
          </a:prstGeom>
        </p:spPr>
      </p:pic>
      <p:sp>
        <p:nvSpPr>
          <p:cNvPr id="3" name="Title 2"/>
          <p:cNvSpPr>
            <a:spLocks noGrp="1"/>
          </p:cNvSpPr>
          <p:nvPr>
            <p:ph type="title"/>
          </p:nvPr>
        </p:nvSpPr>
        <p:spPr>
          <a:xfrm>
            <a:off x="228600" y="304800"/>
            <a:ext cx="8229600" cy="1219200"/>
          </a:xfrm>
        </p:spPr>
        <p:txBody>
          <a:bodyPr/>
          <a:lstStyle/>
          <a:p>
            <a:r>
              <a:rPr lang="en-US" dirty="0" smtClean="0"/>
              <a:t>Bath School Disaster</a:t>
            </a:r>
            <a:endParaRPr lang="en-US" dirty="0"/>
          </a:p>
        </p:txBody>
      </p:sp>
      <p:sp>
        <p:nvSpPr>
          <p:cNvPr id="5" name="TextBox 4"/>
          <p:cNvSpPr txBox="1"/>
          <p:nvPr/>
        </p:nvSpPr>
        <p:spPr>
          <a:xfrm>
            <a:off x="1981200" y="1295400"/>
            <a:ext cx="3289234" cy="461665"/>
          </a:xfrm>
          <a:prstGeom prst="rect">
            <a:avLst/>
          </a:prstGeom>
          <a:noFill/>
        </p:spPr>
        <p:txBody>
          <a:bodyPr wrap="none" rtlCol="0">
            <a:spAutoFit/>
          </a:bodyPr>
          <a:lstStyle/>
          <a:p>
            <a:r>
              <a:rPr lang="en-US" sz="2400" dirty="0" smtClean="0"/>
              <a:t>May 18, 1927 at 8:45 AM</a:t>
            </a:r>
            <a:endParaRPr lang="en-US" sz="2400" dirty="0"/>
          </a:p>
        </p:txBody>
      </p:sp>
      <p:sp>
        <p:nvSpPr>
          <p:cNvPr id="6" name="TextBox 5"/>
          <p:cNvSpPr txBox="1"/>
          <p:nvPr/>
        </p:nvSpPr>
        <p:spPr>
          <a:xfrm>
            <a:off x="228600" y="2590800"/>
            <a:ext cx="7772400" cy="1200329"/>
          </a:xfrm>
          <a:prstGeom prst="rect">
            <a:avLst/>
          </a:prstGeom>
          <a:noFill/>
        </p:spPr>
        <p:txBody>
          <a:bodyPr wrap="square" rtlCol="0">
            <a:spAutoFit/>
          </a:bodyPr>
          <a:lstStyle/>
          <a:p>
            <a:r>
              <a:rPr lang="en-US" dirty="0" smtClean="0"/>
              <a:t>Andrew Kehoe, the 55-year-old school board treasurer, was angry after his defeat in the spring 1926 election for township clerk. His wife was ill,</a:t>
            </a:r>
          </a:p>
          <a:p>
            <a:r>
              <a:rPr lang="en-US" dirty="0" smtClean="0"/>
              <a:t>and he was in danger of losing his 80-acre farm due to a school tax he fought against.</a:t>
            </a:r>
            <a:endParaRPr lang="en-US" dirty="0"/>
          </a:p>
        </p:txBody>
      </p:sp>
      <p:sp>
        <p:nvSpPr>
          <p:cNvPr id="7" name="TextBox 6"/>
          <p:cNvSpPr txBox="1"/>
          <p:nvPr/>
        </p:nvSpPr>
        <p:spPr>
          <a:xfrm>
            <a:off x="228600" y="3733800"/>
            <a:ext cx="7391400" cy="1200329"/>
          </a:xfrm>
          <a:prstGeom prst="rect">
            <a:avLst/>
          </a:prstGeom>
          <a:noFill/>
        </p:spPr>
        <p:txBody>
          <a:bodyPr wrap="square" rtlCol="0">
            <a:spAutoFit/>
          </a:bodyPr>
          <a:lstStyle/>
          <a:p>
            <a:r>
              <a:rPr lang="en-US" dirty="0" smtClean="0">
                <a:solidFill>
                  <a:srgbClr val="002060"/>
                </a:solidFill>
              </a:rPr>
              <a:t>Kehoe first killed his wife, fire-bombed his farm as a diversion, and dynamited the Bath Consolidated School (only 300 residents in whole town) that killed 37 elementary school children, 1 teacher, and injured 58 more people.   </a:t>
            </a:r>
            <a:endParaRPr lang="en-US" dirty="0">
              <a:solidFill>
                <a:srgbClr val="002060"/>
              </a:solidFill>
            </a:endParaRPr>
          </a:p>
        </p:txBody>
      </p:sp>
      <p:sp>
        <p:nvSpPr>
          <p:cNvPr id="8" name="TextBox 7"/>
          <p:cNvSpPr txBox="1"/>
          <p:nvPr/>
        </p:nvSpPr>
        <p:spPr>
          <a:xfrm>
            <a:off x="304800" y="4953000"/>
            <a:ext cx="7239000" cy="646331"/>
          </a:xfrm>
          <a:prstGeom prst="rect">
            <a:avLst/>
          </a:prstGeom>
          <a:noFill/>
        </p:spPr>
        <p:txBody>
          <a:bodyPr wrap="square" rtlCol="0">
            <a:spAutoFit/>
          </a:bodyPr>
          <a:lstStyle/>
          <a:p>
            <a:r>
              <a:rPr lang="en-US" dirty="0" smtClean="0"/>
              <a:t>He then committed suicide by detonating a final explosion in his truck, which killed the school superintendent and several others. </a:t>
            </a:r>
            <a:endParaRPr lang="en-US" dirty="0"/>
          </a:p>
        </p:txBody>
      </p:sp>
      <p:sp>
        <p:nvSpPr>
          <p:cNvPr id="9" name="TextBox 8"/>
          <p:cNvSpPr txBox="1"/>
          <p:nvPr/>
        </p:nvSpPr>
        <p:spPr>
          <a:xfrm>
            <a:off x="228600" y="5638800"/>
            <a:ext cx="6553200" cy="923330"/>
          </a:xfrm>
          <a:prstGeom prst="rect">
            <a:avLst/>
          </a:prstGeom>
          <a:noFill/>
        </p:spPr>
        <p:txBody>
          <a:bodyPr wrap="square" rtlCol="0">
            <a:spAutoFit/>
          </a:bodyPr>
          <a:lstStyle/>
          <a:p>
            <a:r>
              <a:rPr lang="en-US" dirty="0" smtClean="0">
                <a:solidFill>
                  <a:srgbClr val="C00000"/>
                </a:solidFill>
              </a:rPr>
              <a:t>It is the deadliest mass murder in a school in United States history.  45 people died, including 38 children. By comparison, 28 people were killed in the Newtown, CT killing in 2012.</a:t>
            </a:r>
            <a:endParaRPr lang="en-US" dirty="0">
              <a:solidFill>
                <a:srgbClr val="C00000"/>
              </a:solidFill>
            </a:endParaRPr>
          </a:p>
        </p:txBody>
      </p:sp>
      <p:pic>
        <p:nvPicPr>
          <p:cNvPr id="10" name="Picture 9" descr="Bath School cupola.jpg"/>
          <p:cNvPicPr>
            <a:picLocks noChangeAspect="1"/>
          </p:cNvPicPr>
          <p:nvPr/>
        </p:nvPicPr>
        <p:blipFill>
          <a:blip r:embed="rId5" cstate="print"/>
          <a:stretch>
            <a:fillRect/>
          </a:stretch>
        </p:blipFill>
        <p:spPr>
          <a:xfrm>
            <a:off x="7620000" y="2948941"/>
            <a:ext cx="1295400" cy="1546859"/>
          </a:xfrm>
          <a:prstGeom prst="rect">
            <a:avLst/>
          </a:prstGeom>
        </p:spPr>
      </p:pic>
      <p:pic>
        <p:nvPicPr>
          <p:cNvPr id="12" name="Picture 11" descr="Andrew-Kehoe-235986-1-402.jpg"/>
          <p:cNvPicPr>
            <a:picLocks noChangeAspect="1"/>
          </p:cNvPicPr>
          <p:nvPr/>
        </p:nvPicPr>
        <p:blipFill>
          <a:blip r:embed="rId6" cstate="print"/>
          <a:stretch>
            <a:fillRect/>
          </a:stretch>
        </p:blipFill>
        <p:spPr>
          <a:xfrm>
            <a:off x="381000" y="1143000"/>
            <a:ext cx="1371600" cy="1371600"/>
          </a:xfrm>
          <a:prstGeom prst="rect">
            <a:avLst/>
          </a:prstGeom>
        </p:spPr>
      </p:pic>
      <p:sp>
        <p:nvSpPr>
          <p:cNvPr id="13" name="Rectangle 12"/>
          <p:cNvSpPr/>
          <p:nvPr/>
        </p:nvSpPr>
        <p:spPr>
          <a:xfrm>
            <a:off x="6172200" y="6688723"/>
            <a:ext cx="2971800" cy="215444"/>
          </a:xfrm>
          <a:prstGeom prst="rect">
            <a:avLst/>
          </a:prstGeom>
        </p:spPr>
        <p:txBody>
          <a:bodyPr wrap="square">
            <a:spAutoFit/>
          </a:bodyPr>
          <a:lstStyle/>
          <a:p>
            <a:r>
              <a:rPr lang="en-US" sz="800" dirty="0" smtClean="0"/>
              <a:t>http://www.flickr.com/photos/92726077@N00/3502827714/</a:t>
            </a:r>
            <a:endParaRPr lang="en-US" sz="800" dirty="0"/>
          </a:p>
        </p:txBody>
      </p:sp>
      <p:sp>
        <p:nvSpPr>
          <p:cNvPr id="16" name="Rectangle 15"/>
          <p:cNvSpPr/>
          <p:nvPr/>
        </p:nvSpPr>
        <p:spPr>
          <a:xfrm>
            <a:off x="7467600" y="4419600"/>
            <a:ext cx="1676400" cy="830997"/>
          </a:xfrm>
          <a:prstGeom prst="rect">
            <a:avLst/>
          </a:prstGeom>
        </p:spPr>
        <p:txBody>
          <a:bodyPr wrap="square">
            <a:spAutoFit/>
          </a:bodyPr>
          <a:lstStyle/>
          <a:p>
            <a:r>
              <a:rPr lang="en-US" sz="800" dirty="0" smtClean="0"/>
              <a:t>http://www.csmonitor.com/Books/chapter-and-verse/2012/0724/America-s-deadliest-school-violence-Not-Columbine-but-Bath-Mich.-in-1927</a:t>
            </a:r>
            <a:endParaRPr lang="en-US" sz="800" dirty="0"/>
          </a:p>
        </p:txBody>
      </p:sp>
      <p:sp>
        <p:nvSpPr>
          <p:cNvPr id="17" name="Rectangle 16"/>
          <p:cNvSpPr/>
          <p:nvPr/>
        </p:nvSpPr>
        <p:spPr>
          <a:xfrm>
            <a:off x="152400" y="2438400"/>
            <a:ext cx="2362200" cy="215444"/>
          </a:xfrm>
          <a:prstGeom prst="rect">
            <a:avLst/>
          </a:prstGeom>
        </p:spPr>
        <p:txBody>
          <a:bodyPr wrap="square">
            <a:spAutoFit/>
          </a:bodyPr>
          <a:lstStyle/>
          <a:p>
            <a:r>
              <a:rPr lang="en-US" sz="800" dirty="0" smtClean="0"/>
              <a:t>http://en.wikipedia.org/wiki/Andrew_Kehoe</a:t>
            </a:r>
            <a:endParaRPr lang="en-US" sz="800" dirty="0"/>
          </a:p>
        </p:txBody>
      </p:sp>
      <p:sp>
        <p:nvSpPr>
          <p:cNvPr id="18" name="Rectangle 17"/>
          <p:cNvSpPr/>
          <p:nvPr/>
        </p:nvSpPr>
        <p:spPr>
          <a:xfrm>
            <a:off x="6553200" y="2057400"/>
            <a:ext cx="2286000" cy="338554"/>
          </a:xfrm>
          <a:prstGeom prst="rect">
            <a:avLst/>
          </a:prstGeom>
        </p:spPr>
        <p:txBody>
          <a:bodyPr wrap="square">
            <a:spAutoFit/>
          </a:bodyPr>
          <a:lstStyle/>
          <a:p>
            <a:r>
              <a:rPr lang="en-US" sz="800" dirty="0" smtClean="0"/>
              <a:t>http://www.todayifoundout.com/wp-content/uploads/2012/05/bath-school.jpg</a:t>
            </a:r>
            <a:endParaRPr lang="en-US" sz="8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3" descr="220px-Ossian_Sweet_House_Detroit_MI.jpg"/>
          <p:cNvPicPr>
            <a:picLocks noChangeAspect="1"/>
          </p:cNvPicPr>
          <p:nvPr/>
        </p:nvPicPr>
        <p:blipFill>
          <a:blip r:embed="rId3" cstate="print"/>
          <a:srcRect/>
          <a:stretch>
            <a:fillRect/>
          </a:stretch>
        </p:blipFill>
        <p:spPr bwMode="auto">
          <a:xfrm>
            <a:off x="5410200" y="4267200"/>
            <a:ext cx="3335338" cy="2486025"/>
          </a:xfrm>
          <a:prstGeom prst="rect">
            <a:avLst/>
          </a:prstGeom>
          <a:noFill/>
          <a:ln w="9525">
            <a:noFill/>
            <a:miter lim="800000"/>
            <a:headEnd/>
            <a:tailEnd/>
          </a:ln>
        </p:spPr>
      </p:pic>
      <p:sp>
        <p:nvSpPr>
          <p:cNvPr id="50179" name="Content Placeholder 2"/>
          <p:cNvSpPr>
            <a:spLocks noGrp="1"/>
          </p:cNvSpPr>
          <p:nvPr>
            <p:ph idx="1"/>
          </p:nvPr>
        </p:nvSpPr>
        <p:spPr>
          <a:xfrm>
            <a:off x="304800" y="1295400"/>
            <a:ext cx="8610600" cy="5562600"/>
          </a:xfrm>
        </p:spPr>
        <p:txBody>
          <a:bodyPr/>
          <a:lstStyle/>
          <a:p>
            <a:r>
              <a:rPr lang="en-US" sz="2600" dirty="0" smtClean="0">
                <a:ea typeface="ＭＳ Ｐゴシック" pitchFamily="34" charset="-128"/>
              </a:rPr>
              <a:t>Dr. Sweet (and 9 other men) defended his home in Detroit from a white mob in 1925.  A stone broke the upstairs window. Shots were fired from the house (from guns purchased by Sweet), killing a white man.  Defending himself in court but with help from the NAACP and Clarence Darrow, an all-white jury acquitted him of murder.  Judge Frank Murphy presided.  Years later and financially destitute, Sweet killed himself in 1960.</a:t>
            </a:r>
          </a:p>
        </p:txBody>
      </p:sp>
      <p:sp>
        <p:nvSpPr>
          <p:cNvPr id="50178" name="Title 1"/>
          <p:cNvSpPr>
            <a:spLocks noGrp="1"/>
          </p:cNvSpPr>
          <p:nvPr>
            <p:ph type="title"/>
          </p:nvPr>
        </p:nvSpPr>
        <p:spPr>
          <a:xfrm>
            <a:off x="457200" y="533400"/>
            <a:ext cx="8229600" cy="1219200"/>
          </a:xfrm>
        </p:spPr>
        <p:txBody>
          <a:bodyPr>
            <a:normAutofit fontScale="90000"/>
          </a:bodyPr>
          <a:lstStyle/>
          <a:p>
            <a:r>
              <a:rPr lang="en-US" sz="3600" dirty="0" smtClean="0">
                <a:ea typeface="ＭＳ Ｐゴシック" pitchFamily="34" charset="-128"/>
              </a:rPr>
              <a:t>The Curious Case of Dr. Ossian Sweet</a:t>
            </a:r>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p:txBody>
      </p:sp>
      <p:pic>
        <p:nvPicPr>
          <p:cNvPr id="50181" name="Picture 4" descr="Ossian_Sweet.gif"/>
          <p:cNvPicPr>
            <a:picLocks noChangeAspect="1"/>
          </p:cNvPicPr>
          <p:nvPr/>
        </p:nvPicPr>
        <p:blipFill>
          <a:blip r:embed="rId4" cstate="print"/>
          <a:srcRect/>
          <a:stretch>
            <a:fillRect/>
          </a:stretch>
        </p:blipFill>
        <p:spPr bwMode="auto">
          <a:xfrm>
            <a:off x="1295400" y="4920342"/>
            <a:ext cx="1447800" cy="1854275"/>
          </a:xfrm>
          <a:prstGeom prst="rect">
            <a:avLst/>
          </a:prstGeom>
          <a:noFill/>
          <a:ln w="9525">
            <a:noFill/>
            <a:miter lim="800000"/>
            <a:headEnd/>
            <a:tailEnd/>
          </a:ln>
        </p:spPr>
      </p:pic>
      <p:sp>
        <p:nvSpPr>
          <p:cNvPr id="6" name="Rectangle 5"/>
          <p:cNvSpPr/>
          <p:nvPr/>
        </p:nvSpPr>
        <p:spPr>
          <a:xfrm>
            <a:off x="838200" y="6642556"/>
            <a:ext cx="2595709" cy="215444"/>
          </a:xfrm>
          <a:prstGeom prst="rect">
            <a:avLst/>
          </a:prstGeom>
        </p:spPr>
        <p:txBody>
          <a:bodyPr wrap="square">
            <a:spAutoFit/>
          </a:bodyPr>
          <a:lstStyle/>
          <a:p>
            <a:r>
              <a:rPr lang="en-US" sz="800" dirty="0" smtClean="0"/>
              <a:t>http://en.wikipedia.org/wiki/Ossian_Sweet</a:t>
            </a:r>
            <a:endParaRPr lang="en-US" sz="800" dirty="0"/>
          </a:p>
        </p:txBody>
      </p:sp>
      <p:sp>
        <p:nvSpPr>
          <p:cNvPr id="7" name="Rectangle 6"/>
          <p:cNvSpPr/>
          <p:nvPr/>
        </p:nvSpPr>
        <p:spPr>
          <a:xfrm>
            <a:off x="6096000" y="6642556"/>
            <a:ext cx="2290909" cy="215444"/>
          </a:xfrm>
          <a:prstGeom prst="rect">
            <a:avLst/>
          </a:prstGeom>
        </p:spPr>
        <p:txBody>
          <a:bodyPr wrap="square">
            <a:spAutoFit/>
          </a:bodyPr>
          <a:lstStyle/>
          <a:p>
            <a:r>
              <a:rPr lang="en-US" sz="800" dirty="0" smtClean="0"/>
              <a:t>http://en.wikipedia.org/wiki/Ossian_Sweet</a:t>
            </a:r>
            <a:endParaRPr lang="en-US" sz="800" dirty="0"/>
          </a:p>
        </p:txBody>
      </p:sp>
      <p:sp>
        <p:nvSpPr>
          <p:cNvPr id="8" name="TextBox 7"/>
          <p:cNvSpPr txBox="1"/>
          <p:nvPr/>
        </p:nvSpPr>
        <p:spPr>
          <a:xfrm>
            <a:off x="2743200" y="5105400"/>
            <a:ext cx="2819400" cy="707886"/>
          </a:xfrm>
          <a:prstGeom prst="rect">
            <a:avLst/>
          </a:prstGeom>
          <a:noFill/>
        </p:spPr>
        <p:txBody>
          <a:bodyPr wrap="square" rtlCol="0">
            <a:spAutoFit/>
          </a:bodyPr>
          <a:lstStyle/>
          <a:p>
            <a:r>
              <a:rPr lang="en-US" sz="2000" dirty="0" smtClean="0">
                <a:solidFill>
                  <a:srgbClr val="0070C0"/>
                </a:solidFill>
              </a:rPr>
              <a:t>"I have to die like a man or live a coward."</a:t>
            </a:r>
            <a:endParaRPr lang="en-US" sz="2000" dirty="0">
              <a:solidFill>
                <a:srgbClr val="0070C0"/>
              </a:solidFill>
            </a:endParaRPr>
          </a:p>
        </p:txBody>
      </p:sp>
    </p:spTree>
    <p:extLst>
      <p:ext uri="{BB962C8B-B14F-4D97-AF65-F5344CB8AC3E}">
        <p14:creationId xmlns="" xmlns:p14="http://schemas.microsoft.com/office/powerpoint/2010/main" val="29471914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762000" y="1143000"/>
            <a:ext cx="8229600" cy="5867400"/>
          </a:xfrm>
        </p:spPr>
        <p:txBody>
          <a:bodyPr/>
          <a:lstStyle/>
          <a:p>
            <a:r>
              <a:rPr lang="en-US" sz="2400" dirty="0" smtClean="0">
                <a:ea typeface="ＭＳ Ｐゴシック" pitchFamily="34" charset="-128"/>
              </a:rPr>
              <a:t>No blacks allowed in MLB from 1887 to 1947</a:t>
            </a:r>
          </a:p>
          <a:p>
            <a:r>
              <a:rPr lang="en-US" sz="2400" dirty="0" smtClean="0">
                <a:ea typeface="ＭＳ Ｐゴシック" pitchFamily="34" charset="-128"/>
              </a:rPr>
              <a:t>First Negro professional team was the Cuban Giants in 1885. Last Negro League season was 1960.</a:t>
            </a:r>
          </a:p>
          <a:p>
            <a:r>
              <a:rPr lang="en-US" sz="2400" dirty="0" smtClean="0">
                <a:ea typeface="ＭＳ Ｐゴシック" pitchFamily="34" charset="-128"/>
              </a:rPr>
              <a:t>Rube Foster was the “Father of Black Baseball”</a:t>
            </a:r>
          </a:p>
          <a:p>
            <a:r>
              <a:rPr lang="en-US" sz="2400" dirty="0" smtClean="0">
                <a:ea typeface="ＭＳ Ｐゴシック" pitchFamily="34" charset="-128"/>
              </a:rPr>
              <a:t>Negro League teams in Detroit from 1894 to 1960 (Stars, Giants, Wolves, Senators, Black Sox, and Clowns)</a:t>
            </a:r>
          </a:p>
          <a:p>
            <a:r>
              <a:rPr lang="en-US" sz="2400" dirty="0" smtClean="0">
                <a:ea typeface="ＭＳ Ｐゴシック" pitchFamily="34" charset="-128"/>
              </a:rPr>
              <a:t>Most famous was the Detroit Stars in the Negro National League from 1920 to 1930 (490-384, .561)</a:t>
            </a:r>
          </a:p>
          <a:p>
            <a:r>
              <a:rPr lang="en-US" sz="2400" dirty="0" smtClean="0">
                <a:ea typeface="ＭＳ Ｐゴシック" pitchFamily="34" charset="-128"/>
              </a:rPr>
              <a:t>Norman “Turkey” </a:t>
            </a:r>
            <a:r>
              <a:rPr lang="en-US" sz="2400" dirty="0" err="1" smtClean="0">
                <a:ea typeface="ＭＳ Ｐゴシック" pitchFamily="34" charset="-128"/>
              </a:rPr>
              <a:t>Stearnes</a:t>
            </a:r>
            <a:r>
              <a:rPr lang="en-US" sz="2400" dirty="0" smtClean="0">
                <a:ea typeface="ＭＳ Ｐゴシック" pitchFamily="34" charset="-128"/>
              </a:rPr>
              <a:t> (1923-1930) was one of the greatest Negro League players (.353 lifetime)</a:t>
            </a:r>
          </a:p>
          <a:p>
            <a:r>
              <a:rPr lang="en-US" sz="2400" dirty="0" smtClean="0">
                <a:ea typeface="ＭＳ Ｐゴシック" pitchFamily="34" charset="-128"/>
              </a:rPr>
              <a:t>Last team to integrate: the Boston Red Sox in 1959</a:t>
            </a:r>
          </a:p>
          <a:p>
            <a:r>
              <a:rPr lang="en-US" sz="2400" dirty="0" smtClean="0">
                <a:ea typeface="ＭＳ Ｐゴシック" pitchFamily="34" charset="-128"/>
              </a:rPr>
              <a:t>Detroit Tigers were second to last: Ozzie Virgil in 1958 (Walter “no </a:t>
            </a:r>
            <a:r>
              <a:rPr lang="en-US" sz="2400" dirty="0" err="1" smtClean="0">
                <a:ea typeface="ＭＳ Ｐゴシック" pitchFamily="34" charset="-128"/>
              </a:rPr>
              <a:t>Jiggs</a:t>
            </a:r>
            <a:r>
              <a:rPr lang="en-US" sz="2400" dirty="0" smtClean="0">
                <a:ea typeface="ＭＳ Ｐゴシック" pitchFamily="34" charset="-128"/>
              </a:rPr>
              <a:t> with” Briggs owned the team)</a:t>
            </a:r>
          </a:p>
        </p:txBody>
      </p:sp>
      <p:sp>
        <p:nvSpPr>
          <p:cNvPr id="58370" name="Title 1"/>
          <p:cNvSpPr>
            <a:spLocks noGrp="1"/>
          </p:cNvSpPr>
          <p:nvPr>
            <p:ph type="title"/>
          </p:nvPr>
        </p:nvSpPr>
        <p:spPr>
          <a:xfrm>
            <a:off x="609600" y="304800"/>
            <a:ext cx="8229600" cy="1143000"/>
          </a:xfrm>
        </p:spPr>
        <p:txBody>
          <a:bodyPr/>
          <a:lstStyle/>
          <a:p>
            <a:r>
              <a:rPr lang="en-US" dirty="0" smtClean="0">
                <a:ea typeface="ＭＳ Ｐゴシック" pitchFamily="34" charset="-128"/>
              </a:rPr>
              <a:t>Negro Leagues</a:t>
            </a:r>
          </a:p>
        </p:txBody>
      </p:sp>
    </p:spTree>
    <p:extLst>
      <p:ext uri="{BB962C8B-B14F-4D97-AF65-F5344CB8AC3E}">
        <p14:creationId xmlns="" xmlns:p14="http://schemas.microsoft.com/office/powerpoint/2010/main" val="16453559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zzie Virgil.jpg"/>
          <p:cNvPicPr>
            <a:picLocks noChangeAspect="1"/>
          </p:cNvPicPr>
          <p:nvPr/>
        </p:nvPicPr>
        <p:blipFill>
          <a:blip r:embed="rId3" cstate="print"/>
          <a:stretch>
            <a:fillRect/>
          </a:stretch>
        </p:blipFill>
        <p:spPr>
          <a:xfrm>
            <a:off x="6553200" y="5334000"/>
            <a:ext cx="933450" cy="1400175"/>
          </a:xfrm>
          <a:prstGeom prst="rect">
            <a:avLst/>
          </a:prstGeom>
        </p:spPr>
      </p:pic>
      <p:sp>
        <p:nvSpPr>
          <p:cNvPr id="2" name="Title 1"/>
          <p:cNvSpPr>
            <a:spLocks noGrp="1"/>
          </p:cNvSpPr>
          <p:nvPr>
            <p:ph type="title"/>
          </p:nvPr>
        </p:nvSpPr>
        <p:spPr/>
        <p:txBody>
          <a:bodyPr/>
          <a:lstStyle/>
          <a:p>
            <a:r>
              <a:rPr lang="en-US" dirty="0" smtClean="0"/>
              <a:t>Turkey </a:t>
            </a:r>
            <a:r>
              <a:rPr lang="en-US" dirty="0" err="1" smtClean="0"/>
              <a:t>stearnes</a:t>
            </a:r>
            <a:r>
              <a:rPr lang="en-US" dirty="0" smtClean="0"/>
              <a:t> and the stars</a:t>
            </a:r>
            <a:endParaRPr lang="en-US" dirty="0"/>
          </a:p>
        </p:txBody>
      </p:sp>
      <p:sp>
        <p:nvSpPr>
          <p:cNvPr id="3" name="Content Placeholder 2"/>
          <p:cNvSpPr>
            <a:spLocks noGrp="1"/>
          </p:cNvSpPr>
          <p:nvPr>
            <p:ph idx="1"/>
          </p:nvPr>
        </p:nvSpPr>
        <p:spPr>
          <a:xfrm>
            <a:off x="304800" y="1554162"/>
            <a:ext cx="6934200" cy="4525963"/>
          </a:xfrm>
        </p:spPr>
        <p:txBody>
          <a:bodyPr>
            <a:normAutofit fontScale="85000" lnSpcReduction="20000"/>
          </a:bodyPr>
          <a:lstStyle/>
          <a:p>
            <a:r>
              <a:rPr lang="en-US" b="1" dirty="0" smtClean="0"/>
              <a:t>Detroit Stars </a:t>
            </a:r>
            <a:r>
              <a:rPr lang="en-US" dirty="0" smtClean="0"/>
              <a:t>played in the Negro National Leagues from 1919-1931. Most of their games were at Mack Park.</a:t>
            </a:r>
          </a:p>
          <a:p>
            <a:r>
              <a:rPr lang="en-US" dirty="0" smtClean="0"/>
              <a:t>Outfielder Norman “Turkey” </a:t>
            </a:r>
            <a:r>
              <a:rPr lang="en-US" dirty="0" err="1" smtClean="0"/>
              <a:t>Stearnes</a:t>
            </a:r>
            <a:r>
              <a:rPr lang="en-US" dirty="0" smtClean="0"/>
              <a:t> was their best player. Elected to the Baseball Hall of Fame in 2000. Worked at Tigers owner Walter (“No </a:t>
            </a:r>
            <a:r>
              <a:rPr lang="en-US" dirty="0" err="1" smtClean="0"/>
              <a:t>Jiggs</a:t>
            </a:r>
            <a:r>
              <a:rPr lang="en-US" dirty="0" smtClean="0"/>
              <a:t> for Briggs”) Briggs’ auto factory in the offseason.</a:t>
            </a:r>
          </a:p>
          <a:p>
            <a:r>
              <a:rPr lang="en-US" dirty="0" smtClean="0"/>
              <a:t>First black player in MLB was Jackie Robinson in 1947.  First black Tiger was Ozzie Virgil (also first Dominican in MLB) in 1958. Virgil was 5-for-5 that day.</a:t>
            </a:r>
            <a:endParaRPr lang="en-US" dirty="0"/>
          </a:p>
        </p:txBody>
      </p:sp>
      <p:sp>
        <p:nvSpPr>
          <p:cNvPr id="4" name="Rectangle 3"/>
          <p:cNvSpPr/>
          <p:nvPr/>
        </p:nvSpPr>
        <p:spPr>
          <a:xfrm>
            <a:off x="7696200" y="2209800"/>
            <a:ext cx="1295400" cy="338554"/>
          </a:xfrm>
          <a:prstGeom prst="rect">
            <a:avLst/>
          </a:prstGeom>
        </p:spPr>
        <p:txBody>
          <a:bodyPr wrap="square">
            <a:spAutoFit/>
          </a:bodyPr>
          <a:lstStyle/>
          <a:p>
            <a:r>
              <a:rPr lang="en-US" sz="800" dirty="0" smtClean="0"/>
              <a:t>http://en.wikipedia.org/wiki/Turkey_Stearnes</a:t>
            </a:r>
            <a:endParaRPr lang="en-US" sz="800" dirty="0"/>
          </a:p>
        </p:txBody>
      </p:sp>
      <p:pic>
        <p:nvPicPr>
          <p:cNvPr id="5" name="Picture 4" descr="Turkey_Stearnes.jpg"/>
          <p:cNvPicPr>
            <a:picLocks noChangeAspect="1"/>
          </p:cNvPicPr>
          <p:nvPr/>
        </p:nvPicPr>
        <p:blipFill>
          <a:blip r:embed="rId4" cstate="print"/>
          <a:stretch>
            <a:fillRect/>
          </a:stretch>
        </p:blipFill>
        <p:spPr>
          <a:xfrm>
            <a:off x="7599018" y="228599"/>
            <a:ext cx="1392582" cy="2001837"/>
          </a:xfrm>
          <a:prstGeom prst="rect">
            <a:avLst/>
          </a:prstGeom>
        </p:spPr>
      </p:pic>
      <p:sp>
        <p:nvSpPr>
          <p:cNvPr id="7" name="Rectangle 6"/>
          <p:cNvSpPr/>
          <p:nvPr/>
        </p:nvSpPr>
        <p:spPr>
          <a:xfrm>
            <a:off x="7467600" y="2438400"/>
            <a:ext cx="1676400" cy="3416320"/>
          </a:xfrm>
          <a:prstGeom prst="rect">
            <a:avLst/>
          </a:prstGeom>
        </p:spPr>
        <p:txBody>
          <a:bodyPr wrap="square">
            <a:spAutoFit/>
          </a:bodyPr>
          <a:lstStyle/>
          <a:p>
            <a:r>
              <a:rPr lang="en-US" dirty="0" smtClean="0"/>
              <a:t>“I never counted my home runs. I hit so many, I never counted them, and I'll tell you why: If they didn't win a ball game, they didn't amount to anything.”</a:t>
            </a:r>
            <a:endParaRPr lang="en-US" dirty="0"/>
          </a:p>
        </p:txBody>
      </p:sp>
      <p:sp>
        <p:nvSpPr>
          <p:cNvPr id="9" name="Rectangle 8"/>
          <p:cNvSpPr/>
          <p:nvPr/>
        </p:nvSpPr>
        <p:spPr>
          <a:xfrm>
            <a:off x="5562600" y="6642556"/>
            <a:ext cx="3581400" cy="215444"/>
          </a:xfrm>
          <a:prstGeom prst="rect">
            <a:avLst/>
          </a:prstGeom>
        </p:spPr>
        <p:txBody>
          <a:bodyPr wrap="square">
            <a:spAutoFit/>
          </a:bodyPr>
          <a:lstStyle/>
          <a:p>
            <a:r>
              <a:rPr lang="en-US" sz="800" dirty="0" smtClean="0"/>
              <a:t>http://www.baseball-reference.com/players/v/virgioz01.shtml</a:t>
            </a:r>
            <a:endParaRPr lang="en-US" sz="8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0" y="914400"/>
            <a:ext cx="8153400" cy="4419600"/>
          </a:xfrm>
        </p:spPr>
        <p:txBody>
          <a:bodyPr>
            <a:normAutofit fontScale="85000" lnSpcReduction="10000"/>
          </a:bodyPr>
          <a:lstStyle/>
          <a:p>
            <a:pPr lvl="1" eaLnBrk="1" hangingPunct="1">
              <a:buNone/>
            </a:pPr>
            <a:endParaRPr lang="en-US" sz="2600" dirty="0" smtClean="0">
              <a:ea typeface="ＭＳ Ｐゴシック" pitchFamily="34" charset="-128"/>
            </a:endParaRPr>
          </a:p>
          <a:p>
            <a:pPr lvl="1"/>
            <a:r>
              <a:rPr lang="en-US" sz="2600" dirty="0" smtClean="0">
                <a:ea typeface="ＭＳ Ｐゴシック" pitchFamily="34" charset="-128"/>
              </a:rPr>
              <a:t>Symbol of consumer-oriented economy of 1920s </a:t>
            </a:r>
          </a:p>
          <a:p>
            <a:pPr lvl="1"/>
            <a:r>
              <a:rPr lang="en-US" sz="2600" dirty="0" smtClean="0">
                <a:ea typeface="ＭＳ Ｐゴシック" pitchFamily="34" charset="-128"/>
              </a:rPr>
              <a:t>Ford’s Model T (“Tin </a:t>
            </a:r>
            <a:r>
              <a:rPr lang="en-US" sz="2600" dirty="0" err="1" smtClean="0">
                <a:ea typeface="ＭＳ Ｐゴシック" pitchFamily="34" charset="-128"/>
              </a:rPr>
              <a:t>Lizzies</a:t>
            </a:r>
            <a:r>
              <a:rPr lang="en-US" sz="2600" dirty="0" smtClean="0">
                <a:ea typeface="ＭＳ Ｐゴシック" pitchFamily="34" charset="-128"/>
              </a:rPr>
              <a:t>”) cost only $290 in 1927 ($3,400 today) (15 million made)</a:t>
            </a:r>
          </a:p>
          <a:p>
            <a:pPr lvl="1" eaLnBrk="1" hangingPunct="1"/>
            <a:r>
              <a:rPr lang="en-US" sz="2600" dirty="0" smtClean="0">
                <a:ea typeface="ＭＳ Ｐゴシック" pitchFamily="34" charset="-128"/>
              </a:rPr>
              <a:t>Ford workers were paid very well, but weren’t allowed to talk, sit, smoke, sing or whistle while performing very repetitive tasks. </a:t>
            </a:r>
          </a:p>
          <a:p>
            <a:pPr lvl="1" eaLnBrk="1" hangingPunct="1"/>
            <a:r>
              <a:rPr lang="en-US" sz="2600" dirty="0" smtClean="0">
                <a:ea typeface="ＭＳ Ｐゴシック" pitchFamily="34" charset="-128"/>
              </a:rPr>
              <a:t>GM (1908) and Chrysler (1925) cars had more style and comfort than Model T.  Ford introduced Model A in 1928 to compete.  GM started introducing new models every year.</a:t>
            </a:r>
          </a:p>
          <a:p>
            <a:pPr lvl="1" eaLnBrk="1" hangingPunct="1"/>
            <a:r>
              <a:rPr lang="en-US" sz="2600" dirty="0" smtClean="0">
                <a:ea typeface="ＭＳ Ｐゴシック" pitchFamily="34" charset="-128"/>
              </a:rPr>
              <a:t>80% of the world’s cars were in the U.S., and the Big Three made 83% of all cars.  5 million cars made in 1929.</a:t>
            </a:r>
          </a:p>
          <a:p>
            <a:pPr lvl="1" eaLnBrk="1" hangingPunct="1"/>
            <a:r>
              <a:rPr lang="en-US" sz="2600" dirty="0" smtClean="0">
                <a:ea typeface="ＭＳ Ｐゴシック" pitchFamily="34" charset="-128"/>
              </a:rPr>
              <a:t> 2/3 of cars sold on credit</a:t>
            </a:r>
          </a:p>
          <a:p>
            <a:endParaRPr lang="en-US" dirty="0" smtClean="0">
              <a:ea typeface="ＭＳ Ｐゴシック" pitchFamily="34" charset="-128"/>
            </a:endParaRPr>
          </a:p>
        </p:txBody>
      </p:sp>
      <p:sp>
        <p:nvSpPr>
          <p:cNvPr id="20482" name="Title 1"/>
          <p:cNvSpPr>
            <a:spLocks noGrp="1"/>
          </p:cNvSpPr>
          <p:nvPr>
            <p:ph type="title"/>
          </p:nvPr>
        </p:nvSpPr>
        <p:spPr>
          <a:xfrm>
            <a:off x="609600" y="304800"/>
            <a:ext cx="8229600" cy="1143000"/>
          </a:xfrm>
        </p:spPr>
        <p:txBody>
          <a:bodyPr/>
          <a:lstStyle/>
          <a:p>
            <a:r>
              <a:rPr lang="en-US" dirty="0" smtClean="0">
                <a:ea typeface="ＭＳ Ｐゴシック" pitchFamily="34" charset="-128"/>
              </a:rPr>
              <a:t>Detroit and Automobiles</a:t>
            </a:r>
          </a:p>
        </p:txBody>
      </p:sp>
      <p:pic>
        <p:nvPicPr>
          <p:cNvPr id="4" name="Picture 2" descr="21p593"/>
          <p:cNvPicPr preferRelativeResize="0">
            <a:picLocks noChangeAspect="1" noChangeArrowheads="1"/>
          </p:cNvPicPr>
          <p:nvPr/>
        </p:nvPicPr>
        <p:blipFill>
          <a:blip r:embed="rId3" cstate="print"/>
          <a:srcRect/>
          <a:stretch>
            <a:fillRect/>
          </a:stretch>
        </p:blipFill>
        <p:spPr bwMode="auto">
          <a:xfrm>
            <a:off x="6172200" y="4876800"/>
            <a:ext cx="2286000" cy="1820453"/>
          </a:xfrm>
          <a:prstGeom prst="rect">
            <a:avLst/>
          </a:prstGeom>
          <a:noFill/>
          <a:ln w="9525">
            <a:noFill/>
            <a:miter lim="800000"/>
            <a:headEnd/>
            <a:tailEnd/>
          </a:ln>
        </p:spPr>
      </p:pic>
      <p:sp>
        <p:nvSpPr>
          <p:cNvPr id="5" name="Rectangle 4"/>
          <p:cNvSpPr/>
          <p:nvPr/>
        </p:nvSpPr>
        <p:spPr>
          <a:xfrm>
            <a:off x="6096000" y="6642556"/>
            <a:ext cx="2590800" cy="215444"/>
          </a:xfrm>
          <a:prstGeom prst="rect">
            <a:avLst/>
          </a:prstGeom>
        </p:spPr>
        <p:txBody>
          <a:bodyPr wrap="square">
            <a:spAutoFit/>
          </a:bodyPr>
          <a:lstStyle/>
          <a:p>
            <a:r>
              <a:rPr lang="en-US" sz="800" dirty="0" smtClean="0"/>
              <a:t>http://www.canoelover.com/?attachment_id=1091</a:t>
            </a:r>
            <a:endParaRPr lang="en-US" sz="800" dirty="0"/>
          </a:p>
        </p:txBody>
      </p:sp>
      <p:sp>
        <p:nvSpPr>
          <p:cNvPr id="6" name="TextBox 5"/>
          <p:cNvSpPr txBox="1"/>
          <p:nvPr/>
        </p:nvSpPr>
        <p:spPr>
          <a:xfrm>
            <a:off x="2819400" y="5562600"/>
            <a:ext cx="3429000" cy="923330"/>
          </a:xfrm>
          <a:prstGeom prst="rect">
            <a:avLst/>
          </a:prstGeom>
          <a:noFill/>
        </p:spPr>
        <p:txBody>
          <a:bodyPr wrap="square" rtlCol="0">
            <a:spAutoFit/>
          </a:bodyPr>
          <a:lstStyle/>
          <a:p>
            <a:r>
              <a:rPr lang="en-US" dirty="0" smtClean="0">
                <a:solidFill>
                  <a:srgbClr val="002060"/>
                </a:solidFill>
              </a:rPr>
              <a:t>Model A’s on the assembly line in 1928. The line moved at a rate of 6 feet per minute.</a:t>
            </a:r>
            <a:endParaRPr lang="en-US" dirty="0">
              <a:solidFill>
                <a:srgbClr val="002060"/>
              </a:solidFill>
            </a:endParaRPr>
          </a:p>
        </p:txBody>
      </p:sp>
    </p:spTree>
    <p:extLst>
      <p:ext uri="{BB962C8B-B14F-4D97-AF65-F5344CB8AC3E}">
        <p14:creationId xmlns="" xmlns:p14="http://schemas.microsoft.com/office/powerpoint/2010/main" val="4018755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 of 1909</a:t>
            </a:r>
            <a:endParaRPr lang="en-US" dirty="0"/>
          </a:p>
        </p:txBody>
      </p:sp>
      <p:sp>
        <p:nvSpPr>
          <p:cNvPr id="3" name="Content Placeholder 2"/>
          <p:cNvSpPr>
            <a:spLocks noGrp="1"/>
          </p:cNvSpPr>
          <p:nvPr>
            <p:ph idx="1"/>
          </p:nvPr>
        </p:nvSpPr>
        <p:spPr/>
        <p:txBody>
          <a:bodyPr>
            <a:normAutofit/>
          </a:bodyPr>
          <a:lstStyle/>
          <a:p>
            <a:r>
              <a:rPr lang="en-US" dirty="0" smtClean="0"/>
              <a:t>96 convention delegates (elected) (mostly conservative Republicans, not progressives)</a:t>
            </a:r>
          </a:p>
          <a:p>
            <a:r>
              <a:rPr lang="en-US" dirty="0" smtClean="0"/>
              <a:t>Largely kept 1850 Constitution intact</a:t>
            </a:r>
          </a:p>
          <a:p>
            <a:r>
              <a:rPr lang="en-US" b="1" dirty="0" smtClean="0"/>
              <a:t>Initiative and referendum were rejected</a:t>
            </a:r>
          </a:p>
          <a:p>
            <a:r>
              <a:rPr lang="en-US" dirty="0" smtClean="0"/>
              <a:t>Cities could own public utilities</a:t>
            </a:r>
          </a:p>
          <a:p>
            <a:r>
              <a:rPr lang="en-US" dirty="0" smtClean="0"/>
              <a:t>Legislature could pass laws limiting hours worked by women and children and regulate conditions</a:t>
            </a:r>
          </a:p>
          <a:p>
            <a:endParaRPr lang="en-US" dirty="0" smtClean="0"/>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d Rouge 1.jpg"/>
          <p:cNvPicPr>
            <a:picLocks noChangeAspect="1"/>
          </p:cNvPicPr>
          <p:nvPr/>
        </p:nvPicPr>
        <p:blipFill>
          <a:blip r:embed="rId2" cstate="print"/>
          <a:stretch>
            <a:fillRect/>
          </a:stretch>
        </p:blipFill>
        <p:spPr>
          <a:xfrm>
            <a:off x="4800600" y="4114800"/>
            <a:ext cx="3685862" cy="2612354"/>
          </a:xfrm>
          <a:prstGeom prst="rect">
            <a:avLst/>
          </a:prstGeom>
        </p:spPr>
      </p:pic>
      <p:sp>
        <p:nvSpPr>
          <p:cNvPr id="2" name="Title 1"/>
          <p:cNvSpPr>
            <a:spLocks noGrp="1"/>
          </p:cNvSpPr>
          <p:nvPr>
            <p:ph type="title"/>
          </p:nvPr>
        </p:nvSpPr>
        <p:spPr/>
        <p:txBody>
          <a:bodyPr/>
          <a:lstStyle/>
          <a:p>
            <a:r>
              <a:rPr lang="en-US" dirty="0" smtClean="0"/>
              <a:t>Ford Rouge Plant</a:t>
            </a:r>
            <a:endParaRPr lang="en-US" dirty="0"/>
          </a:p>
        </p:txBody>
      </p:sp>
      <p:sp>
        <p:nvSpPr>
          <p:cNvPr id="3" name="Content Placeholder 2"/>
          <p:cNvSpPr>
            <a:spLocks noGrp="1"/>
          </p:cNvSpPr>
          <p:nvPr>
            <p:ph idx="1"/>
          </p:nvPr>
        </p:nvSpPr>
        <p:spPr>
          <a:xfrm>
            <a:off x="304800" y="1295401"/>
            <a:ext cx="8458200" cy="3200400"/>
          </a:xfrm>
        </p:spPr>
        <p:txBody>
          <a:bodyPr/>
          <a:lstStyle/>
          <a:p>
            <a:r>
              <a:rPr lang="en-US" dirty="0" smtClean="0"/>
              <a:t>After 11 years of construction, it was the world’s largest industrial complex in 1928 with 16 million square feet of factory floor space (3X the size of the </a:t>
            </a:r>
            <a:r>
              <a:rPr lang="en-US" dirty="0" err="1" smtClean="0"/>
              <a:t>Ren</a:t>
            </a:r>
            <a:r>
              <a:rPr lang="en-US" dirty="0" smtClean="0"/>
              <a:t> </a:t>
            </a:r>
            <a:r>
              <a:rPr lang="en-US" dirty="0" err="1" smtClean="0"/>
              <a:t>Cen</a:t>
            </a:r>
            <a:r>
              <a:rPr lang="en-US" dirty="0" smtClean="0"/>
              <a:t>)</a:t>
            </a:r>
          </a:p>
          <a:p>
            <a:r>
              <a:rPr lang="en-US" dirty="0" smtClean="0"/>
              <a:t>Albert Kahn designed some of the 93 buildings, housing over 100,000 workers</a:t>
            </a:r>
          </a:p>
        </p:txBody>
      </p:sp>
      <p:pic>
        <p:nvPicPr>
          <p:cNvPr id="6" name="Picture 5" descr="Ford River Rouge Plant.jpg"/>
          <p:cNvPicPr>
            <a:picLocks noChangeAspect="1"/>
          </p:cNvPicPr>
          <p:nvPr/>
        </p:nvPicPr>
        <p:blipFill>
          <a:blip r:embed="rId3" cstate="print"/>
          <a:stretch>
            <a:fillRect/>
          </a:stretch>
        </p:blipFill>
        <p:spPr>
          <a:xfrm>
            <a:off x="228600" y="4572000"/>
            <a:ext cx="4431598" cy="2133600"/>
          </a:xfrm>
          <a:prstGeom prst="rect">
            <a:avLst/>
          </a:prstGeom>
        </p:spPr>
      </p:pic>
      <p:sp>
        <p:nvSpPr>
          <p:cNvPr id="7" name="Rectangle 6"/>
          <p:cNvSpPr/>
          <p:nvPr/>
        </p:nvSpPr>
        <p:spPr>
          <a:xfrm>
            <a:off x="7239000" y="4267200"/>
            <a:ext cx="1676400" cy="338554"/>
          </a:xfrm>
          <a:prstGeom prst="rect">
            <a:avLst/>
          </a:prstGeom>
        </p:spPr>
        <p:txBody>
          <a:bodyPr wrap="square">
            <a:spAutoFit/>
          </a:bodyPr>
          <a:lstStyle/>
          <a:p>
            <a:r>
              <a:rPr lang="en-US" sz="800" dirty="0" smtClean="0"/>
              <a:t>http://en.wikipedia.org/wiki/File:River_Rouge_aerial_4a25915r.jpg</a:t>
            </a:r>
            <a:endParaRPr lang="en-US" sz="800" dirty="0"/>
          </a:p>
        </p:txBody>
      </p:sp>
      <p:sp>
        <p:nvSpPr>
          <p:cNvPr id="8" name="Rectangle 7"/>
          <p:cNvSpPr/>
          <p:nvPr/>
        </p:nvSpPr>
        <p:spPr>
          <a:xfrm>
            <a:off x="304800" y="4572000"/>
            <a:ext cx="2286000" cy="461665"/>
          </a:xfrm>
          <a:prstGeom prst="rect">
            <a:avLst/>
          </a:prstGeom>
        </p:spPr>
        <p:txBody>
          <a:bodyPr wrap="square">
            <a:spAutoFit/>
          </a:bodyPr>
          <a:lstStyle/>
          <a:p>
            <a:r>
              <a:rPr lang="en-US" sz="800" dirty="0" smtClean="0"/>
              <a:t>http://www.semiwiki.com/forum/content/671-apple-strength-will-compel-arm-trim-its-sails.html</a:t>
            </a:r>
            <a:endParaRPr lang="en-US" sz="8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381000" y="1371600"/>
            <a:ext cx="8305800" cy="5257800"/>
          </a:xfrm>
        </p:spPr>
        <p:txBody>
          <a:bodyPr>
            <a:normAutofit lnSpcReduction="10000"/>
          </a:bodyPr>
          <a:lstStyle/>
          <a:p>
            <a:pPr marL="457200" lvl="1" indent="0" eaLnBrk="1" hangingPunct="1">
              <a:buFont typeface="Arial" pitchFamily="34" charset="0"/>
              <a:buNone/>
            </a:pPr>
            <a:r>
              <a:rPr lang="en-US" dirty="0" smtClean="0">
                <a:ea typeface="ＭＳ Ｐゴシック" pitchFamily="34" charset="-128"/>
              </a:rPr>
              <a:t>Profoundly changed patterns of living </a:t>
            </a:r>
          </a:p>
          <a:p>
            <a:pPr marL="457200" lvl="1" indent="0" eaLnBrk="1" hangingPunct="1">
              <a:buFont typeface="Arial" pitchFamily="34" charset="0"/>
              <a:buNone/>
            </a:pPr>
            <a:r>
              <a:rPr lang="en-US" dirty="0" smtClean="0">
                <a:ea typeface="ＭＳ Ｐゴシック" pitchFamily="34" charset="-128"/>
              </a:rPr>
              <a:t>Promoted movement to cities</a:t>
            </a:r>
          </a:p>
          <a:p>
            <a:pPr marL="457200" lvl="1" indent="0" eaLnBrk="1" hangingPunct="1">
              <a:buFont typeface="Arial" pitchFamily="34" charset="0"/>
              <a:buNone/>
            </a:pPr>
            <a:r>
              <a:rPr lang="en-US" dirty="0" smtClean="0">
                <a:ea typeface="ＭＳ Ｐゴシック" pitchFamily="34" charset="-128"/>
              </a:rPr>
              <a:t>Tractors allowed more agricultural productivity</a:t>
            </a:r>
          </a:p>
          <a:p>
            <a:pPr marL="457200" lvl="1" indent="0" eaLnBrk="1" hangingPunct="1">
              <a:buFont typeface="Arial" pitchFamily="34" charset="0"/>
              <a:buNone/>
            </a:pPr>
            <a:r>
              <a:rPr lang="en-US" dirty="0" smtClean="0">
                <a:ea typeface="ＭＳ Ｐゴシック" pitchFamily="34" charset="-128"/>
              </a:rPr>
              <a:t>Growth of Suburbs, single family houses </a:t>
            </a:r>
          </a:p>
          <a:p>
            <a:pPr marL="457200" lvl="1" indent="0" eaLnBrk="1" hangingPunct="1">
              <a:buFont typeface="Arial" pitchFamily="34" charset="0"/>
              <a:buNone/>
            </a:pPr>
            <a:r>
              <a:rPr lang="en-US" dirty="0" smtClean="0">
                <a:ea typeface="ＭＳ Ｐゴシック" pitchFamily="34" charset="-128"/>
              </a:rPr>
              <a:t>Traffic Lights (first one in Detroit in 1920)</a:t>
            </a:r>
          </a:p>
          <a:p>
            <a:pPr marL="457200" lvl="1" indent="0" eaLnBrk="1" hangingPunct="1">
              <a:buFont typeface="Arial" pitchFamily="34" charset="0"/>
              <a:buNone/>
            </a:pPr>
            <a:r>
              <a:rPr lang="en-US" dirty="0" smtClean="0">
                <a:ea typeface="ＭＳ Ｐゴシック" pitchFamily="34" charset="-128"/>
              </a:rPr>
              <a:t>Personal mobility made the youth less dependent on their parents, and wives less dependent on men</a:t>
            </a:r>
          </a:p>
          <a:p>
            <a:pPr eaLnBrk="1" hangingPunct="1"/>
            <a:r>
              <a:rPr lang="en-US" sz="2800" dirty="0" smtClean="0">
                <a:ea typeface="ＭＳ Ｐゴシック" pitchFamily="34" charset="-128"/>
              </a:rPr>
              <a:t>Los Angeles: Automobile Metropolis (population went from 100,000 in 1900 to 2.2 million in 1930) 1 car for every 3 residents, first supermarket, shopping district designed for cars</a:t>
            </a:r>
          </a:p>
          <a:p>
            <a:pPr eaLnBrk="1" hangingPunct="1"/>
            <a:endParaRPr lang="en-US" sz="2800" dirty="0" smtClean="0">
              <a:ea typeface="ＭＳ Ｐゴシック" pitchFamily="34" charset="-128"/>
            </a:endParaRPr>
          </a:p>
          <a:p>
            <a:pPr eaLnBrk="1" hangingPunct="1"/>
            <a:endParaRPr lang="en-US" sz="2800" dirty="0" smtClean="0">
              <a:ea typeface="ＭＳ Ｐゴシック" pitchFamily="34" charset="-128"/>
            </a:endParaRPr>
          </a:p>
        </p:txBody>
      </p:sp>
      <p:sp>
        <p:nvSpPr>
          <p:cNvPr id="25602" name="Title 1"/>
          <p:cNvSpPr>
            <a:spLocks noGrp="1"/>
          </p:cNvSpPr>
          <p:nvPr>
            <p:ph type="title"/>
          </p:nvPr>
        </p:nvSpPr>
        <p:spPr>
          <a:xfrm>
            <a:off x="457200" y="533400"/>
            <a:ext cx="8458200" cy="685800"/>
          </a:xfrm>
          <a:noFill/>
          <a:ln>
            <a:noFill/>
          </a:ln>
        </p:spPr>
        <p:txBody>
          <a:bodyPr>
            <a:normAutofit fontScale="90000"/>
          </a:bodyPr>
          <a:lstStyle/>
          <a:p>
            <a:pPr eaLnBrk="1" hangingPunct="1"/>
            <a:r>
              <a:rPr lang="en-US" dirty="0" smtClean="0"/>
              <a:t>How the Automobile Changed Everything</a:t>
            </a:r>
          </a:p>
        </p:txBody>
      </p:sp>
    </p:spTree>
    <p:extLst>
      <p:ext uri="{BB962C8B-B14F-4D97-AF65-F5344CB8AC3E}">
        <p14:creationId xmlns="" xmlns:p14="http://schemas.microsoft.com/office/powerpoint/2010/main" val="26665373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1596</TotalTime>
  <Words>8923</Words>
  <Application>Microsoft Office PowerPoint</Application>
  <PresentationFormat>On-screen Show (4:3)</PresentationFormat>
  <Paragraphs>728</Paragraphs>
  <Slides>91</Slides>
  <Notes>82</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Trek</vt:lpstr>
      <vt:lpstr>Birth of the motor city</vt:lpstr>
      <vt:lpstr>Detroit: “Paris of the West”</vt:lpstr>
      <vt:lpstr>“The Pontch” replaces the Russell House</vt:lpstr>
      <vt:lpstr>5 kinds of Progressives</vt:lpstr>
      <vt:lpstr>Progressive Trends 1896-1917</vt:lpstr>
      <vt:lpstr>Reforming City Government</vt:lpstr>
      <vt:lpstr>The Weakening of Parties </vt:lpstr>
      <vt:lpstr>McMillan “machine” ends</vt:lpstr>
      <vt:lpstr>Constitution of 1909</vt:lpstr>
      <vt:lpstr>The Development of the “horseless carriage”</vt:lpstr>
      <vt:lpstr>Who did it first?</vt:lpstr>
      <vt:lpstr>Detroit’s first auto show</vt:lpstr>
      <vt:lpstr>Ransom E. Olds</vt:lpstr>
      <vt:lpstr>Henry M. Leland: the “forgotten” auto pioneer</vt:lpstr>
      <vt:lpstr>Former Olds employees</vt:lpstr>
      <vt:lpstr>John and Horace Dodge</vt:lpstr>
      <vt:lpstr>Henry Ford</vt:lpstr>
      <vt:lpstr>Henry ford’s dream</vt:lpstr>
      <vt:lpstr>Model T (1908-1927)</vt:lpstr>
      <vt:lpstr>Highland Park Plant, 1913</vt:lpstr>
      <vt:lpstr>Henry B. Joy and Packard</vt:lpstr>
      <vt:lpstr>The Packard Plant</vt:lpstr>
      <vt:lpstr>David D. Buick</vt:lpstr>
      <vt:lpstr>Billy Durant and General Motors</vt:lpstr>
      <vt:lpstr>Louis Chevrolet and Billy Durant</vt:lpstr>
      <vt:lpstr>Detroit quickly becomes the Motor City</vt:lpstr>
      <vt:lpstr>Detroit Auto-Related “Firsts”</vt:lpstr>
      <vt:lpstr>Tiger STADIUM</vt:lpstr>
      <vt:lpstr>Great Lakes Hurricane of Nov. 1913</vt:lpstr>
      <vt:lpstr>How the Great War started</vt:lpstr>
      <vt:lpstr>Deadly Technologies</vt:lpstr>
      <vt:lpstr>World War I</vt:lpstr>
      <vt:lpstr> U.S. Tries to Remain Neutral 1914-1917</vt:lpstr>
      <vt:lpstr>The Decision for War </vt:lpstr>
      <vt:lpstr>The Decision for War</vt:lpstr>
      <vt:lpstr>Slide 36</vt:lpstr>
      <vt:lpstr>Mobilizing Public Opinion against “Huns”</vt:lpstr>
      <vt:lpstr>Civil liberties in time of war</vt:lpstr>
      <vt:lpstr>Germans in Michigan</vt:lpstr>
      <vt:lpstr>Michigan mobilizes for war</vt:lpstr>
      <vt:lpstr>Michigan and the Draft</vt:lpstr>
      <vt:lpstr>Michigan’s Contribution to WWI</vt:lpstr>
      <vt:lpstr>Michigan National Guard</vt:lpstr>
      <vt:lpstr>Camp Custer</vt:lpstr>
      <vt:lpstr>Selfridge Field in Mount Clemens</vt:lpstr>
      <vt:lpstr>The Polar Bears</vt:lpstr>
      <vt:lpstr>Slide 47</vt:lpstr>
      <vt:lpstr>The Home Front – “Total War”</vt:lpstr>
      <vt:lpstr>Mobilizing the Economy</vt:lpstr>
      <vt:lpstr>Michigan Farmers aid war effort</vt:lpstr>
      <vt:lpstr>Liberty Loans</vt:lpstr>
      <vt:lpstr>Michigan and World War I</vt:lpstr>
      <vt:lpstr>Slide 53</vt:lpstr>
      <vt:lpstr>Henry Ford and World War I</vt:lpstr>
      <vt:lpstr>The SPANISH FLU HITS MICHIGAN 1918-19</vt:lpstr>
      <vt:lpstr>Postwar “Dry” Michigan</vt:lpstr>
      <vt:lpstr>GERMAN BREWERS FIGHT PROHIBITION</vt:lpstr>
      <vt:lpstr>Prohibition in Michigan (Jan. 1920)</vt:lpstr>
      <vt:lpstr>The terminology of prohibition</vt:lpstr>
      <vt:lpstr>The Purple Gang (1927-1932)</vt:lpstr>
      <vt:lpstr>The Purple Gang - 1929</vt:lpstr>
      <vt:lpstr>19th Amendment and Women’s rights</vt:lpstr>
      <vt:lpstr>The KKK in the 1920s</vt:lpstr>
      <vt:lpstr>The Great Migration and White Reaction </vt:lpstr>
      <vt:lpstr>Black Migration to Detroit </vt:lpstr>
      <vt:lpstr>Anxiety after the Great War</vt:lpstr>
      <vt:lpstr>Red Scare (1919-1920)</vt:lpstr>
      <vt:lpstr>Alex Groesbeck (Republican) 1921-26</vt:lpstr>
      <vt:lpstr>James Couzens</vt:lpstr>
      <vt:lpstr>The development of roads</vt:lpstr>
      <vt:lpstr>Motorbuses and Motor trucks</vt:lpstr>
      <vt:lpstr>Telephone, Radio</vt:lpstr>
      <vt:lpstr>Agricultural Machinery</vt:lpstr>
      <vt:lpstr>Electricity</vt:lpstr>
      <vt:lpstr>Michigan Agriculture</vt:lpstr>
      <vt:lpstr>The Decline of Agriculture</vt:lpstr>
      <vt:lpstr>Iron MINING, Copper Mining, and Oil</vt:lpstr>
      <vt:lpstr>Chrysler Corporation</vt:lpstr>
      <vt:lpstr>Alfred P. Sloan, Jr.</vt:lpstr>
      <vt:lpstr>Cadillac place (the GM building)</vt:lpstr>
      <vt:lpstr>Edsel Ford</vt:lpstr>
      <vt:lpstr>Poles in Hamtramck</vt:lpstr>
      <vt:lpstr>Detroit’s Building Boom</vt:lpstr>
      <vt:lpstr>Migration to Michigan</vt:lpstr>
      <vt:lpstr>Bath School Disaster</vt:lpstr>
      <vt:lpstr>The Curious Case of Dr. Ossian Sweet </vt:lpstr>
      <vt:lpstr>Negro Leagues</vt:lpstr>
      <vt:lpstr>Turkey stearnes and the stars</vt:lpstr>
      <vt:lpstr>Detroit and Automobiles</vt:lpstr>
      <vt:lpstr>Ford Rouge Plant</vt:lpstr>
      <vt:lpstr>How the Automobile Changed Everything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 of the motor city</dc:title>
  <dc:creator>Owner</dc:creator>
  <cp:lastModifiedBy>Owner</cp:lastModifiedBy>
  <cp:revision>159</cp:revision>
  <dcterms:created xsi:type="dcterms:W3CDTF">2014-02-28T02:05:47Z</dcterms:created>
  <dcterms:modified xsi:type="dcterms:W3CDTF">2014-04-04T10:48:11Z</dcterms:modified>
</cp:coreProperties>
</file>