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1"/>
  </p:notesMasterIdLst>
  <p:sldIdLst>
    <p:sldId id="256" r:id="rId2"/>
    <p:sldId id="336" r:id="rId3"/>
    <p:sldId id="258" r:id="rId4"/>
    <p:sldId id="289" r:id="rId5"/>
    <p:sldId id="259" r:id="rId6"/>
    <p:sldId id="260" r:id="rId7"/>
    <p:sldId id="261" r:id="rId8"/>
    <p:sldId id="262" r:id="rId9"/>
    <p:sldId id="263" r:id="rId10"/>
    <p:sldId id="264" r:id="rId11"/>
    <p:sldId id="265" r:id="rId12"/>
    <p:sldId id="266" r:id="rId13"/>
    <p:sldId id="269" r:id="rId14"/>
    <p:sldId id="270" r:id="rId15"/>
    <p:sldId id="271" r:id="rId16"/>
    <p:sldId id="273" r:id="rId17"/>
    <p:sldId id="274" r:id="rId18"/>
    <p:sldId id="275" r:id="rId19"/>
    <p:sldId id="276" r:id="rId20"/>
    <p:sldId id="277" r:id="rId21"/>
    <p:sldId id="282" r:id="rId22"/>
    <p:sldId id="278" r:id="rId23"/>
    <p:sldId id="279" r:id="rId24"/>
    <p:sldId id="281" r:id="rId25"/>
    <p:sldId id="280" r:id="rId26"/>
    <p:sldId id="361" r:id="rId27"/>
    <p:sldId id="283" r:id="rId28"/>
    <p:sldId id="335" r:id="rId29"/>
    <p:sldId id="284" r:id="rId30"/>
    <p:sldId id="285" r:id="rId31"/>
    <p:sldId id="286" r:id="rId32"/>
    <p:sldId id="287" r:id="rId33"/>
    <p:sldId id="327" r:id="rId34"/>
    <p:sldId id="328" r:id="rId35"/>
    <p:sldId id="290" r:id="rId36"/>
    <p:sldId id="291" r:id="rId37"/>
    <p:sldId id="292" r:id="rId38"/>
    <p:sldId id="294" r:id="rId39"/>
    <p:sldId id="295" r:id="rId40"/>
    <p:sldId id="296" r:id="rId41"/>
    <p:sldId id="297" r:id="rId42"/>
    <p:sldId id="298" r:id="rId43"/>
    <p:sldId id="299" r:id="rId44"/>
    <p:sldId id="300" r:id="rId45"/>
    <p:sldId id="301" r:id="rId46"/>
    <p:sldId id="293" r:id="rId47"/>
    <p:sldId id="302" r:id="rId48"/>
    <p:sldId id="355" r:id="rId49"/>
    <p:sldId id="304" r:id="rId50"/>
    <p:sldId id="331" r:id="rId51"/>
    <p:sldId id="330" r:id="rId52"/>
    <p:sldId id="340" r:id="rId53"/>
    <p:sldId id="305" r:id="rId54"/>
    <p:sldId id="306" r:id="rId55"/>
    <p:sldId id="307" r:id="rId56"/>
    <p:sldId id="308" r:id="rId57"/>
    <p:sldId id="334" r:id="rId58"/>
    <p:sldId id="309" r:id="rId59"/>
    <p:sldId id="333" r:id="rId60"/>
    <p:sldId id="310" r:id="rId61"/>
    <p:sldId id="311" r:id="rId62"/>
    <p:sldId id="313" r:id="rId63"/>
    <p:sldId id="318" r:id="rId64"/>
    <p:sldId id="319" r:id="rId65"/>
    <p:sldId id="320" r:id="rId66"/>
    <p:sldId id="321" r:id="rId67"/>
    <p:sldId id="323" r:id="rId68"/>
    <p:sldId id="324" r:id="rId69"/>
    <p:sldId id="325" r:id="rId70"/>
    <p:sldId id="329" r:id="rId71"/>
    <p:sldId id="332" r:id="rId72"/>
    <p:sldId id="366" r:id="rId73"/>
    <p:sldId id="367" r:id="rId74"/>
    <p:sldId id="317" r:id="rId75"/>
    <p:sldId id="353" r:id="rId76"/>
    <p:sldId id="337" r:id="rId77"/>
    <p:sldId id="339" r:id="rId78"/>
    <p:sldId id="363" r:id="rId79"/>
    <p:sldId id="356" r:id="rId80"/>
    <p:sldId id="338" r:id="rId81"/>
    <p:sldId id="314" r:id="rId82"/>
    <p:sldId id="342" r:id="rId83"/>
    <p:sldId id="343" r:id="rId84"/>
    <p:sldId id="344" r:id="rId85"/>
    <p:sldId id="345" r:id="rId86"/>
    <p:sldId id="346" r:id="rId87"/>
    <p:sldId id="347" r:id="rId88"/>
    <p:sldId id="348" r:id="rId89"/>
    <p:sldId id="349" r:id="rId90"/>
    <p:sldId id="350" r:id="rId91"/>
    <p:sldId id="351" r:id="rId92"/>
    <p:sldId id="352" r:id="rId93"/>
    <p:sldId id="341" r:id="rId94"/>
    <p:sldId id="357" r:id="rId95"/>
    <p:sldId id="358" r:id="rId96"/>
    <p:sldId id="359" r:id="rId97"/>
    <p:sldId id="365" r:id="rId98"/>
    <p:sldId id="362" r:id="rId99"/>
    <p:sldId id="364"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49" autoAdjust="0"/>
    <p:restoredTop sz="94660"/>
  </p:normalViewPr>
  <p:slideViewPr>
    <p:cSldViewPr>
      <p:cViewPr varScale="1">
        <p:scale>
          <a:sx n="65" d="100"/>
          <a:sy n="65" d="100"/>
        </p:scale>
        <p:origin x="-108" y="-9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FC4DA-8914-4C4B-B7AF-3E798C2630CB}" type="datetimeFigureOut">
              <a:rPr lang="en-US" smtClean="0"/>
              <a:pPr/>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AE58A-3D14-49E5-A450-869F21D153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E707B2-B7B8-457B-9D6B-F12EA73DFEC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F97778-4815-4626-8B6F-27621F2222D3}"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48E0D-7571-4F29-9A1F-3B3EB761427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AE58A-3D14-49E5-A450-869F21D15345}"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48E0D-7571-4F29-9A1F-3B3EB7614274}"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48E0D-7571-4F29-9A1F-3B3EB7614274}"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48E0D-7571-4F29-9A1F-3B3EB7614274}"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48E0D-7571-4F29-9A1F-3B3EB7614274}"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48E0D-7571-4F29-9A1F-3B3EB7614274}"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74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75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77</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80</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81</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82</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83</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84</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86</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87</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88</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89</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90</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91</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92</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93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A37FC1-5555-4A07-9C9F-58BDBAC393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CB97365-EBCA-4027-87D5-99FC1D4DF0BB}" type="datetimeFigureOut">
              <a:rPr lang="en-US" smtClean="0"/>
              <a:pPr/>
              <a:t>3/27/2014</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3/27/2014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3/27/2014</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3/27/2014</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3/27/2014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69E29E33-B620-47F9-BB04-8846C2A5AFCC}" type="slidenum">
              <a:rPr kumimoji="0" lang="en-US" smtClean="0"/>
              <a:pPr/>
              <a:t>‹#›</a:t>
            </a:fld>
            <a:endParaRPr kumimoji="0"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B97365-EBCA-4027-87D5-99FC1D4DF0BB}" type="datetimeFigureOut">
              <a:rPr lang="en-US" smtClean="0"/>
              <a:pPr/>
              <a:t>3/27/2014</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3/27/2014</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3/27/2014</a:t>
            </a:fld>
            <a:endParaRPr lang="en-US"/>
          </a:p>
        </p:txBody>
      </p:sp>
      <p:sp>
        <p:nvSpPr>
          <p:cNvPr id="29" name="Footer Placeholder 28"/>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3/27/2014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3/27/2014</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0" lang="en-US">
              <a:solidFill>
                <a:schemeClr val="tx1">
                  <a:shade val="50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gi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62.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01.gif"/><Relationship Id="rId5" Type="http://schemas.openxmlformats.org/officeDocument/2006/relationships/image" Target="../media/image100.pn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09.gif"/><Relationship Id="rId5" Type="http://schemas.openxmlformats.org/officeDocument/2006/relationships/image" Target="../media/image108.gif"/><Relationship Id="rId4" Type="http://schemas.openxmlformats.org/officeDocument/2006/relationships/image" Target="../media/image107.gi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12.jpeg"/><Relationship Id="rId4" Type="http://schemas.openxmlformats.org/officeDocument/2006/relationships/image" Target="../media/image111.jpeg"/></Relationships>
</file>

<file path=ppt/slides/_rels/slide6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jpeg"/></Relationships>
</file>

<file path=ppt/slides/_rels/slide6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6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7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7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34.gi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1"/>
            <a:ext cx="8534400" cy="1222375"/>
          </a:xfrm>
        </p:spPr>
        <p:txBody>
          <a:bodyPr/>
          <a:lstStyle/>
          <a:p>
            <a:r>
              <a:rPr lang="en-US" dirty="0" smtClean="0"/>
              <a:t>Industrial </a:t>
            </a:r>
            <a:r>
              <a:rPr lang="en-US" dirty="0" err="1" smtClean="0"/>
              <a:t>detroit</a:t>
            </a:r>
            <a:endParaRPr lang="en-US" dirty="0"/>
          </a:p>
        </p:txBody>
      </p:sp>
      <p:sp>
        <p:nvSpPr>
          <p:cNvPr id="3" name="Subtitle 2"/>
          <p:cNvSpPr>
            <a:spLocks noGrp="1"/>
          </p:cNvSpPr>
          <p:nvPr>
            <p:ph type="subTitle" idx="1"/>
          </p:nvPr>
        </p:nvSpPr>
        <p:spPr/>
        <p:txBody>
          <a:bodyPr/>
          <a:lstStyle/>
          <a:p>
            <a:r>
              <a:rPr lang="en-US" dirty="0" smtClean="0"/>
              <a:t>1860-1900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8915400" cy="1143000"/>
          </a:xfrm>
        </p:spPr>
        <p:txBody>
          <a:bodyPr>
            <a:noAutofit/>
          </a:bodyPr>
          <a:lstStyle/>
          <a:p>
            <a:pPr algn="l"/>
            <a:r>
              <a:rPr lang="en-US" sz="3000" dirty="0" smtClean="0">
                <a:solidFill>
                  <a:schemeClr val="accent5">
                    <a:lumMod val="75000"/>
                  </a:schemeClr>
                </a:solidFill>
              </a:rPr>
              <a:t>The battle of bull run</a:t>
            </a:r>
            <a:r>
              <a:rPr lang="en-US" sz="3000" b="1" dirty="0" smtClean="0">
                <a:solidFill>
                  <a:schemeClr val="accent5">
                    <a:lumMod val="75000"/>
                  </a:schemeClr>
                </a:solidFill>
              </a:rPr>
              <a:t> </a:t>
            </a:r>
            <a:r>
              <a:rPr lang="en-US" sz="3000" dirty="0" smtClean="0">
                <a:solidFill>
                  <a:schemeClr val="accent5">
                    <a:lumMod val="75000"/>
                  </a:schemeClr>
                </a:solidFill>
              </a:rPr>
              <a:t>was the first major battle of the Civil War.  The South won, and Col. Thomas Jackson, earned his nickname “Stonewall” Jackson.  The Union lost 460 soldiers; the South 387. </a:t>
            </a:r>
            <a:endParaRPr lang="en-US" sz="3000" dirty="0">
              <a:solidFill>
                <a:schemeClr val="accent5">
                  <a:lumMod val="75000"/>
                </a:schemeClr>
              </a:solidFill>
            </a:endParaRPr>
          </a:p>
        </p:txBody>
      </p:sp>
      <p:pic>
        <p:nvPicPr>
          <p:cNvPr id="4" name="Content Placeholder 3" descr="300px-First_Battle_of_Bull_Run_Kurz_&amp;_Allison.jpg"/>
          <p:cNvPicPr>
            <a:picLocks noGrp="1" noChangeAspect="1"/>
          </p:cNvPicPr>
          <p:nvPr>
            <p:ph idx="1"/>
          </p:nvPr>
        </p:nvPicPr>
        <p:blipFill>
          <a:blip r:embed="rId3" cstate="print"/>
          <a:stretch>
            <a:fillRect/>
          </a:stretch>
        </p:blipFill>
        <p:spPr>
          <a:xfrm>
            <a:off x="990600" y="228600"/>
            <a:ext cx="5715000" cy="4171950"/>
          </a:xfrm>
        </p:spPr>
      </p:pic>
      <p:pic>
        <p:nvPicPr>
          <p:cNvPr id="5" name="Picture 4" descr="Stonewall Jackson.jpg"/>
          <p:cNvPicPr>
            <a:picLocks noChangeAspect="1"/>
          </p:cNvPicPr>
          <p:nvPr/>
        </p:nvPicPr>
        <p:blipFill>
          <a:blip r:embed="rId4" cstate="print"/>
          <a:stretch>
            <a:fillRect/>
          </a:stretch>
        </p:blipFill>
        <p:spPr>
          <a:xfrm>
            <a:off x="6934200" y="381000"/>
            <a:ext cx="1885950" cy="2419350"/>
          </a:xfrm>
          <a:prstGeom prst="rect">
            <a:avLst/>
          </a:prstGeom>
        </p:spPr>
      </p:pic>
      <p:sp>
        <p:nvSpPr>
          <p:cNvPr id="6" name="TextBox 5"/>
          <p:cNvSpPr txBox="1"/>
          <p:nvPr/>
        </p:nvSpPr>
        <p:spPr>
          <a:xfrm>
            <a:off x="6781800" y="2819400"/>
            <a:ext cx="2362200" cy="1323439"/>
          </a:xfrm>
          <a:prstGeom prst="rect">
            <a:avLst/>
          </a:prstGeom>
          <a:noFill/>
        </p:spPr>
        <p:txBody>
          <a:bodyPr wrap="square" rtlCol="0">
            <a:spAutoFit/>
          </a:bodyPr>
          <a:lstStyle/>
          <a:p>
            <a:r>
              <a:rPr lang="en-US" sz="2000" dirty="0" smtClean="0"/>
              <a:t>Jackson died of complications from pneumonia on May 10, 1863</a:t>
            </a:r>
            <a:endParaRPr lang="en-US" sz="2000" dirty="0"/>
          </a:p>
        </p:txBody>
      </p:sp>
      <p:sp>
        <p:nvSpPr>
          <p:cNvPr id="7" name="TextBox 6"/>
          <p:cNvSpPr txBox="1"/>
          <p:nvPr/>
        </p:nvSpPr>
        <p:spPr>
          <a:xfrm>
            <a:off x="5862332" y="152400"/>
            <a:ext cx="3281668" cy="215444"/>
          </a:xfrm>
          <a:prstGeom prst="rect">
            <a:avLst/>
          </a:prstGeom>
          <a:noFill/>
        </p:spPr>
        <p:txBody>
          <a:bodyPr wrap="none" rtlCol="0">
            <a:spAutoFit/>
          </a:bodyPr>
          <a:lstStyle/>
          <a:p>
            <a:r>
              <a:rPr lang="en-US" sz="800" dirty="0" smtClean="0"/>
              <a:t>http://www.sonofthesouth.net/leefoundation/Stonewall_Jackson.htm</a:t>
            </a:r>
            <a:endParaRPr lang="en-US" sz="800" dirty="0"/>
          </a:p>
        </p:txBody>
      </p:sp>
      <p:sp>
        <p:nvSpPr>
          <p:cNvPr id="8" name="Rectangle 7"/>
          <p:cNvSpPr/>
          <p:nvPr/>
        </p:nvSpPr>
        <p:spPr>
          <a:xfrm>
            <a:off x="762000" y="0"/>
            <a:ext cx="5638800" cy="215444"/>
          </a:xfrm>
          <a:prstGeom prst="rect">
            <a:avLst/>
          </a:prstGeom>
        </p:spPr>
        <p:txBody>
          <a:bodyPr wrap="square">
            <a:spAutoFit/>
          </a:bodyPr>
          <a:lstStyle/>
          <a:p>
            <a:r>
              <a:rPr lang="en-US" sz="800" dirty="0" smtClean="0"/>
              <a:t>http://en.wikipedia.org/wiki/First_Battle_of_Bull_Run</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Michigan’s contribution</a:t>
            </a:r>
            <a:endParaRPr lang="en-US" dirty="0"/>
          </a:p>
        </p:txBody>
      </p:sp>
      <p:sp>
        <p:nvSpPr>
          <p:cNvPr id="3" name="Content Placeholder 2"/>
          <p:cNvSpPr>
            <a:spLocks noGrp="1"/>
          </p:cNvSpPr>
          <p:nvPr>
            <p:ph idx="1"/>
          </p:nvPr>
        </p:nvSpPr>
        <p:spPr>
          <a:xfrm>
            <a:off x="457200" y="1600200"/>
            <a:ext cx="8229600" cy="4572000"/>
          </a:xfrm>
        </p:spPr>
        <p:txBody>
          <a:bodyPr>
            <a:normAutofit fontScale="77500" lnSpcReduction="20000"/>
          </a:bodyPr>
          <a:lstStyle/>
          <a:p>
            <a:r>
              <a:rPr lang="en-US" dirty="0" smtClean="0"/>
              <a:t>90,000 men served in the Union army and navy</a:t>
            </a:r>
            <a:r>
              <a:rPr lang="en-US" dirty="0"/>
              <a:t> </a:t>
            </a:r>
            <a:r>
              <a:rPr lang="en-US" dirty="0" smtClean="0"/>
              <a:t>(23% of total male population)</a:t>
            </a:r>
          </a:p>
          <a:p>
            <a:r>
              <a:rPr lang="en-US" dirty="0" smtClean="0"/>
              <a:t>31 infantry regiments, 11 cavalry regiments, 1 regiments of mechanics and engineers, 14 artillery batteries, 1 regiment of sharpshooters, and several miscellaneous units.  500 men in the navy.</a:t>
            </a:r>
          </a:p>
          <a:p>
            <a:r>
              <a:rPr lang="en-US" dirty="0" smtClean="0"/>
              <a:t>Blacks and Jews served in disproportionate numbers</a:t>
            </a:r>
          </a:p>
          <a:p>
            <a:r>
              <a:rPr lang="en-US" dirty="0" smtClean="0"/>
              <a:t>First Michigan Colored Infantry Regiment served in early 1864, but was ridiculed by Detroit Free Press, who called them the “First Ethiopians.”</a:t>
            </a:r>
          </a:p>
          <a:p>
            <a:r>
              <a:rPr lang="en-US" dirty="0" smtClean="0"/>
              <a:t>Few Indians enlisted, and whites feared they could not adapt to “civilized” warfare</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4267200" cy="1399032"/>
          </a:xfrm>
        </p:spPr>
        <p:txBody>
          <a:bodyPr/>
          <a:lstStyle/>
          <a:p>
            <a:r>
              <a:rPr lang="en-US" dirty="0" smtClean="0"/>
              <a:t>Recruitment</a:t>
            </a:r>
            <a:endParaRPr lang="en-US" dirty="0"/>
          </a:p>
        </p:txBody>
      </p:sp>
      <p:sp>
        <p:nvSpPr>
          <p:cNvPr id="3" name="Content Placeholder 2"/>
          <p:cNvSpPr>
            <a:spLocks noGrp="1"/>
          </p:cNvSpPr>
          <p:nvPr>
            <p:ph idx="1"/>
          </p:nvPr>
        </p:nvSpPr>
        <p:spPr>
          <a:xfrm>
            <a:off x="381000" y="1219200"/>
            <a:ext cx="8305800" cy="5257800"/>
          </a:xfrm>
        </p:spPr>
        <p:txBody>
          <a:bodyPr>
            <a:normAutofit fontScale="85000" lnSpcReduction="20000"/>
          </a:bodyPr>
          <a:lstStyle/>
          <a:p>
            <a:r>
              <a:rPr lang="en-US" dirty="0" smtClean="0"/>
              <a:t>Much social pressure to enlist. Political figures used to command units.  </a:t>
            </a:r>
          </a:p>
          <a:p>
            <a:r>
              <a:rPr lang="en-US" dirty="0" smtClean="0"/>
              <a:t>Most fought to save the Union, not free blacks</a:t>
            </a:r>
          </a:p>
          <a:p>
            <a:r>
              <a:rPr lang="en-US" dirty="0" smtClean="0"/>
              <a:t>Raised local taxes to give $15 per month to families without head of household.</a:t>
            </a:r>
          </a:p>
          <a:p>
            <a:r>
              <a:rPr lang="en-US" dirty="0" smtClean="0"/>
              <a:t>Federal, state, and local </a:t>
            </a:r>
            <a:r>
              <a:rPr lang="en-US" dirty="0" err="1" smtClean="0"/>
              <a:t>gov’ts</a:t>
            </a:r>
            <a:r>
              <a:rPr lang="en-US" dirty="0" smtClean="0"/>
              <a:t> paid “bounties” for volunteers, but some men deserted after getting bounty</a:t>
            </a:r>
          </a:p>
          <a:p>
            <a:r>
              <a:rPr lang="en-US" dirty="0" smtClean="0"/>
              <a:t>Aug. 1862 – Draft instituted by presidential order</a:t>
            </a:r>
          </a:p>
          <a:p>
            <a:r>
              <a:rPr lang="en-US" dirty="0" smtClean="0"/>
              <a:t>March 1863 – Congress declares a draft, but only 4,281 Michigan men served this way</a:t>
            </a:r>
          </a:p>
          <a:p>
            <a:r>
              <a:rPr lang="en-US" dirty="0" smtClean="0"/>
              <a:t>Wealthy people could pay $300 fee to get out of service, or hire someone to go in their place.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and Disease</a:t>
            </a:r>
            <a:endParaRPr lang="en-US" dirty="0"/>
          </a:p>
        </p:txBody>
      </p:sp>
      <p:sp>
        <p:nvSpPr>
          <p:cNvPr id="3" name="Content Placeholder 2"/>
          <p:cNvSpPr>
            <a:spLocks noGrp="1"/>
          </p:cNvSpPr>
          <p:nvPr>
            <p:ph idx="1"/>
          </p:nvPr>
        </p:nvSpPr>
        <p:spPr/>
        <p:txBody>
          <a:bodyPr/>
          <a:lstStyle/>
          <a:p>
            <a:r>
              <a:rPr lang="en-US" dirty="0" smtClean="0"/>
              <a:t>Almost 15,000 died (1 of 6 that served)</a:t>
            </a:r>
          </a:p>
          <a:p>
            <a:r>
              <a:rPr lang="en-US" dirty="0" smtClean="0"/>
              <a:t>Twice as many died of disease as in action except for officers who died more in battle</a:t>
            </a:r>
          </a:p>
          <a:p>
            <a:r>
              <a:rPr lang="en-US" dirty="0" smtClean="0"/>
              <a:t>Sixth Michigan Infantry had only 78 of 582 deaths from battle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ea typeface="ＭＳ Ｐゴシック" pitchFamily="34" charset="-128"/>
              </a:rPr>
              <a:t>Deadly New Weapons</a:t>
            </a:r>
          </a:p>
        </p:txBody>
      </p:sp>
      <p:sp>
        <p:nvSpPr>
          <p:cNvPr id="61444" name="TextBox 4"/>
          <p:cNvSpPr txBox="1">
            <a:spLocks noChangeArrowheads="1"/>
          </p:cNvSpPr>
          <p:nvPr/>
        </p:nvSpPr>
        <p:spPr bwMode="auto">
          <a:xfrm>
            <a:off x="6781800" y="4038600"/>
            <a:ext cx="2362200" cy="2246769"/>
          </a:xfrm>
          <a:prstGeom prst="rect">
            <a:avLst/>
          </a:prstGeom>
          <a:noFill/>
          <a:ln w="9525">
            <a:noFill/>
            <a:miter lim="800000"/>
            <a:headEnd/>
            <a:tailEnd/>
          </a:ln>
        </p:spPr>
        <p:txBody>
          <a:bodyPr wrap="square">
            <a:spAutoFit/>
          </a:bodyPr>
          <a:lstStyle/>
          <a:p>
            <a:r>
              <a:rPr lang="en-US" sz="2000" dirty="0">
                <a:solidFill>
                  <a:srgbClr val="0070C0"/>
                </a:solidFill>
              </a:rPr>
              <a:t>Colt was the first man to successfully employ the assembly line due to his use of interchangeable parts.</a:t>
            </a:r>
          </a:p>
        </p:txBody>
      </p:sp>
      <p:sp>
        <p:nvSpPr>
          <p:cNvPr id="61445" name="Content Placeholder 7"/>
          <p:cNvSpPr>
            <a:spLocks noGrp="1"/>
          </p:cNvSpPr>
          <p:nvPr>
            <p:ph idx="1"/>
          </p:nvPr>
        </p:nvSpPr>
        <p:spPr>
          <a:xfrm>
            <a:off x="762000" y="1371600"/>
            <a:ext cx="6172200" cy="4525963"/>
          </a:xfrm>
        </p:spPr>
        <p:txBody>
          <a:bodyPr>
            <a:normAutofit lnSpcReduction="10000"/>
          </a:bodyPr>
          <a:lstStyle/>
          <a:p>
            <a:r>
              <a:rPr lang="en-US" sz="2500" b="1" dirty="0" smtClean="0">
                <a:ea typeface="ＭＳ Ｐゴシック" pitchFamily="34" charset="-128"/>
              </a:rPr>
              <a:t>Rifled muskets </a:t>
            </a:r>
            <a:r>
              <a:rPr lang="en-US" sz="2500" dirty="0" smtClean="0">
                <a:ea typeface="ＭＳ Ｐゴシック" pitchFamily="34" charset="-128"/>
              </a:rPr>
              <a:t>(Springfield rifles) were more accurate and could shoot up to 1,000 yards, but 400 yards accurately.</a:t>
            </a:r>
          </a:p>
          <a:p>
            <a:r>
              <a:rPr lang="en-US" sz="2500" dirty="0" smtClean="0">
                <a:ea typeface="ＭＳ Ｐゴシック" pitchFamily="34" charset="-128"/>
              </a:rPr>
              <a:t>Samuel Colt invented </a:t>
            </a:r>
            <a:r>
              <a:rPr lang="en-US" sz="2500" b="1" dirty="0" smtClean="0">
                <a:ea typeface="ＭＳ Ｐゴシック" pitchFamily="34" charset="-128"/>
              </a:rPr>
              <a:t>waterproof cartridges</a:t>
            </a:r>
            <a:r>
              <a:rPr lang="en-US" sz="2500" dirty="0" smtClean="0">
                <a:ea typeface="ＭＳ Ｐゴシック" pitchFamily="34" charset="-128"/>
              </a:rPr>
              <a:t> which misfired less and reloaded quicker.</a:t>
            </a:r>
          </a:p>
          <a:p>
            <a:r>
              <a:rPr lang="en-US" sz="2500" dirty="0" smtClean="0">
                <a:ea typeface="ＭＳ Ｐゴシック" pitchFamily="34" charset="-128"/>
              </a:rPr>
              <a:t>Colt also invented the </a:t>
            </a:r>
            <a:r>
              <a:rPr lang="en-US" sz="2500" b="1" dirty="0" smtClean="0">
                <a:ea typeface="ＭＳ Ｐゴシック" pitchFamily="34" charset="-128"/>
              </a:rPr>
              <a:t>6 shooter pistol</a:t>
            </a:r>
          </a:p>
          <a:p>
            <a:r>
              <a:rPr lang="en-US" sz="2500" b="1" dirty="0" smtClean="0">
                <a:ea typeface="ＭＳ Ｐゴシック" pitchFamily="34" charset="-128"/>
              </a:rPr>
              <a:t>Exploding artillery shells</a:t>
            </a:r>
          </a:p>
          <a:p>
            <a:r>
              <a:rPr lang="en-US" sz="2500" dirty="0" smtClean="0">
                <a:ea typeface="ＭＳ Ｐゴシック" pitchFamily="34" charset="-128"/>
              </a:rPr>
              <a:t>Surgeons could only amputate</a:t>
            </a:r>
          </a:p>
          <a:p>
            <a:r>
              <a:rPr lang="en-US" sz="2500" b="1" dirty="0" smtClean="0">
                <a:ea typeface="ＭＳ Ｐゴシック" pitchFamily="34" charset="-128"/>
              </a:rPr>
              <a:t>8% of all white males from 13-43 died</a:t>
            </a:r>
          </a:p>
          <a:p>
            <a:r>
              <a:rPr lang="en-US" sz="2500" b="1" dirty="0" smtClean="0">
                <a:ea typeface="ＭＳ Ｐゴシック" pitchFamily="34" charset="-128"/>
              </a:rPr>
              <a:t>First photographed war</a:t>
            </a:r>
          </a:p>
          <a:p>
            <a:endParaRPr lang="en-US" sz="2600" dirty="0" smtClean="0">
              <a:ea typeface="ＭＳ Ｐゴシック" pitchFamily="34" charset="-128"/>
            </a:endParaRPr>
          </a:p>
        </p:txBody>
      </p:sp>
      <p:pic>
        <p:nvPicPr>
          <p:cNvPr id="6" name="Picture 5" descr="225px-Samuel_Colt_by_Brady,_1857.jpg"/>
          <p:cNvPicPr>
            <a:picLocks noChangeAspect="1"/>
          </p:cNvPicPr>
          <p:nvPr/>
        </p:nvPicPr>
        <p:blipFill>
          <a:blip r:embed="rId3" cstate="print"/>
          <a:stretch>
            <a:fillRect/>
          </a:stretch>
        </p:blipFill>
        <p:spPr>
          <a:xfrm>
            <a:off x="6858000" y="1066800"/>
            <a:ext cx="2114550" cy="2828798"/>
          </a:xfrm>
          <a:prstGeom prst="rect">
            <a:avLst/>
          </a:prstGeom>
        </p:spPr>
      </p:pic>
      <p:sp>
        <p:nvSpPr>
          <p:cNvPr id="7" name="TextBox 6"/>
          <p:cNvSpPr txBox="1"/>
          <p:nvPr/>
        </p:nvSpPr>
        <p:spPr>
          <a:xfrm>
            <a:off x="6858000" y="1066800"/>
            <a:ext cx="2007281" cy="215444"/>
          </a:xfrm>
          <a:prstGeom prst="rect">
            <a:avLst/>
          </a:prstGeom>
          <a:noFill/>
        </p:spPr>
        <p:txBody>
          <a:bodyPr wrap="none" rtlCol="0">
            <a:spAutoFit/>
          </a:bodyPr>
          <a:lstStyle/>
          <a:p>
            <a:r>
              <a:rPr lang="en-US" sz="800" dirty="0" smtClean="0"/>
              <a:t>http://en.wikipedia.org/wiki/Samuel_Colt</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A soldier’s life</a:t>
            </a:r>
            <a:endParaRPr lang="en-US" dirty="0"/>
          </a:p>
        </p:txBody>
      </p:sp>
      <p:sp>
        <p:nvSpPr>
          <p:cNvPr id="3" name="Content Placeholder 2"/>
          <p:cNvSpPr>
            <a:spLocks noGrp="1"/>
          </p:cNvSpPr>
          <p:nvPr>
            <p:ph idx="1"/>
          </p:nvPr>
        </p:nvSpPr>
        <p:spPr>
          <a:xfrm>
            <a:off x="457200" y="1295401"/>
            <a:ext cx="8229600" cy="2895599"/>
          </a:xfrm>
        </p:spPr>
        <p:txBody>
          <a:bodyPr>
            <a:normAutofit lnSpcReduction="10000"/>
          </a:bodyPr>
          <a:lstStyle/>
          <a:p>
            <a:r>
              <a:rPr lang="en-US" dirty="0" smtClean="0"/>
              <a:t>Life as a soldier was hard, with long marches, bad food, bad weather, lots of drilling</a:t>
            </a:r>
          </a:p>
          <a:p>
            <a:r>
              <a:rPr lang="en-US" b="1" dirty="0" smtClean="0"/>
              <a:t>Sarah Emma Edmonds </a:t>
            </a:r>
            <a:r>
              <a:rPr lang="en-US" dirty="0" smtClean="0"/>
              <a:t>masqueraded as a man (named Frank Thompson) to fight for the Second Michigan Infantry</a:t>
            </a:r>
            <a:endParaRPr lang="en-US" dirty="0"/>
          </a:p>
        </p:txBody>
      </p:sp>
      <p:pic>
        <p:nvPicPr>
          <p:cNvPr id="4" name="Picture 3" descr="200px-Sarah_Edmonds_lg_sepia.jpg"/>
          <p:cNvPicPr>
            <a:picLocks noChangeAspect="1"/>
          </p:cNvPicPr>
          <p:nvPr/>
        </p:nvPicPr>
        <p:blipFill>
          <a:blip r:embed="rId3" cstate="print"/>
          <a:stretch>
            <a:fillRect/>
          </a:stretch>
        </p:blipFill>
        <p:spPr>
          <a:xfrm>
            <a:off x="381000" y="4038600"/>
            <a:ext cx="1706433" cy="2619375"/>
          </a:xfrm>
          <a:prstGeom prst="rect">
            <a:avLst/>
          </a:prstGeom>
        </p:spPr>
      </p:pic>
      <p:sp>
        <p:nvSpPr>
          <p:cNvPr id="5" name="TextBox 4"/>
          <p:cNvSpPr txBox="1"/>
          <p:nvPr/>
        </p:nvSpPr>
        <p:spPr>
          <a:xfrm>
            <a:off x="228600" y="6477000"/>
            <a:ext cx="2541080" cy="215444"/>
          </a:xfrm>
          <a:prstGeom prst="rect">
            <a:avLst/>
          </a:prstGeom>
          <a:noFill/>
        </p:spPr>
        <p:txBody>
          <a:bodyPr wrap="none" rtlCol="0">
            <a:spAutoFit/>
          </a:bodyPr>
          <a:lstStyle/>
          <a:p>
            <a:r>
              <a:rPr lang="en-US" sz="800" dirty="0" smtClean="0"/>
              <a:t>http://en.wikipedia.org/wiki/Sarah_Emma_Edmonds</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during the war</a:t>
            </a:r>
            <a:endParaRPr lang="en-US" dirty="0"/>
          </a:p>
        </p:txBody>
      </p:sp>
      <p:sp>
        <p:nvSpPr>
          <p:cNvPr id="3" name="Content Placeholder 2"/>
          <p:cNvSpPr>
            <a:spLocks noGrp="1"/>
          </p:cNvSpPr>
          <p:nvPr>
            <p:ph idx="1"/>
          </p:nvPr>
        </p:nvSpPr>
        <p:spPr>
          <a:xfrm>
            <a:off x="304800" y="1554162"/>
            <a:ext cx="8534400" cy="4694238"/>
          </a:xfrm>
        </p:spPr>
        <p:txBody>
          <a:bodyPr>
            <a:normAutofit fontScale="70000" lnSpcReduction="20000"/>
          </a:bodyPr>
          <a:lstStyle/>
          <a:p>
            <a:r>
              <a:rPr lang="en-US" dirty="0" smtClean="0"/>
              <a:t>Michigan state song “Michigan, My Michigan” was created during the Civil War to the tune of “O </a:t>
            </a:r>
            <a:r>
              <a:rPr lang="en-US" dirty="0" err="1" smtClean="0"/>
              <a:t>Tannenbaum</a:t>
            </a:r>
            <a:r>
              <a:rPr lang="en-US" dirty="0" smtClean="0"/>
              <a:t>”</a:t>
            </a:r>
          </a:p>
          <a:p>
            <a:r>
              <a:rPr lang="en-US" dirty="0" smtClean="0"/>
              <a:t>Labor shortage in many communities</a:t>
            </a:r>
          </a:p>
          <a:p>
            <a:r>
              <a:rPr lang="en-US" dirty="0" smtClean="0"/>
              <a:t>Demand for labor-saving farm machinery like reapers and mowers.  Women worked in fields.  Farm prices rose.</a:t>
            </a:r>
          </a:p>
          <a:p>
            <a:r>
              <a:rPr lang="en-US" dirty="0" smtClean="0"/>
              <a:t>Lumber market was saturated, so logging industry did not prosper during the war</a:t>
            </a:r>
          </a:p>
          <a:p>
            <a:r>
              <a:rPr lang="en-US" b="1" dirty="0" smtClean="0"/>
              <a:t>Michigan Soldiers’ Relief Association </a:t>
            </a:r>
            <a:r>
              <a:rPr lang="en-US" dirty="0" smtClean="0"/>
              <a:t>– 1862 State effort to raise money of families of injured veterans, and send supplies to soldiers in the field.</a:t>
            </a:r>
          </a:p>
          <a:p>
            <a:r>
              <a:rPr lang="en-US" b="1" dirty="0" smtClean="0"/>
              <a:t>Michigan Soup House </a:t>
            </a:r>
            <a:r>
              <a:rPr lang="en-US" dirty="0" smtClean="0"/>
              <a:t>– hostel in Washington that supplied food and shelter for soldiers on leave</a:t>
            </a:r>
          </a:p>
          <a:p>
            <a:endParaRPr lang="en-US" dirty="0" smtClean="0"/>
          </a:p>
          <a:p>
            <a:endParaRPr lang="en-US" dirty="0" smtClean="0"/>
          </a:p>
          <a:p>
            <a:endParaRPr lang="en-US" b="1" dirty="0" smtClean="0"/>
          </a:p>
          <a:p>
            <a:endParaRPr lang="en-US" b="1"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Burnside.jpg"/>
          <p:cNvPicPr>
            <a:picLocks noChangeAspect="1"/>
          </p:cNvPicPr>
          <p:nvPr/>
        </p:nvPicPr>
        <p:blipFill>
          <a:blip r:embed="rId3" cstate="print"/>
          <a:srcRect/>
          <a:stretch>
            <a:fillRect/>
          </a:stretch>
        </p:blipFill>
        <p:spPr bwMode="auto">
          <a:xfrm>
            <a:off x="6934200" y="3716338"/>
            <a:ext cx="2093913" cy="2760662"/>
          </a:xfrm>
          <a:prstGeom prst="rect">
            <a:avLst/>
          </a:prstGeom>
          <a:noFill/>
          <a:ln w="9525">
            <a:noFill/>
            <a:miter lim="800000"/>
            <a:headEnd/>
            <a:tailEnd/>
          </a:ln>
        </p:spPr>
      </p:pic>
      <p:sp>
        <p:nvSpPr>
          <p:cNvPr id="38915" name="Title 1"/>
          <p:cNvSpPr>
            <a:spLocks noGrp="1"/>
          </p:cNvSpPr>
          <p:nvPr>
            <p:ph type="title"/>
          </p:nvPr>
        </p:nvSpPr>
        <p:spPr>
          <a:xfrm>
            <a:off x="762000" y="228600"/>
            <a:ext cx="8229600" cy="1066800"/>
          </a:xfrm>
        </p:spPr>
        <p:txBody>
          <a:bodyPr>
            <a:normAutofit fontScale="90000"/>
          </a:bodyPr>
          <a:lstStyle/>
          <a:p>
            <a:r>
              <a:rPr lang="en-US" smtClean="0">
                <a:ea typeface="ＭＳ Ｐゴシック" pitchFamily="34" charset="-128"/>
              </a:rPr>
              <a:t>Lee’s Invasion of Maryland and the </a:t>
            </a:r>
            <a:r>
              <a:rPr lang="en-US" b="1" smtClean="0">
                <a:ea typeface="ＭＳ Ｐゴシック" pitchFamily="34" charset="-128"/>
              </a:rPr>
              <a:t>Battle of Antietam</a:t>
            </a:r>
          </a:p>
        </p:txBody>
      </p:sp>
      <p:sp>
        <p:nvSpPr>
          <p:cNvPr id="38916" name="Content Placeholder 2"/>
          <p:cNvSpPr>
            <a:spLocks noGrp="1"/>
          </p:cNvSpPr>
          <p:nvPr>
            <p:ph idx="1"/>
          </p:nvPr>
        </p:nvSpPr>
        <p:spPr>
          <a:xfrm>
            <a:off x="685800" y="1447800"/>
            <a:ext cx="6934200" cy="4525963"/>
          </a:xfrm>
        </p:spPr>
        <p:txBody>
          <a:bodyPr>
            <a:normAutofit lnSpcReduction="10000"/>
          </a:bodyPr>
          <a:lstStyle/>
          <a:p>
            <a:r>
              <a:rPr lang="en-US" sz="2400" dirty="0" smtClean="0">
                <a:ea typeface="ＭＳ Ｐゴシック" pitchFamily="34" charset="-128"/>
              </a:rPr>
              <a:t>Lee invaded the North in Maryland by splitting into three groups. McClellan found Lee’s plans in an abandoned camp but failed to act quickly to benefit from it.</a:t>
            </a:r>
          </a:p>
          <a:p>
            <a:r>
              <a:rPr lang="en-US" sz="2400" b="1" dirty="0" smtClean="0">
                <a:ea typeface="ＭＳ Ｐゴシック" pitchFamily="34" charset="-128"/>
              </a:rPr>
              <a:t>Antietam</a:t>
            </a:r>
            <a:r>
              <a:rPr lang="en-US" sz="2400" dirty="0" smtClean="0">
                <a:ea typeface="ＭＳ Ｐゴシック" pitchFamily="34" charset="-128"/>
              </a:rPr>
              <a:t> – McClellan vs. Lee in the </a:t>
            </a:r>
            <a:r>
              <a:rPr lang="en-US" sz="2400" b="1" dirty="0" smtClean="0">
                <a:ea typeface="ＭＳ Ｐゴシック" pitchFamily="34" charset="-128"/>
              </a:rPr>
              <a:t>bloodiest single day battle of the CW.  Largely a draw, but Lee retreated, suffering his first defeat.</a:t>
            </a:r>
          </a:p>
          <a:p>
            <a:r>
              <a:rPr lang="en-US" sz="2400" dirty="0" smtClean="0">
                <a:ea typeface="ＭＳ Ｐゴシック" pitchFamily="34" charset="-128"/>
              </a:rPr>
              <a:t>Stonewall Jackson covered Lee’s retreat, and soundly defeated McClellan’s pursuing troops.</a:t>
            </a:r>
          </a:p>
          <a:p>
            <a:r>
              <a:rPr lang="en-US" sz="2400" dirty="0" smtClean="0">
                <a:ea typeface="ＭＳ Ｐゴシック" pitchFamily="34" charset="-128"/>
              </a:rPr>
              <a:t>Lincoln was still disappointed with McClellan, who was fired, and replaced with Gen. </a:t>
            </a:r>
            <a:r>
              <a:rPr lang="en-US" sz="2400" b="1" dirty="0" smtClean="0">
                <a:ea typeface="ＭＳ Ｐゴシック" pitchFamily="34" charset="-128"/>
              </a:rPr>
              <a:t>Ambrose Burnside.</a:t>
            </a:r>
          </a:p>
          <a:p>
            <a:endParaRPr lang="en-US" dirty="0" smtClean="0">
              <a:ea typeface="ＭＳ Ｐゴシック" pitchFamily="34" charset="-128"/>
            </a:endParaRPr>
          </a:p>
        </p:txBody>
      </p:sp>
      <p:sp>
        <p:nvSpPr>
          <p:cNvPr id="38917" name="TextBox 4"/>
          <p:cNvSpPr txBox="1">
            <a:spLocks noChangeArrowheads="1"/>
          </p:cNvSpPr>
          <p:nvPr/>
        </p:nvSpPr>
        <p:spPr bwMode="auto">
          <a:xfrm>
            <a:off x="1219200" y="6096000"/>
            <a:ext cx="5356210" cy="400110"/>
          </a:xfrm>
          <a:prstGeom prst="rect">
            <a:avLst/>
          </a:prstGeom>
          <a:noFill/>
          <a:ln w="9525">
            <a:noFill/>
            <a:miter lim="800000"/>
            <a:headEnd/>
            <a:tailEnd/>
          </a:ln>
        </p:spPr>
        <p:txBody>
          <a:bodyPr wrap="none">
            <a:spAutoFit/>
          </a:bodyPr>
          <a:lstStyle/>
          <a:p>
            <a:r>
              <a:rPr lang="en-US" sz="2000" dirty="0">
                <a:solidFill>
                  <a:srgbClr val="C00000"/>
                </a:solidFill>
              </a:rPr>
              <a:t>Sideburns were named for Ambrose Burnside</a:t>
            </a:r>
          </a:p>
        </p:txBody>
      </p:sp>
      <p:sp>
        <p:nvSpPr>
          <p:cNvPr id="6" name="TextBox 5"/>
          <p:cNvSpPr txBox="1"/>
          <p:nvPr/>
        </p:nvSpPr>
        <p:spPr>
          <a:xfrm>
            <a:off x="6849782" y="6477000"/>
            <a:ext cx="2294218" cy="215444"/>
          </a:xfrm>
          <a:prstGeom prst="rect">
            <a:avLst/>
          </a:prstGeom>
          <a:noFill/>
        </p:spPr>
        <p:txBody>
          <a:bodyPr wrap="none" rtlCol="0">
            <a:spAutoFit/>
          </a:bodyPr>
          <a:lstStyle/>
          <a:p>
            <a:r>
              <a:rPr lang="en-US" sz="800" dirty="0" smtClean="0"/>
              <a:t>http://en.wikipedia.org/wiki/Ambrose_Burnside</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Antietam 1.jpg"/>
          <p:cNvPicPr>
            <a:picLocks noChangeAspect="1"/>
          </p:cNvPicPr>
          <p:nvPr/>
        </p:nvPicPr>
        <p:blipFill>
          <a:blip r:embed="rId3" cstate="print"/>
          <a:srcRect/>
          <a:stretch>
            <a:fillRect/>
          </a:stretch>
        </p:blipFill>
        <p:spPr bwMode="auto">
          <a:xfrm>
            <a:off x="2590800" y="1828800"/>
            <a:ext cx="3081338" cy="2155825"/>
          </a:xfrm>
          <a:prstGeom prst="rect">
            <a:avLst/>
          </a:prstGeom>
          <a:noFill/>
          <a:ln w="9525">
            <a:noFill/>
            <a:miter lim="800000"/>
            <a:headEnd/>
            <a:tailEnd/>
          </a:ln>
        </p:spPr>
      </p:pic>
      <p:sp>
        <p:nvSpPr>
          <p:cNvPr id="39939" name="Content Placeholder 4"/>
          <p:cNvSpPr>
            <a:spLocks noGrp="1"/>
          </p:cNvSpPr>
          <p:nvPr>
            <p:ph idx="1"/>
          </p:nvPr>
        </p:nvSpPr>
        <p:spPr>
          <a:xfrm>
            <a:off x="457200" y="4160837"/>
            <a:ext cx="8686800" cy="2697163"/>
          </a:xfrm>
        </p:spPr>
        <p:txBody>
          <a:bodyPr>
            <a:normAutofit/>
          </a:bodyPr>
          <a:lstStyle/>
          <a:p>
            <a:r>
              <a:rPr lang="en-US" sz="2100" dirty="0" smtClean="0">
                <a:ea typeface="ＭＳ Ｐゴシック" pitchFamily="34" charset="-128"/>
              </a:rPr>
              <a:t>The Union had 12,401 casualties with 2,108 dead. Confederate casualties were 10,318 with 1,546 dead. This represented </a:t>
            </a:r>
            <a:r>
              <a:rPr lang="en-US" sz="2100" b="1" dirty="0" smtClean="0">
                <a:ea typeface="ＭＳ Ｐゴシック" pitchFamily="34" charset="-128"/>
              </a:rPr>
              <a:t>25% of the Union forces and 31% of the Confederate forces</a:t>
            </a:r>
            <a:r>
              <a:rPr lang="en-US" sz="2100" dirty="0" smtClean="0">
                <a:ea typeface="ＭＳ Ｐゴシック" pitchFamily="34" charset="-128"/>
              </a:rPr>
              <a:t>. Lincoln believed that McClellan's cautious and poorly coordinated actions in the field had forced the battle to a draw rather than a crippling Confederate defeat. </a:t>
            </a:r>
            <a:r>
              <a:rPr lang="en-US" sz="2100" b="1" dirty="0" smtClean="0">
                <a:ea typeface="ＭＳ Ｐゴシック" pitchFamily="34" charset="-128"/>
              </a:rPr>
              <a:t>Still, Antietam was a “turning point” and the first major Union victory </a:t>
            </a:r>
            <a:r>
              <a:rPr lang="en-US" sz="2100" dirty="0" smtClean="0">
                <a:ea typeface="ＭＳ Ｐゴシック" pitchFamily="34" charset="-128"/>
              </a:rPr>
              <a:t>and was followed by the Emancipation Proclamation on September 22.</a:t>
            </a:r>
          </a:p>
        </p:txBody>
      </p:sp>
      <p:sp>
        <p:nvSpPr>
          <p:cNvPr id="39940" name="Title 1"/>
          <p:cNvSpPr>
            <a:spLocks noGrp="1"/>
          </p:cNvSpPr>
          <p:nvPr>
            <p:ph type="title"/>
          </p:nvPr>
        </p:nvSpPr>
        <p:spPr>
          <a:xfrm>
            <a:off x="609600" y="0"/>
            <a:ext cx="8229600" cy="1399032"/>
          </a:xfrm>
        </p:spPr>
        <p:txBody>
          <a:bodyPr/>
          <a:lstStyle/>
          <a:p>
            <a:r>
              <a:rPr lang="en-US" dirty="0" smtClean="0">
                <a:ea typeface="ＭＳ Ｐゴシック" pitchFamily="34" charset="-128"/>
              </a:rPr>
              <a:t>Antietam (Sept. 17, 1862)</a:t>
            </a:r>
          </a:p>
        </p:txBody>
      </p:sp>
      <p:pic>
        <p:nvPicPr>
          <p:cNvPr id="39941" name="Picture 6" descr="Antietam 2.jpg"/>
          <p:cNvPicPr>
            <a:picLocks noChangeAspect="1"/>
          </p:cNvPicPr>
          <p:nvPr/>
        </p:nvPicPr>
        <p:blipFill>
          <a:blip r:embed="rId4" cstate="print"/>
          <a:srcRect/>
          <a:stretch>
            <a:fillRect/>
          </a:stretch>
        </p:blipFill>
        <p:spPr bwMode="auto">
          <a:xfrm>
            <a:off x="5715000" y="1066800"/>
            <a:ext cx="3186113" cy="2590800"/>
          </a:xfrm>
          <a:prstGeom prst="rect">
            <a:avLst/>
          </a:prstGeom>
          <a:noFill/>
          <a:ln w="9525">
            <a:noFill/>
            <a:miter lim="800000"/>
            <a:headEnd/>
            <a:tailEnd/>
          </a:ln>
        </p:spPr>
      </p:pic>
      <p:pic>
        <p:nvPicPr>
          <p:cNvPr id="39942" name="Picture 8" descr="Antietam.jpg"/>
          <p:cNvPicPr>
            <a:picLocks noChangeAspect="1"/>
          </p:cNvPicPr>
          <p:nvPr/>
        </p:nvPicPr>
        <p:blipFill>
          <a:blip r:embed="rId5" cstate="print"/>
          <a:srcRect/>
          <a:stretch>
            <a:fillRect/>
          </a:stretch>
        </p:blipFill>
        <p:spPr bwMode="auto">
          <a:xfrm>
            <a:off x="1219200" y="990600"/>
            <a:ext cx="2444750" cy="2133600"/>
          </a:xfrm>
          <a:prstGeom prst="rect">
            <a:avLst/>
          </a:prstGeom>
          <a:noFill/>
          <a:ln w="9525">
            <a:noFill/>
            <a:miter lim="800000"/>
            <a:headEnd/>
            <a:tailEnd/>
          </a:ln>
        </p:spPr>
      </p:pic>
      <p:sp>
        <p:nvSpPr>
          <p:cNvPr id="7" name="TextBox 6"/>
          <p:cNvSpPr txBox="1"/>
          <p:nvPr/>
        </p:nvSpPr>
        <p:spPr>
          <a:xfrm>
            <a:off x="2971800" y="3962400"/>
            <a:ext cx="2291012" cy="215444"/>
          </a:xfrm>
          <a:prstGeom prst="rect">
            <a:avLst/>
          </a:prstGeom>
          <a:noFill/>
        </p:spPr>
        <p:txBody>
          <a:bodyPr wrap="none" rtlCol="0">
            <a:spAutoFit/>
          </a:bodyPr>
          <a:lstStyle/>
          <a:p>
            <a:r>
              <a:rPr lang="en-US" sz="800" dirty="0" smtClean="0"/>
              <a:t>http://en.wikipedia.org/wiki/Battle_of_Antietam</a:t>
            </a:r>
            <a:endParaRPr lang="en-US" sz="800" dirty="0"/>
          </a:p>
        </p:txBody>
      </p:sp>
      <p:sp>
        <p:nvSpPr>
          <p:cNvPr id="8" name="TextBox 7"/>
          <p:cNvSpPr txBox="1"/>
          <p:nvPr/>
        </p:nvSpPr>
        <p:spPr>
          <a:xfrm>
            <a:off x="762000" y="3124200"/>
            <a:ext cx="1891865" cy="215444"/>
          </a:xfrm>
          <a:prstGeom prst="rect">
            <a:avLst/>
          </a:prstGeom>
          <a:noFill/>
        </p:spPr>
        <p:txBody>
          <a:bodyPr wrap="none" rtlCol="0">
            <a:spAutoFit/>
          </a:bodyPr>
          <a:lstStyle/>
          <a:p>
            <a:r>
              <a:rPr lang="en-US" sz="800" dirty="0" smtClean="0"/>
              <a:t>http://danvillevthistorical.org/?p=1695</a:t>
            </a:r>
            <a:endParaRPr lang="en-US" sz="800" dirty="0"/>
          </a:p>
        </p:txBody>
      </p:sp>
      <p:sp>
        <p:nvSpPr>
          <p:cNvPr id="9" name="TextBox 8"/>
          <p:cNvSpPr txBox="1"/>
          <p:nvPr/>
        </p:nvSpPr>
        <p:spPr>
          <a:xfrm>
            <a:off x="6172200" y="1066800"/>
            <a:ext cx="2430474" cy="215444"/>
          </a:xfrm>
          <a:prstGeom prst="rect">
            <a:avLst/>
          </a:prstGeom>
          <a:noFill/>
        </p:spPr>
        <p:txBody>
          <a:bodyPr wrap="none" rtlCol="0">
            <a:spAutoFit/>
          </a:bodyPr>
          <a:lstStyle/>
          <a:p>
            <a:r>
              <a:rPr lang="en-US" sz="800" dirty="0" smtClean="0"/>
              <a:t>http://scienceviews.com/parks/dunkerchurch.html</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mtClean="0">
                <a:ea typeface="ＭＳ Ｐゴシック" pitchFamily="34" charset="-128"/>
              </a:rPr>
              <a:t>Lincoln and the Politics of Emancipation</a:t>
            </a:r>
          </a:p>
        </p:txBody>
      </p:sp>
      <p:sp>
        <p:nvSpPr>
          <p:cNvPr id="43011" name="Content Placeholder 2"/>
          <p:cNvSpPr>
            <a:spLocks noGrp="1"/>
          </p:cNvSpPr>
          <p:nvPr>
            <p:ph idx="1"/>
          </p:nvPr>
        </p:nvSpPr>
        <p:spPr>
          <a:xfrm>
            <a:off x="609600" y="1371600"/>
            <a:ext cx="8229600" cy="5029200"/>
          </a:xfrm>
        </p:spPr>
        <p:txBody>
          <a:bodyPr>
            <a:normAutofit/>
          </a:bodyPr>
          <a:lstStyle/>
          <a:p>
            <a:r>
              <a:rPr lang="en-US" sz="2200" dirty="0" smtClean="0">
                <a:ea typeface="ＭＳ Ｐゴシック" pitchFamily="34" charset="-128"/>
              </a:rPr>
              <a:t>Lincoln got pressure from Radical Republicans to free the slaves </a:t>
            </a:r>
          </a:p>
          <a:p>
            <a:r>
              <a:rPr lang="en-US" sz="2200" dirty="0" smtClean="0">
                <a:ea typeface="ＭＳ Ｐゴシック" pitchFamily="34" charset="-128"/>
              </a:rPr>
              <a:t>Boost support for the war in the North</a:t>
            </a:r>
          </a:p>
          <a:p>
            <a:r>
              <a:rPr lang="en-US" sz="2200" dirty="0" smtClean="0">
                <a:ea typeface="ＭＳ Ｐゴシック" pitchFamily="34" charset="-128"/>
              </a:rPr>
              <a:t>Boost international support for the war</a:t>
            </a:r>
          </a:p>
          <a:p>
            <a:r>
              <a:rPr lang="en-US" sz="2200" dirty="0" smtClean="0">
                <a:ea typeface="ＭＳ Ｐゴシック" pitchFamily="34" charset="-128"/>
              </a:rPr>
              <a:t>Get blacks to enlist in Union Army</a:t>
            </a:r>
          </a:p>
          <a:p>
            <a:r>
              <a:rPr lang="en-US" sz="2200" dirty="0" smtClean="0">
                <a:ea typeface="ＭＳ Ｐゴシック" pitchFamily="34" charset="-128"/>
              </a:rPr>
              <a:t>Get slaves to revolt against masters</a:t>
            </a:r>
          </a:p>
          <a:p>
            <a:r>
              <a:rPr lang="en-US" sz="2200" dirty="0" smtClean="0">
                <a:ea typeface="ＭＳ Ｐゴシック" pitchFamily="34" charset="-128"/>
              </a:rPr>
              <a:t>Lincoln waited until after “victory” at Antietam so as not to seem desperate to make announcement</a:t>
            </a:r>
          </a:p>
          <a:p>
            <a:r>
              <a:rPr lang="en-US" sz="2200" dirty="0" smtClean="0">
                <a:ea typeface="ＭＳ Ｐゴシック" pitchFamily="34" charset="-128"/>
              </a:rPr>
              <a:t>On September 22, 1862, Lincoln issued a preliminary proclamation that he would order the </a:t>
            </a:r>
            <a:r>
              <a:rPr lang="en-US" sz="2200" b="1" dirty="0" smtClean="0">
                <a:ea typeface="ＭＳ Ｐゴシック" pitchFamily="34" charset="-128"/>
              </a:rPr>
              <a:t>emancipation of all slaves in any state of the Confederate States of America</a:t>
            </a:r>
            <a:r>
              <a:rPr lang="en-US" sz="2200" dirty="0" smtClean="0">
                <a:ea typeface="ＭＳ Ｐゴシック" pitchFamily="34" charset="-128"/>
              </a:rPr>
              <a:t> that did not return to Union control by January 1, 1863.  None did, so the Executive order took effect on </a:t>
            </a:r>
            <a:r>
              <a:rPr lang="en-US" sz="2200" b="1" dirty="0" smtClean="0">
                <a:ea typeface="ＭＳ Ｐゴシック" pitchFamily="34" charset="-128"/>
              </a:rPr>
              <a:t>January 1, 1863.</a:t>
            </a:r>
          </a:p>
          <a:p>
            <a:endParaRPr lang="en-US" sz="2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becomes a boomtown</a:t>
            </a:r>
            <a:endParaRPr lang="en-US" dirty="0"/>
          </a:p>
        </p:txBody>
      </p:sp>
      <p:sp>
        <p:nvSpPr>
          <p:cNvPr id="3" name="Content Placeholder 2"/>
          <p:cNvSpPr>
            <a:spLocks noGrp="1"/>
          </p:cNvSpPr>
          <p:nvPr>
            <p:ph idx="1"/>
          </p:nvPr>
        </p:nvSpPr>
        <p:spPr/>
        <p:txBody>
          <a:bodyPr/>
          <a:lstStyle/>
          <a:p>
            <a:r>
              <a:rPr lang="en-US" dirty="0" smtClean="0"/>
              <a:t>1860 – 45,619 residents  </a:t>
            </a:r>
          </a:p>
          <a:p>
            <a:r>
              <a:rPr lang="en-US" dirty="0" smtClean="0"/>
              <a:t>1870 – 79,603 (75% increase)</a:t>
            </a:r>
          </a:p>
          <a:p>
            <a:r>
              <a:rPr lang="en-US" dirty="0" smtClean="0"/>
              <a:t>1880 – 116,340 (46% increase)</a:t>
            </a:r>
          </a:p>
          <a:p>
            <a:r>
              <a:rPr lang="en-US" b="1" dirty="0" smtClean="0"/>
              <a:t>1890 – 205,876 (77% increase) </a:t>
            </a:r>
            <a:r>
              <a:rPr lang="en-US" dirty="0" smtClean="0"/>
              <a:t>(15</a:t>
            </a:r>
            <a:r>
              <a:rPr lang="en-US" baseline="30000" dirty="0" smtClean="0"/>
              <a:t>th</a:t>
            </a:r>
            <a:r>
              <a:rPr lang="en-US" dirty="0" smtClean="0"/>
              <a:t> largest city in U.S.)</a:t>
            </a:r>
          </a:p>
          <a:p>
            <a:r>
              <a:rPr lang="en-US" dirty="0" smtClean="0"/>
              <a:t>1900 -  285,704 (39% increase) (13</a:t>
            </a:r>
            <a:r>
              <a:rPr lang="en-US" baseline="30000" dirty="0" smtClean="0"/>
              <a:t>th</a:t>
            </a:r>
            <a:r>
              <a:rPr lang="en-US" dirty="0" smtClean="0"/>
              <a:t> largest city in U.S.) Nearly 12% don’t speak English, the highest percentage in the U.S.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0"/>
            <a:ext cx="9144000" cy="1399032"/>
          </a:xfrm>
        </p:spPr>
        <p:txBody>
          <a:bodyPr/>
          <a:lstStyle/>
          <a:p>
            <a:r>
              <a:rPr lang="en-US" dirty="0" smtClean="0">
                <a:ea typeface="ＭＳ Ｐゴシック" pitchFamily="34" charset="-128"/>
              </a:rPr>
              <a:t>The Emancipation Proclamation</a:t>
            </a:r>
          </a:p>
        </p:txBody>
      </p:sp>
      <p:sp>
        <p:nvSpPr>
          <p:cNvPr id="44035" name="Content Placeholder 2"/>
          <p:cNvSpPr>
            <a:spLocks noGrp="1"/>
          </p:cNvSpPr>
          <p:nvPr>
            <p:ph idx="1"/>
          </p:nvPr>
        </p:nvSpPr>
        <p:spPr>
          <a:xfrm>
            <a:off x="609600" y="1295400"/>
            <a:ext cx="7924800" cy="5257800"/>
          </a:xfrm>
        </p:spPr>
        <p:txBody>
          <a:bodyPr>
            <a:normAutofit lnSpcReduction="10000"/>
          </a:bodyPr>
          <a:lstStyle/>
          <a:p>
            <a:r>
              <a:rPr lang="en-US" sz="2600" b="1" dirty="0" smtClean="0">
                <a:ea typeface="ＭＳ Ｐゴシック" pitchFamily="34" charset="-128"/>
              </a:rPr>
              <a:t>Freed no slaves, because it applied only to areas controlled by the Confederacy</a:t>
            </a:r>
            <a:r>
              <a:rPr lang="en-US" sz="2600" dirty="0" smtClean="0">
                <a:ea typeface="ＭＳ Ｐゴシック" pitchFamily="34" charset="-128"/>
              </a:rPr>
              <a:t> (3.1 million of the 4 million slaves), not the 4 slave states that fought for the Union (KY, MO, WV, MD)  </a:t>
            </a:r>
          </a:p>
          <a:p>
            <a:r>
              <a:rPr lang="en-US" sz="2600" dirty="0" smtClean="0">
                <a:ea typeface="ＭＳ Ｐゴシック" pitchFamily="34" charset="-128"/>
              </a:rPr>
              <a:t>Freedom for blacks was dependent on a Union victory in the Civil War.  MADE ENDING SLAVERY A SPECIFIC WAR AIM.  Before, the war aim was to preserve the Union.</a:t>
            </a:r>
          </a:p>
          <a:p>
            <a:r>
              <a:rPr lang="en-US" sz="2600" dirty="0" smtClean="0">
                <a:ea typeface="ＭＳ Ｐゴシック" pitchFamily="34" charset="-128"/>
              </a:rPr>
              <a:t>Most people celebrated the announcement</a:t>
            </a:r>
          </a:p>
          <a:p>
            <a:r>
              <a:rPr lang="en-US" sz="2600" dirty="0" smtClean="0">
                <a:ea typeface="ＭＳ Ｐゴシック" pitchFamily="34" charset="-128"/>
              </a:rPr>
              <a:t>Critics derided the fact that it did not apply to free slaves in areas the Union controlled: “an absurd proclamation by a political coward.”</a:t>
            </a:r>
          </a:p>
          <a:p>
            <a:r>
              <a:rPr lang="en-US" sz="2600" dirty="0" smtClean="0">
                <a:ea typeface="ＭＳ Ｐゴシック" pitchFamily="34" charset="-128"/>
              </a:rPr>
              <a:t>Some opposed fighting for black freedom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1863 Race Riot in Detroit</a:t>
            </a:r>
            <a:endParaRPr lang="en-US" dirty="0"/>
          </a:p>
        </p:txBody>
      </p:sp>
      <p:sp>
        <p:nvSpPr>
          <p:cNvPr id="3" name="Content Placeholder 2"/>
          <p:cNvSpPr>
            <a:spLocks noGrp="1"/>
          </p:cNvSpPr>
          <p:nvPr>
            <p:ph idx="1"/>
          </p:nvPr>
        </p:nvSpPr>
        <p:spPr>
          <a:xfrm>
            <a:off x="533400" y="1371600"/>
            <a:ext cx="8153400" cy="3276600"/>
          </a:xfrm>
        </p:spPr>
        <p:txBody>
          <a:bodyPr>
            <a:normAutofit fontScale="62500" lnSpcReduction="20000"/>
          </a:bodyPr>
          <a:lstStyle/>
          <a:p>
            <a:r>
              <a:rPr lang="en-US" dirty="0" smtClean="0"/>
              <a:t>“the bloodiest day that ever dawned upon Detroit”</a:t>
            </a:r>
            <a:endParaRPr lang="en-US" b="1" dirty="0" smtClean="0"/>
          </a:p>
          <a:p>
            <a:r>
              <a:rPr lang="en-US" dirty="0" smtClean="0"/>
              <a:t>Mexican-American tavern owner named William Faulkner  was </a:t>
            </a:r>
            <a:r>
              <a:rPr lang="en-US" b="1" dirty="0" smtClean="0"/>
              <a:t>accused of raping two white 9-year old girls</a:t>
            </a:r>
            <a:r>
              <a:rPr lang="en-US" dirty="0" smtClean="0"/>
              <a:t>.  He was sentenced to life in prison, but a white mob harassed Faulkner and prison guards, who shot and killed a white bystander, sparking a riot</a:t>
            </a:r>
          </a:p>
          <a:p>
            <a:r>
              <a:rPr lang="en-US" dirty="0" smtClean="0"/>
              <a:t>2 dead (one black), many injured, 35 buildings burned in span of about 6 hours.  Blacks fled to Canada</a:t>
            </a:r>
          </a:p>
          <a:p>
            <a:r>
              <a:rPr lang="en-US" b="1" dirty="0" smtClean="0"/>
              <a:t>Full-time police force created after riot in 1865</a:t>
            </a:r>
          </a:p>
          <a:p>
            <a:r>
              <a:rPr lang="en-US" dirty="0" smtClean="0"/>
              <a:t>Girls later said they weren’t raped, and Faulkner was released</a:t>
            </a:r>
          </a:p>
          <a:p>
            <a:endParaRPr lang="en-US" dirty="0"/>
          </a:p>
        </p:txBody>
      </p:sp>
      <p:pic>
        <p:nvPicPr>
          <p:cNvPr id="4" name="Picture 3" descr="1863 riot.jpg"/>
          <p:cNvPicPr>
            <a:picLocks noChangeAspect="1"/>
          </p:cNvPicPr>
          <p:nvPr/>
        </p:nvPicPr>
        <p:blipFill>
          <a:blip r:embed="rId3" cstate="print"/>
          <a:stretch>
            <a:fillRect/>
          </a:stretch>
        </p:blipFill>
        <p:spPr>
          <a:xfrm>
            <a:off x="2514601" y="4114800"/>
            <a:ext cx="3809714" cy="2542985"/>
          </a:xfrm>
          <a:prstGeom prst="rect">
            <a:avLst/>
          </a:prstGeom>
        </p:spPr>
      </p:pic>
      <p:sp>
        <p:nvSpPr>
          <p:cNvPr id="5" name="TextBox 4"/>
          <p:cNvSpPr txBox="1"/>
          <p:nvPr/>
        </p:nvSpPr>
        <p:spPr>
          <a:xfrm>
            <a:off x="2514600" y="6642556"/>
            <a:ext cx="3934090" cy="215444"/>
          </a:xfrm>
          <a:prstGeom prst="rect">
            <a:avLst/>
          </a:prstGeom>
          <a:noFill/>
        </p:spPr>
        <p:txBody>
          <a:bodyPr wrap="none" rtlCol="0">
            <a:spAutoFit/>
          </a:bodyPr>
          <a:lstStyle/>
          <a:p>
            <a:r>
              <a:rPr lang="en-US" sz="800" dirty="0" smtClean="0"/>
              <a:t>http://notnowsilly.blogspot.com/2012/07/the-detroit-riots-unpacking-my-detroit.html</a:t>
            </a:r>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762000"/>
          </a:xfrm>
        </p:spPr>
        <p:txBody>
          <a:bodyPr>
            <a:normAutofit/>
          </a:bodyPr>
          <a:lstStyle/>
          <a:p>
            <a:r>
              <a:rPr lang="en-US" dirty="0" smtClean="0"/>
              <a:t>Battle of Gettysburg – July 1-3, 1863 </a:t>
            </a:r>
            <a:endParaRPr lang="en-US" dirty="0"/>
          </a:p>
        </p:txBody>
      </p:sp>
      <p:pic>
        <p:nvPicPr>
          <p:cNvPr id="6" name="Content Placeholder 5" descr="220px-Battle_of_Gettysburg.jpg"/>
          <p:cNvPicPr>
            <a:picLocks noGrp="1" noChangeAspect="1"/>
          </p:cNvPicPr>
          <p:nvPr>
            <p:ph idx="1"/>
          </p:nvPr>
        </p:nvPicPr>
        <p:blipFill>
          <a:blip r:embed="rId3" cstate="print"/>
          <a:stretch>
            <a:fillRect/>
          </a:stretch>
        </p:blipFill>
        <p:spPr>
          <a:xfrm>
            <a:off x="2133600" y="990600"/>
            <a:ext cx="4724400" cy="3543300"/>
          </a:xfrm>
        </p:spPr>
      </p:pic>
      <p:sp>
        <p:nvSpPr>
          <p:cNvPr id="7" name="TextBox 6"/>
          <p:cNvSpPr txBox="1"/>
          <p:nvPr/>
        </p:nvSpPr>
        <p:spPr>
          <a:xfrm>
            <a:off x="304800" y="4876800"/>
            <a:ext cx="8610600" cy="1631216"/>
          </a:xfrm>
          <a:prstGeom prst="rect">
            <a:avLst/>
          </a:prstGeom>
          <a:noFill/>
        </p:spPr>
        <p:txBody>
          <a:bodyPr wrap="square" rtlCol="0">
            <a:spAutoFit/>
          </a:bodyPr>
          <a:lstStyle/>
          <a:p>
            <a:r>
              <a:rPr lang="en-US" sz="2000" dirty="0" smtClean="0"/>
              <a:t>The bloodiest battle of the Civil War where almost 50,000 men died.  It was the turning point of the war because the North declared victory, and the South realized they could not win.  The Civil War was the first war to be photographed using wet-plate process in which an image is captured on chemically coated pieces of plate glass</a:t>
            </a:r>
            <a:endParaRPr lang="en-US" sz="2000" dirty="0"/>
          </a:p>
        </p:txBody>
      </p:sp>
      <p:pic>
        <p:nvPicPr>
          <p:cNvPr id="9" name="Picture 8" descr="Meade.png"/>
          <p:cNvPicPr>
            <a:picLocks noChangeAspect="1"/>
          </p:cNvPicPr>
          <p:nvPr/>
        </p:nvPicPr>
        <p:blipFill>
          <a:blip r:embed="rId4" cstate="print"/>
          <a:stretch>
            <a:fillRect/>
          </a:stretch>
        </p:blipFill>
        <p:spPr>
          <a:xfrm>
            <a:off x="228600" y="990600"/>
            <a:ext cx="1884774" cy="2404200"/>
          </a:xfrm>
          <a:prstGeom prst="rect">
            <a:avLst/>
          </a:prstGeom>
        </p:spPr>
      </p:pic>
      <p:sp>
        <p:nvSpPr>
          <p:cNvPr id="10" name="TextBox 9"/>
          <p:cNvSpPr txBox="1"/>
          <p:nvPr/>
        </p:nvSpPr>
        <p:spPr>
          <a:xfrm>
            <a:off x="152400" y="3352800"/>
            <a:ext cx="2286000" cy="707886"/>
          </a:xfrm>
          <a:prstGeom prst="rect">
            <a:avLst/>
          </a:prstGeom>
          <a:noFill/>
        </p:spPr>
        <p:txBody>
          <a:bodyPr wrap="square" rtlCol="0">
            <a:spAutoFit/>
          </a:bodyPr>
          <a:lstStyle/>
          <a:p>
            <a:r>
              <a:rPr lang="en-US" sz="2000" dirty="0" smtClean="0"/>
              <a:t>Gen. George </a:t>
            </a:r>
          </a:p>
          <a:p>
            <a:r>
              <a:rPr lang="en-US" sz="2000" dirty="0" smtClean="0"/>
              <a:t>Meade - Union</a:t>
            </a:r>
            <a:endParaRPr lang="en-US" sz="2000" dirty="0"/>
          </a:p>
        </p:txBody>
      </p:sp>
      <p:sp>
        <p:nvSpPr>
          <p:cNvPr id="11" name="TextBox 10"/>
          <p:cNvSpPr txBox="1"/>
          <p:nvPr/>
        </p:nvSpPr>
        <p:spPr>
          <a:xfrm>
            <a:off x="6858000" y="3581400"/>
            <a:ext cx="2107821" cy="707886"/>
          </a:xfrm>
          <a:prstGeom prst="rect">
            <a:avLst/>
          </a:prstGeom>
          <a:noFill/>
        </p:spPr>
        <p:txBody>
          <a:bodyPr wrap="none" rtlCol="0">
            <a:spAutoFit/>
          </a:bodyPr>
          <a:lstStyle/>
          <a:p>
            <a:r>
              <a:rPr lang="en-US" sz="2000" dirty="0" smtClean="0"/>
              <a:t>Gen. Robert E. Lee</a:t>
            </a:r>
          </a:p>
          <a:p>
            <a:r>
              <a:rPr lang="en-US" sz="2000" dirty="0" smtClean="0"/>
              <a:t>      Confederate</a:t>
            </a:r>
            <a:endParaRPr lang="en-US" sz="2000" dirty="0"/>
          </a:p>
        </p:txBody>
      </p:sp>
      <p:sp>
        <p:nvSpPr>
          <p:cNvPr id="12" name="TextBox 11"/>
          <p:cNvSpPr txBox="1"/>
          <p:nvPr/>
        </p:nvSpPr>
        <p:spPr>
          <a:xfrm>
            <a:off x="228600" y="838200"/>
            <a:ext cx="2141933" cy="215444"/>
          </a:xfrm>
          <a:prstGeom prst="rect">
            <a:avLst/>
          </a:prstGeom>
          <a:noFill/>
        </p:spPr>
        <p:txBody>
          <a:bodyPr wrap="none" rtlCol="0">
            <a:spAutoFit/>
          </a:bodyPr>
          <a:lstStyle/>
          <a:p>
            <a:r>
              <a:rPr lang="en-US" sz="800" dirty="0" smtClean="0"/>
              <a:t>http://en.wikiquote.org/wiki/George_Meade</a:t>
            </a:r>
            <a:endParaRPr lang="en-US" sz="800" dirty="0"/>
          </a:p>
        </p:txBody>
      </p:sp>
      <p:pic>
        <p:nvPicPr>
          <p:cNvPr id="13" name="Picture 12" descr="lee-fullsize1.jpg"/>
          <p:cNvPicPr>
            <a:picLocks noChangeAspect="1"/>
          </p:cNvPicPr>
          <p:nvPr/>
        </p:nvPicPr>
        <p:blipFill>
          <a:blip r:embed="rId5" cstate="print"/>
          <a:stretch>
            <a:fillRect/>
          </a:stretch>
        </p:blipFill>
        <p:spPr>
          <a:xfrm>
            <a:off x="6858000" y="990600"/>
            <a:ext cx="2057400" cy="2540889"/>
          </a:xfrm>
          <a:prstGeom prst="rect">
            <a:avLst/>
          </a:prstGeom>
        </p:spPr>
      </p:pic>
      <p:sp>
        <p:nvSpPr>
          <p:cNvPr id="14" name="TextBox 13"/>
          <p:cNvSpPr txBox="1"/>
          <p:nvPr/>
        </p:nvSpPr>
        <p:spPr>
          <a:xfrm>
            <a:off x="6495518" y="838200"/>
            <a:ext cx="2648482" cy="215444"/>
          </a:xfrm>
          <a:prstGeom prst="rect">
            <a:avLst/>
          </a:prstGeom>
          <a:noFill/>
        </p:spPr>
        <p:txBody>
          <a:bodyPr wrap="none" rtlCol="0">
            <a:spAutoFit/>
          </a:bodyPr>
          <a:lstStyle/>
          <a:p>
            <a:r>
              <a:rPr lang="en-US" sz="800" dirty="0" smtClean="0"/>
              <a:t>http://blogs.loc.gov/civil-war-voices/about/robert-e-lee/</a:t>
            </a:r>
            <a:endParaRPr lang="en-US" sz="800" dirty="0"/>
          </a:p>
        </p:txBody>
      </p:sp>
      <p:sp>
        <p:nvSpPr>
          <p:cNvPr id="15" name="TextBox 14"/>
          <p:cNvSpPr txBox="1"/>
          <p:nvPr/>
        </p:nvSpPr>
        <p:spPr>
          <a:xfrm>
            <a:off x="2133600" y="4419600"/>
            <a:ext cx="2358338" cy="215444"/>
          </a:xfrm>
          <a:prstGeom prst="rect">
            <a:avLst/>
          </a:prstGeom>
          <a:noFill/>
        </p:spPr>
        <p:txBody>
          <a:bodyPr wrap="none" rtlCol="0">
            <a:spAutoFit/>
          </a:bodyPr>
          <a:lstStyle/>
          <a:p>
            <a:r>
              <a:rPr lang="en-US" sz="800" dirty="0" smtClean="0"/>
              <a:t>http://en.wikipedia.org/wiki/Gettysburg_Address</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rdee.jpg"/>
          <p:cNvPicPr>
            <a:picLocks noChangeAspect="1"/>
          </p:cNvPicPr>
          <p:nvPr/>
        </p:nvPicPr>
        <p:blipFill>
          <a:blip r:embed="rId3" cstate="print"/>
          <a:stretch>
            <a:fillRect/>
          </a:stretch>
        </p:blipFill>
        <p:spPr>
          <a:xfrm>
            <a:off x="5029200" y="1066800"/>
            <a:ext cx="1384092" cy="1266444"/>
          </a:xfrm>
          <a:prstGeom prst="rect">
            <a:avLst/>
          </a:prstGeom>
        </p:spPr>
      </p:pic>
      <p:sp>
        <p:nvSpPr>
          <p:cNvPr id="2" name="Title 1"/>
          <p:cNvSpPr>
            <a:spLocks noGrp="1"/>
          </p:cNvSpPr>
          <p:nvPr>
            <p:ph type="title"/>
          </p:nvPr>
        </p:nvSpPr>
        <p:spPr>
          <a:xfrm>
            <a:off x="381000" y="228600"/>
            <a:ext cx="8991600" cy="1399032"/>
          </a:xfrm>
        </p:spPr>
        <p:txBody>
          <a:bodyPr/>
          <a:lstStyle/>
          <a:p>
            <a:r>
              <a:rPr lang="en-US" dirty="0" smtClean="0"/>
              <a:t>“Black Hat” Brigade (aka Iron Brigade of the West)</a:t>
            </a:r>
            <a:endParaRPr lang="en-US" dirty="0"/>
          </a:p>
        </p:txBody>
      </p:sp>
      <p:sp>
        <p:nvSpPr>
          <p:cNvPr id="3" name="Content Placeholder 2"/>
          <p:cNvSpPr>
            <a:spLocks noGrp="1"/>
          </p:cNvSpPr>
          <p:nvPr>
            <p:ph idx="1"/>
          </p:nvPr>
        </p:nvSpPr>
        <p:spPr>
          <a:xfrm>
            <a:off x="228600" y="1600200"/>
            <a:ext cx="4876800" cy="4724400"/>
          </a:xfrm>
        </p:spPr>
        <p:txBody>
          <a:bodyPr>
            <a:normAutofit fontScale="62500" lnSpcReduction="20000"/>
          </a:bodyPr>
          <a:lstStyle/>
          <a:p>
            <a:r>
              <a:rPr lang="en-US" dirty="0" smtClean="0"/>
              <a:t>24th Michigan Infantry suffered 80% casualties (399 of 496 men) in the </a:t>
            </a:r>
            <a:r>
              <a:rPr lang="en-US" b="1" dirty="0" smtClean="0"/>
              <a:t>Battle of Gettysburg </a:t>
            </a:r>
            <a:r>
              <a:rPr lang="en-US" dirty="0" smtClean="0"/>
              <a:t>(higher than any of the other 400 regiments).  Their sacrifice allowed Union troops to place artillery in position to defeat General Lee.</a:t>
            </a:r>
          </a:p>
          <a:p>
            <a:r>
              <a:rPr lang="en-US" dirty="0" smtClean="0"/>
              <a:t>Comprised of men from Michigan, Wisconsin, and Indiana, the Iron Brigade was also known as the </a:t>
            </a:r>
            <a:r>
              <a:rPr lang="en-US" i="1" dirty="0" smtClean="0"/>
              <a:t>Black Hats</a:t>
            </a:r>
            <a:r>
              <a:rPr lang="en-US" dirty="0" smtClean="0"/>
              <a:t> because of the black 1858 model Hardee hats issued to Army regulars, rather than the blue kepis worn in most other units.</a:t>
            </a:r>
          </a:p>
          <a:p>
            <a:r>
              <a:rPr lang="en-US" dirty="0" smtClean="0"/>
              <a:t>First gained fame in a battle prior to the Second Battle of Bull Run in August 1862 when it repelled attack by Stonewall Jackson’s forces.</a:t>
            </a:r>
          </a:p>
          <a:p>
            <a:pPr>
              <a:buNone/>
            </a:pPr>
            <a:endParaRPr lang="en-US" dirty="0"/>
          </a:p>
        </p:txBody>
      </p:sp>
      <p:pic>
        <p:nvPicPr>
          <p:cNvPr id="4" name="Picture 3" descr="Iron_Brigade_Monument.jpg"/>
          <p:cNvPicPr>
            <a:picLocks noChangeAspect="1"/>
          </p:cNvPicPr>
          <p:nvPr/>
        </p:nvPicPr>
        <p:blipFill>
          <a:blip r:embed="rId4" cstate="print"/>
          <a:stretch>
            <a:fillRect/>
          </a:stretch>
        </p:blipFill>
        <p:spPr>
          <a:xfrm>
            <a:off x="6400800" y="1524000"/>
            <a:ext cx="1889842" cy="2575169"/>
          </a:xfrm>
          <a:prstGeom prst="rect">
            <a:avLst/>
          </a:prstGeom>
        </p:spPr>
      </p:pic>
      <p:pic>
        <p:nvPicPr>
          <p:cNvPr id="5" name="Picture 4" descr="IronBrigadeInsignia.jpg"/>
          <p:cNvPicPr>
            <a:picLocks noChangeAspect="1"/>
          </p:cNvPicPr>
          <p:nvPr/>
        </p:nvPicPr>
        <p:blipFill>
          <a:blip r:embed="rId5" cstate="print"/>
          <a:stretch>
            <a:fillRect/>
          </a:stretch>
        </p:blipFill>
        <p:spPr>
          <a:xfrm>
            <a:off x="5029200" y="3124200"/>
            <a:ext cx="1447209" cy="1400175"/>
          </a:xfrm>
          <a:prstGeom prst="rect">
            <a:avLst/>
          </a:prstGeom>
        </p:spPr>
      </p:pic>
      <p:pic>
        <p:nvPicPr>
          <p:cNvPr id="7" name="Picture 6" descr="Iron Brigade Forward.jpg"/>
          <p:cNvPicPr>
            <a:picLocks noChangeAspect="1"/>
          </p:cNvPicPr>
          <p:nvPr/>
        </p:nvPicPr>
        <p:blipFill>
          <a:blip r:embed="rId6" cstate="print"/>
          <a:stretch>
            <a:fillRect/>
          </a:stretch>
        </p:blipFill>
        <p:spPr>
          <a:xfrm>
            <a:off x="5410200" y="4419599"/>
            <a:ext cx="3569840" cy="2274277"/>
          </a:xfrm>
          <a:prstGeom prst="rect">
            <a:avLst/>
          </a:prstGeom>
        </p:spPr>
      </p:pic>
      <p:sp>
        <p:nvSpPr>
          <p:cNvPr id="8" name="Rectangle 7"/>
          <p:cNvSpPr/>
          <p:nvPr/>
        </p:nvSpPr>
        <p:spPr>
          <a:xfrm>
            <a:off x="6172200" y="4191000"/>
            <a:ext cx="2971800" cy="215444"/>
          </a:xfrm>
          <a:prstGeom prst="rect">
            <a:avLst/>
          </a:prstGeom>
        </p:spPr>
        <p:txBody>
          <a:bodyPr wrap="square">
            <a:spAutoFit/>
          </a:bodyPr>
          <a:lstStyle/>
          <a:p>
            <a:r>
              <a:rPr lang="en-US" sz="800" dirty="0" smtClean="0"/>
              <a:t>http://www.fsegames.eu/forum/index.php?topic=11591.0</a:t>
            </a:r>
            <a:endParaRPr lang="en-US" sz="800" dirty="0"/>
          </a:p>
        </p:txBody>
      </p:sp>
      <p:sp>
        <p:nvSpPr>
          <p:cNvPr id="9" name="TextBox 8"/>
          <p:cNvSpPr txBox="1"/>
          <p:nvPr/>
        </p:nvSpPr>
        <p:spPr>
          <a:xfrm>
            <a:off x="5867400" y="6642556"/>
            <a:ext cx="2765501" cy="215444"/>
          </a:xfrm>
          <a:prstGeom prst="rect">
            <a:avLst/>
          </a:prstGeom>
          <a:noFill/>
        </p:spPr>
        <p:txBody>
          <a:bodyPr wrap="none" rtlCol="0">
            <a:spAutoFit/>
          </a:bodyPr>
          <a:lstStyle/>
          <a:p>
            <a:r>
              <a:rPr lang="en-US" sz="800" dirty="0" smtClean="0"/>
              <a:t>http://www.fsegames.eu/forum/index.php?topic=11591.0</a:t>
            </a:r>
            <a:endParaRPr lang="en-US" sz="800" dirty="0"/>
          </a:p>
        </p:txBody>
      </p:sp>
      <p:sp>
        <p:nvSpPr>
          <p:cNvPr id="10" name="TextBox 9"/>
          <p:cNvSpPr txBox="1"/>
          <p:nvPr/>
        </p:nvSpPr>
        <p:spPr>
          <a:xfrm>
            <a:off x="6378499" y="1066800"/>
            <a:ext cx="2765501" cy="215444"/>
          </a:xfrm>
          <a:prstGeom prst="rect">
            <a:avLst/>
          </a:prstGeom>
          <a:noFill/>
        </p:spPr>
        <p:txBody>
          <a:bodyPr wrap="square" rtlCol="0">
            <a:spAutoFit/>
          </a:bodyPr>
          <a:lstStyle/>
          <a:p>
            <a:r>
              <a:rPr lang="en-US" sz="800" dirty="0" smtClean="0"/>
              <a:t>http://www.fsegames.eu/forum/index.php?topic=11591.0</a:t>
            </a:r>
            <a:endParaRPr lang="en-US" sz="800" dirty="0"/>
          </a:p>
        </p:txBody>
      </p:sp>
      <p:sp>
        <p:nvSpPr>
          <p:cNvPr id="11" name="TextBox 10"/>
          <p:cNvSpPr txBox="1"/>
          <p:nvPr/>
        </p:nvSpPr>
        <p:spPr>
          <a:xfrm>
            <a:off x="7010400" y="1295400"/>
            <a:ext cx="2008883" cy="215444"/>
          </a:xfrm>
          <a:prstGeom prst="rect">
            <a:avLst/>
          </a:prstGeom>
          <a:noFill/>
        </p:spPr>
        <p:txBody>
          <a:bodyPr wrap="none" rtlCol="0">
            <a:spAutoFit/>
          </a:bodyPr>
          <a:lstStyle/>
          <a:p>
            <a:r>
              <a:rPr lang="en-US" sz="800" dirty="0" smtClean="0"/>
              <a:t>http://en.wikipedia.org/wiki/Iron_Brigade</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20px-GenGACuster.jpg"/>
          <p:cNvPicPr>
            <a:picLocks noChangeAspect="1"/>
          </p:cNvPicPr>
          <p:nvPr/>
        </p:nvPicPr>
        <p:blipFill>
          <a:blip r:embed="rId3" cstate="print"/>
          <a:stretch>
            <a:fillRect/>
          </a:stretch>
        </p:blipFill>
        <p:spPr>
          <a:xfrm>
            <a:off x="6858000" y="1011382"/>
            <a:ext cx="2286000" cy="2493818"/>
          </a:xfrm>
          <a:prstGeom prst="rect">
            <a:avLst/>
          </a:prstGeom>
        </p:spPr>
      </p:pic>
      <p:sp>
        <p:nvSpPr>
          <p:cNvPr id="2" name="Title 1"/>
          <p:cNvSpPr>
            <a:spLocks noGrp="1"/>
          </p:cNvSpPr>
          <p:nvPr>
            <p:ph type="title"/>
          </p:nvPr>
        </p:nvSpPr>
        <p:spPr>
          <a:xfrm>
            <a:off x="76200" y="152400"/>
            <a:ext cx="9067800" cy="1399032"/>
          </a:xfrm>
        </p:spPr>
        <p:txBody>
          <a:bodyPr/>
          <a:lstStyle/>
          <a:p>
            <a:r>
              <a:rPr lang="en-US" dirty="0" smtClean="0"/>
              <a:t>Gen. George Armstrong Custer</a:t>
            </a:r>
            <a:endParaRPr lang="en-US" dirty="0"/>
          </a:p>
        </p:txBody>
      </p:sp>
      <p:sp>
        <p:nvSpPr>
          <p:cNvPr id="3" name="Content Placeholder 2"/>
          <p:cNvSpPr>
            <a:spLocks noGrp="1"/>
          </p:cNvSpPr>
          <p:nvPr>
            <p:ph idx="1"/>
          </p:nvPr>
        </p:nvSpPr>
        <p:spPr>
          <a:xfrm>
            <a:off x="152400" y="1524000"/>
            <a:ext cx="6781800" cy="4525963"/>
          </a:xfrm>
        </p:spPr>
        <p:txBody>
          <a:bodyPr>
            <a:normAutofit fontScale="62500" lnSpcReduction="20000"/>
          </a:bodyPr>
          <a:lstStyle/>
          <a:p>
            <a:pPr>
              <a:buFont typeface="Wingdings" pitchFamily="2" charset="2"/>
              <a:buChar char="q"/>
            </a:pPr>
            <a:r>
              <a:rPr lang="en-US" dirty="0" smtClean="0"/>
              <a:t>24 year old graduate of West Point – last in his class – commanded the Michigan Cavalry Brigade.</a:t>
            </a:r>
          </a:p>
          <a:p>
            <a:pPr>
              <a:buFont typeface="Wingdings" pitchFamily="2" charset="2"/>
              <a:buChar char="q"/>
            </a:pPr>
            <a:r>
              <a:rPr lang="en-US" dirty="0" smtClean="0"/>
              <a:t>Born in Ohio, but he moved to Monroe which he considered his hometown, although he spent little time there.</a:t>
            </a:r>
          </a:p>
          <a:p>
            <a:pPr>
              <a:buFont typeface="Wingdings" pitchFamily="2" charset="2"/>
              <a:buChar char="q"/>
            </a:pPr>
            <a:r>
              <a:rPr lang="en-US" dirty="0" smtClean="0"/>
              <a:t>The flamboyant “Boy General” had all his troops wear red ties.  When leading a charge, he was described as a “circus rider gone mad,” who yelled, “Come on you Wolverines!”</a:t>
            </a:r>
          </a:p>
          <a:p>
            <a:pPr>
              <a:buFont typeface="Wingdings" pitchFamily="2" charset="2"/>
              <a:buChar char="q"/>
            </a:pPr>
            <a:r>
              <a:rPr lang="en-US" dirty="0" smtClean="0"/>
              <a:t>Custer’s cavalry repelled rear attack of Gen. Jeb Stuart, assuring a victory for Gen. George Meade’s army at Gettysburg in July 1863.  Stuart was later killed in Feb. 1864 by a 48 year old private from Michigan named </a:t>
            </a:r>
            <a:r>
              <a:rPr lang="en-US" b="1" dirty="0" smtClean="0"/>
              <a:t>John A. Huff</a:t>
            </a:r>
            <a:r>
              <a:rPr lang="en-US" dirty="0" smtClean="0"/>
              <a:t>, who himself died a month later.</a:t>
            </a:r>
          </a:p>
          <a:p>
            <a:endParaRPr lang="en-US" dirty="0" smtClean="0"/>
          </a:p>
          <a:p>
            <a:endParaRPr lang="en-US" dirty="0"/>
          </a:p>
        </p:txBody>
      </p:sp>
      <p:pic>
        <p:nvPicPr>
          <p:cNvPr id="4" name="Picture 3" descr="jeb stuart.jpg"/>
          <p:cNvPicPr>
            <a:picLocks noChangeAspect="1"/>
          </p:cNvPicPr>
          <p:nvPr/>
        </p:nvPicPr>
        <p:blipFill>
          <a:blip r:embed="rId4" cstate="print"/>
          <a:stretch>
            <a:fillRect/>
          </a:stretch>
        </p:blipFill>
        <p:spPr>
          <a:xfrm>
            <a:off x="7239000" y="3839324"/>
            <a:ext cx="1676400" cy="2317118"/>
          </a:xfrm>
          <a:prstGeom prst="rect">
            <a:avLst/>
          </a:prstGeom>
        </p:spPr>
      </p:pic>
      <p:sp>
        <p:nvSpPr>
          <p:cNvPr id="6" name="TextBox 5"/>
          <p:cNvSpPr txBox="1"/>
          <p:nvPr/>
        </p:nvSpPr>
        <p:spPr>
          <a:xfrm>
            <a:off x="5715000" y="5791200"/>
            <a:ext cx="1418337" cy="400110"/>
          </a:xfrm>
          <a:prstGeom prst="rect">
            <a:avLst/>
          </a:prstGeom>
          <a:noFill/>
        </p:spPr>
        <p:txBody>
          <a:bodyPr wrap="none" rtlCol="0">
            <a:spAutoFit/>
          </a:bodyPr>
          <a:lstStyle/>
          <a:p>
            <a:r>
              <a:rPr lang="en-US" sz="2000" dirty="0" smtClean="0"/>
              <a:t>J.E.B. Stuart</a:t>
            </a:r>
            <a:endParaRPr lang="en-US" sz="2000" dirty="0"/>
          </a:p>
        </p:txBody>
      </p:sp>
      <p:sp>
        <p:nvSpPr>
          <p:cNvPr id="7" name="TextBox 6"/>
          <p:cNvSpPr txBox="1"/>
          <p:nvPr/>
        </p:nvSpPr>
        <p:spPr>
          <a:xfrm>
            <a:off x="6665436" y="3505200"/>
            <a:ext cx="2478564" cy="215444"/>
          </a:xfrm>
          <a:prstGeom prst="rect">
            <a:avLst/>
          </a:prstGeom>
          <a:noFill/>
        </p:spPr>
        <p:txBody>
          <a:bodyPr wrap="none" rtlCol="0">
            <a:spAutoFit/>
          </a:bodyPr>
          <a:lstStyle/>
          <a:p>
            <a:r>
              <a:rPr lang="en-US" sz="800" dirty="0" smtClean="0"/>
              <a:t>http://friendslittlebighorn.com/custerslaststand.htm</a:t>
            </a:r>
            <a:endParaRPr lang="en-US" sz="800" dirty="0"/>
          </a:p>
        </p:txBody>
      </p:sp>
      <p:sp>
        <p:nvSpPr>
          <p:cNvPr id="8" name="Rectangle 7"/>
          <p:cNvSpPr/>
          <p:nvPr/>
        </p:nvSpPr>
        <p:spPr>
          <a:xfrm>
            <a:off x="6019800" y="6172200"/>
            <a:ext cx="2971800" cy="215444"/>
          </a:xfrm>
          <a:prstGeom prst="rect">
            <a:avLst/>
          </a:prstGeom>
        </p:spPr>
        <p:txBody>
          <a:bodyPr wrap="square">
            <a:spAutoFit/>
          </a:bodyPr>
          <a:lstStyle/>
          <a:p>
            <a:r>
              <a:rPr lang="en-US" sz="800" dirty="0" smtClean="0"/>
              <a:t>http://explorepahistory.com/hmarker.php?markerId=1-A-1EB</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r>
              <a:rPr lang="en-US" dirty="0" smtClean="0">
                <a:ea typeface="ＭＳ Ｐゴシック" pitchFamily="34" charset="-128"/>
              </a:rPr>
              <a:t>The Gettysburg Address (11/19/1863)</a:t>
            </a:r>
          </a:p>
        </p:txBody>
      </p:sp>
      <p:sp>
        <p:nvSpPr>
          <p:cNvPr id="72707" name="Content Placeholder 2"/>
          <p:cNvSpPr>
            <a:spLocks noGrp="1"/>
          </p:cNvSpPr>
          <p:nvPr>
            <p:ph idx="1"/>
          </p:nvPr>
        </p:nvSpPr>
        <p:spPr>
          <a:xfrm>
            <a:off x="609600" y="1752600"/>
            <a:ext cx="8229600" cy="4800600"/>
          </a:xfrm>
        </p:spPr>
        <p:txBody>
          <a:bodyPr>
            <a:normAutofit/>
          </a:bodyPr>
          <a:lstStyle/>
          <a:p>
            <a:r>
              <a:rPr lang="en-US" sz="2000" dirty="0" smtClean="0">
                <a:ea typeface="ＭＳ Ｐゴシック" pitchFamily="34" charset="-128"/>
              </a:rPr>
              <a:t>“Four score and seven years ago our fathers brought forth on this continent a new nation, </a:t>
            </a:r>
            <a:r>
              <a:rPr lang="en-US" sz="2000" b="1" dirty="0" smtClean="0">
                <a:ea typeface="ＭＳ Ｐゴシック" pitchFamily="34" charset="-128"/>
              </a:rPr>
              <a:t>conceived in liberty, and dedicated to the proposition that all men are created equal</a:t>
            </a:r>
            <a:r>
              <a:rPr lang="en-US" sz="2000" dirty="0" smtClean="0">
                <a:ea typeface="ＭＳ Ｐゴシック" pitchFamily="34" charset="-128"/>
              </a:rPr>
              <a:t>. Now we are engaged in a great civil war, testing whether that nation, or any nation, so conceived and so dedicated, can long endure. </a:t>
            </a:r>
            <a:r>
              <a:rPr lang="en-US" sz="2000" b="1" dirty="0" smtClean="0">
                <a:ea typeface="ＭＳ Ｐゴシック" pitchFamily="34" charset="-128"/>
              </a:rPr>
              <a:t>We are met on a great battle-field of that war</a:t>
            </a:r>
            <a:r>
              <a:rPr lang="en-US" sz="2000" dirty="0" smtClean="0">
                <a:ea typeface="ＭＳ Ｐゴシック" pitchFamily="34" charset="-128"/>
              </a:rPr>
              <a:t>. We have come to dedicate a portion of that field, as a final resting place for those who here gave their lives that that nation might live… The world will little note, nor long remember what we say here, but it can never forget what they did here. It is for us the living, rather, to be dedicated here to the unfinished work which they who fought here have thus far so nobly advanced… we here highly resolve that </a:t>
            </a:r>
            <a:r>
              <a:rPr lang="en-US" sz="2000" b="1" dirty="0" smtClean="0">
                <a:ea typeface="ＭＳ Ｐゴシック" pitchFamily="34" charset="-128"/>
              </a:rPr>
              <a:t>these dead shall not have died in vain</a:t>
            </a:r>
            <a:r>
              <a:rPr lang="en-US" sz="2000" dirty="0" smtClean="0">
                <a:ea typeface="ＭＳ Ｐゴシック" pitchFamily="34" charset="-128"/>
              </a:rPr>
              <a:t>—that this nation, under God, shall have a new birth of freedom—and that </a:t>
            </a:r>
            <a:r>
              <a:rPr lang="en-US" sz="2000" b="1" dirty="0" smtClean="0">
                <a:ea typeface="ＭＳ Ｐゴシック" pitchFamily="34" charset="-128"/>
              </a:rPr>
              <a:t>government of the people, by the people, for the people, shall not perish from the earth</a:t>
            </a:r>
            <a:r>
              <a:rPr lang="en-US" sz="2000" dirty="0" smtClean="0">
                <a:ea typeface="ＭＳ Ｐゴシック" pitchFamily="34" charset="-128"/>
              </a:rPr>
              <a:t>.”</a:t>
            </a: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BELLE ISLE</a:t>
            </a:r>
            <a:endParaRPr lang="en-US" dirty="0"/>
          </a:p>
        </p:txBody>
      </p:sp>
      <p:sp>
        <p:nvSpPr>
          <p:cNvPr id="3" name="Content Placeholder 2"/>
          <p:cNvSpPr>
            <a:spLocks noGrp="1"/>
          </p:cNvSpPr>
          <p:nvPr>
            <p:ph idx="1"/>
          </p:nvPr>
        </p:nvSpPr>
        <p:spPr/>
        <p:txBody>
          <a:bodyPr/>
          <a:lstStyle/>
          <a:p>
            <a:r>
              <a:rPr lang="en-US" dirty="0" smtClean="0"/>
              <a:t>1879 – Detroit buys Belle Isle from the </a:t>
            </a:r>
            <a:r>
              <a:rPr lang="en-US" dirty="0" err="1" smtClean="0"/>
              <a:t>Campau</a:t>
            </a:r>
            <a:r>
              <a:rPr lang="en-US" dirty="0" smtClean="0"/>
              <a:t> family for $200,000 for a public park</a:t>
            </a:r>
          </a:p>
          <a:p>
            <a:r>
              <a:rPr lang="en-US" dirty="0" smtClean="0"/>
              <a:t>1881 – Detroit Park Commissioner James McMillan hires Frederick Law Olmsted to redesign Belle Isle</a:t>
            </a:r>
          </a:p>
          <a:p>
            <a:r>
              <a:rPr lang="en-US" dirty="0" smtClean="0"/>
              <a:t>1889 – Bridge built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3" descr="Lee surrenders.jpg"/>
          <p:cNvPicPr>
            <a:picLocks noChangeAspect="1"/>
          </p:cNvPicPr>
          <p:nvPr/>
        </p:nvPicPr>
        <p:blipFill>
          <a:blip r:embed="rId3" cstate="print"/>
          <a:srcRect/>
          <a:stretch>
            <a:fillRect/>
          </a:stretch>
        </p:blipFill>
        <p:spPr bwMode="auto">
          <a:xfrm>
            <a:off x="5029200" y="3810000"/>
            <a:ext cx="3657600" cy="2865455"/>
          </a:xfrm>
          <a:prstGeom prst="rect">
            <a:avLst/>
          </a:prstGeom>
          <a:noFill/>
          <a:ln w="9525">
            <a:noFill/>
            <a:miter lim="800000"/>
            <a:headEnd/>
            <a:tailEnd/>
          </a:ln>
        </p:spPr>
      </p:pic>
      <p:sp>
        <p:nvSpPr>
          <p:cNvPr id="83970" name="Title 1"/>
          <p:cNvSpPr>
            <a:spLocks noGrp="1"/>
          </p:cNvSpPr>
          <p:nvPr>
            <p:ph type="title"/>
          </p:nvPr>
        </p:nvSpPr>
        <p:spPr>
          <a:xfrm>
            <a:off x="1143000" y="381000"/>
            <a:ext cx="8229600" cy="1066800"/>
          </a:xfrm>
        </p:spPr>
        <p:txBody>
          <a:bodyPr/>
          <a:lstStyle/>
          <a:p>
            <a:r>
              <a:rPr lang="en-US" dirty="0" smtClean="0">
                <a:ea typeface="ＭＳ Ｐゴシック" pitchFamily="34" charset="-128"/>
              </a:rPr>
              <a:t>The End of the War</a:t>
            </a:r>
          </a:p>
        </p:txBody>
      </p:sp>
      <p:sp>
        <p:nvSpPr>
          <p:cNvPr id="83971" name="Content Placeholder 2"/>
          <p:cNvSpPr>
            <a:spLocks noGrp="1"/>
          </p:cNvSpPr>
          <p:nvPr>
            <p:ph idx="1"/>
          </p:nvPr>
        </p:nvSpPr>
        <p:spPr>
          <a:xfrm>
            <a:off x="457200" y="1066800"/>
            <a:ext cx="7848600" cy="3200400"/>
          </a:xfrm>
        </p:spPr>
        <p:txBody>
          <a:bodyPr>
            <a:normAutofit fontScale="85000" lnSpcReduction="10000"/>
          </a:bodyPr>
          <a:lstStyle/>
          <a:p>
            <a:endParaRPr lang="en-US" sz="2600" dirty="0" smtClean="0">
              <a:ea typeface="ＭＳ Ｐゴシック" pitchFamily="34" charset="-128"/>
            </a:endParaRPr>
          </a:p>
          <a:p>
            <a:r>
              <a:rPr lang="en-US" sz="2800" dirty="0" smtClean="0"/>
              <a:t>Michigan troops were the first to enter Petersburg, VA, forcing the evacuation of Richmond on April 3, so General Robert E. Lee surrendered to General Ulysses S. Grant at Appomattox  on April 9. </a:t>
            </a:r>
            <a:endParaRPr lang="en-US" sz="2600" dirty="0" smtClean="0">
              <a:ea typeface="ＭＳ Ｐゴシック" pitchFamily="34" charset="-128"/>
            </a:endParaRPr>
          </a:p>
          <a:p>
            <a:r>
              <a:rPr lang="en-US" sz="2600" dirty="0" smtClean="0">
                <a:ea typeface="ＭＳ Ｐゴシック" pitchFamily="34" charset="-128"/>
              </a:rPr>
              <a:t>Grant generously allowed Confederate officers to go home (and keep their </a:t>
            </a:r>
            <a:r>
              <a:rPr lang="en-US" sz="2600" dirty="0" err="1" smtClean="0">
                <a:ea typeface="ＭＳ Ｐゴシック" pitchFamily="34" charset="-128"/>
              </a:rPr>
              <a:t>sidearms</a:t>
            </a:r>
            <a:r>
              <a:rPr lang="en-US" sz="2600" dirty="0" smtClean="0">
                <a:ea typeface="ＭＳ Ｐゴシック" pitchFamily="34" charset="-128"/>
              </a:rPr>
              <a:t>) to avoid prosecution for treason and war crimes. Used Union ships to transport Confederate soldiers back home.  </a:t>
            </a:r>
          </a:p>
        </p:txBody>
      </p:sp>
      <p:sp>
        <p:nvSpPr>
          <p:cNvPr id="5" name="TextBox 4"/>
          <p:cNvSpPr txBox="1"/>
          <p:nvPr/>
        </p:nvSpPr>
        <p:spPr>
          <a:xfrm>
            <a:off x="5562600" y="6642556"/>
            <a:ext cx="2470548" cy="215444"/>
          </a:xfrm>
          <a:prstGeom prst="rect">
            <a:avLst/>
          </a:prstGeom>
          <a:noFill/>
        </p:spPr>
        <p:txBody>
          <a:bodyPr wrap="none" rtlCol="0">
            <a:spAutoFit/>
          </a:bodyPr>
          <a:lstStyle/>
          <a:p>
            <a:r>
              <a:rPr lang="en-US" sz="800" dirty="0" smtClean="0"/>
              <a:t>http://faculty.ucc.edu/english-chewning/catton.htm</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Sherman’s march to the sea - 1864</a:t>
            </a:r>
            <a:endParaRPr lang="en-US" dirty="0"/>
          </a:p>
        </p:txBody>
      </p:sp>
      <p:sp>
        <p:nvSpPr>
          <p:cNvPr id="3" name="Content Placeholder 2"/>
          <p:cNvSpPr>
            <a:spLocks noGrp="1"/>
          </p:cNvSpPr>
          <p:nvPr>
            <p:ph idx="1"/>
          </p:nvPr>
        </p:nvSpPr>
        <p:spPr>
          <a:xfrm>
            <a:off x="152400" y="1371600"/>
            <a:ext cx="8686800" cy="4525963"/>
          </a:xfrm>
        </p:spPr>
        <p:txBody>
          <a:bodyPr/>
          <a:lstStyle/>
          <a:p>
            <a:r>
              <a:rPr lang="en-US" dirty="0" smtClean="0"/>
              <a:t>After a series of Union victories, Maj. Gen. William Tecumseh Sherman lead Union forces from Atlanta to Savannah, destroying and burning military and industrial equipment, railroads, and civilian property in an effort to demoralize the South.</a:t>
            </a:r>
            <a:endParaRPr lang="en-US" dirty="0"/>
          </a:p>
        </p:txBody>
      </p:sp>
      <p:sp>
        <p:nvSpPr>
          <p:cNvPr id="4" name="Rectangle 3"/>
          <p:cNvSpPr/>
          <p:nvPr/>
        </p:nvSpPr>
        <p:spPr>
          <a:xfrm>
            <a:off x="762000" y="6477000"/>
            <a:ext cx="3124200" cy="215444"/>
          </a:xfrm>
          <a:prstGeom prst="rect">
            <a:avLst/>
          </a:prstGeom>
        </p:spPr>
        <p:txBody>
          <a:bodyPr wrap="square">
            <a:spAutoFit/>
          </a:bodyPr>
          <a:lstStyle/>
          <a:p>
            <a:r>
              <a:rPr lang="en-US" sz="800" dirty="0" smtClean="0"/>
              <a:t>http://en.wikipedia.org/wiki/Sherman's_March_to_the_Sea</a:t>
            </a:r>
            <a:endParaRPr lang="en-US" sz="800" dirty="0"/>
          </a:p>
        </p:txBody>
      </p:sp>
      <p:pic>
        <p:nvPicPr>
          <p:cNvPr id="5" name="Picture 4" descr="360px-Sherman_sea_1868.jpg"/>
          <p:cNvPicPr>
            <a:picLocks noChangeAspect="1"/>
          </p:cNvPicPr>
          <p:nvPr/>
        </p:nvPicPr>
        <p:blipFill>
          <a:blip r:embed="rId3" cstate="print"/>
          <a:stretch>
            <a:fillRect/>
          </a:stretch>
        </p:blipFill>
        <p:spPr>
          <a:xfrm>
            <a:off x="3962400" y="4363533"/>
            <a:ext cx="3805119" cy="249446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descr="Boston_Corbett.jpg"/>
          <p:cNvPicPr>
            <a:picLocks noChangeAspect="1"/>
          </p:cNvPicPr>
          <p:nvPr/>
        </p:nvPicPr>
        <p:blipFill>
          <a:blip r:embed="rId3" cstate="print"/>
          <a:srcRect/>
          <a:stretch>
            <a:fillRect/>
          </a:stretch>
        </p:blipFill>
        <p:spPr bwMode="auto">
          <a:xfrm>
            <a:off x="3124200" y="4845050"/>
            <a:ext cx="1722438" cy="2012950"/>
          </a:xfrm>
          <a:prstGeom prst="rect">
            <a:avLst/>
          </a:prstGeom>
          <a:noFill/>
          <a:ln w="9525">
            <a:noFill/>
            <a:miter lim="800000"/>
            <a:headEnd/>
            <a:tailEnd/>
          </a:ln>
        </p:spPr>
      </p:pic>
      <p:sp>
        <p:nvSpPr>
          <p:cNvPr id="84995" name="Title 1"/>
          <p:cNvSpPr>
            <a:spLocks noGrp="1"/>
          </p:cNvSpPr>
          <p:nvPr>
            <p:ph type="title"/>
          </p:nvPr>
        </p:nvSpPr>
        <p:spPr>
          <a:xfrm>
            <a:off x="533400" y="0"/>
            <a:ext cx="8229600" cy="1399032"/>
          </a:xfrm>
        </p:spPr>
        <p:txBody>
          <a:bodyPr/>
          <a:lstStyle/>
          <a:p>
            <a:r>
              <a:rPr lang="en-US" dirty="0" smtClean="0">
                <a:ea typeface="ＭＳ Ｐゴシック" pitchFamily="34" charset="-128"/>
              </a:rPr>
              <a:t>April 14, 1865</a:t>
            </a:r>
          </a:p>
        </p:txBody>
      </p:sp>
      <p:sp>
        <p:nvSpPr>
          <p:cNvPr id="84996" name="Content Placeholder 2"/>
          <p:cNvSpPr>
            <a:spLocks noGrp="1"/>
          </p:cNvSpPr>
          <p:nvPr>
            <p:ph idx="1"/>
          </p:nvPr>
        </p:nvSpPr>
        <p:spPr>
          <a:xfrm>
            <a:off x="152400" y="1066800"/>
            <a:ext cx="8839200" cy="3962400"/>
          </a:xfrm>
        </p:spPr>
        <p:txBody>
          <a:bodyPr/>
          <a:lstStyle/>
          <a:p>
            <a:r>
              <a:rPr lang="en-US" sz="2400" dirty="0" smtClean="0">
                <a:ea typeface="ＭＳ Ｐゴシック" pitchFamily="34" charset="-128"/>
              </a:rPr>
              <a:t>Lincoln was assassinated at Ford’s Theater in Washington DC by a gunshot to the head by famous actor </a:t>
            </a:r>
            <a:r>
              <a:rPr lang="en-US" sz="2400" b="1" dirty="0" smtClean="0">
                <a:ea typeface="ＭＳ Ｐゴシック" pitchFamily="34" charset="-128"/>
              </a:rPr>
              <a:t>John Wilkes Booth</a:t>
            </a:r>
            <a:r>
              <a:rPr lang="en-US" sz="2400" dirty="0" smtClean="0">
                <a:ea typeface="ＭＳ Ｐゴシック" pitchFamily="34" charset="-128"/>
              </a:rPr>
              <a:t>, a southern sympathizer. </a:t>
            </a:r>
          </a:p>
          <a:p>
            <a:r>
              <a:rPr lang="en-US" sz="2400" dirty="0" smtClean="0">
                <a:ea typeface="ＭＳ Ｐゴシック" pitchFamily="34" charset="-128"/>
              </a:rPr>
              <a:t>At the same time, one of Booth’s accomplices stabbed Sec. of State William Seward, and another failed to assassinate VP Andrew Johnson and Gen. Grant</a:t>
            </a:r>
          </a:p>
          <a:p>
            <a:endParaRPr lang="en-US" sz="2600" dirty="0" smtClean="0">
              <a:ea typeface="ＭＳ Ｐゴシック" pitchFamily="34" charset="-128"/>
            </a:endParaRPr>
          </a:p>
        </p:txBody>
      </p:sp>
      <p:pic>
        <p:nvPicPr>
          <p:cNvPr id="84997" name="Picture 3" descr="The_Assassination_of_President_Lincoln_-_Currier_and_Ives_2.png"/>
          <p:cNvPicPr>
            <a:picLocks noChangeAspect="1"/>
          </p:cNvPicPr>
          <p:nvPr/>
        </p:nvPicPr>
        <p:blipFill>
          <a:blip r:embed="rId4" cstate="print"/>
          <a:srcRect/>
          <a:stretch>
            <a:fillRect/>
          </a:stretch>
        </p:blipFill>
        <p:spPr bwMode="auto">
          <a:xfrm>
            <a:off x="5638800" y="4343400"/>
            <a:ext cx="3316288" cy="2333625"/>
          </a:xfrm>
          <a:prstGeom prst="rect">
            <a:avLst/>
          </a:prstGeom>
          <a:noFill/>
          <a:ln w="9525">
            <a:noFill/>
            <a:miter lim="800000"/>
            <a:headEnd/>
            <a:tailEnd/>
          </a:ln>
        </p:spPr>
      </p:pic>
      <p:pic>
        <p:nvPicPr>
          <p:cNvPr id="84998" name="Picture 6" descr="John_Wilkes_Booth-portrait.jpg"/>
          <p:cNvPicPr>
            <a:picLocks noChangeAspect="1"/>
          </p:cNvPicPr>
          <p:nvPr/>
        </p:nvPicPr>
        <p:blipFill>
          <a:blip r:embed="rId5" cstate="print"/>
          <a:srcRect/>
          <a:stretch>
            <a:fillRect/>
          </a:stretch>
        </p:blipFill>
        <p:spPr bwMode="auto">
          <a:xfrm>
            <a:off x="0" y="3581400"/>
            <a:ext cx="2160729" cy="2976196"/>
          </a:xfrm>
          <a:prstGeom prst="rect">
            <a:avLst/>
          </a:prstGeom>
          <a:noFill/>
          <a:ln w="9525">
            <a:noFill/>
            <a:miter lim="800000"/>
            <a:headEnd/>
            <a:tailEnd/>
          </a:ln>
        </p:spPr>
      </p:pic>
      <p:sp>
        <p:nvSpPr>
          <p:cNvPr id="84999" name="TextBox 5"/>
          <p:cNvSpPr txBox="1">
            <a:spLocks noChangeArrowheads="1"/>
          </p:cNvSpPr>
          <p:nvPr/>
        </p:nvSpPr>
        <p:spPr bwMode="auto">
          <a:xfrm>
            <a:off x="2133600" y="3657600"/>
            <a:ext cx="5105400" cy="1323439"/>
          </a:xfrm>
          <a:prstGeom prst="rect">
            <a:avLst/>
          </a:prstGeom>
          <a:noFill/>
          <a:ln w="9525">
            <a:noFill/>
            <a:miter lim="800000"/>
            <a:headEnd/>
            <a:tailEnd/>
          </a:ln>
        </p:spPr>
        <p:txBody>
          <a:bodyPr wrap="square">
            <a:spAutoFit/>
          </a:bodyPr>
          <a:lstStyle/>
          <a:p>
            <a:r>
              <a:rPr lang="en-US" sz="2000" dirty="0">
                <a:solidFill>
                  <a:srgbClr val="0070C0"/>
                </a:solidFill>
              </a:rPr>
              <a:t>12 days later, Booth was shot and killed by Union soldier Boston Corbett, who collected a $1,600 reward.  The other conspirators were hanged.</a:t>
            </a:r>
          </a:p>
        </p:txBody>
      </p:sp>
      <p:sp>
        <p:nvSpPr>
          <p:cNvPr id="8" name="TextBox 7"/>
          <p:cNvSpPr txBox="1"/>
          <p:nvPr/>
        </p:nvSpPr>
        <p:spPr>
          <a:xfrm>
            <a:off x="1219200" y="6642556"/>
            <a:ext cx="2135521" cy="215444"/>
          </a:xfrm>
          <a:prstGeom prst="rect">
            <a:avLst/>
          </a:prstGeom>
          <a:noFill/>
        </p:spPr>
        <p:txBody>
          <a:bodyPr wrap="none" rtlCol="0">
            <a:spAutoFit/>
          </a:bodyPr>
          <a:lstStyle/>
          <a:p>
            <a:r>
              <a:rPr lang="en-US" sz="800" dirty="0" smtClean="0"/>
              <a:t>http://en.wikipedia.org/wiki/Boston_Corbett</a:t>
            </a:r>
            <a:endParaRPr lang="en-US" sz="800" dirty="0"/>
          </a:p>
        </p:txBody>
      </p:sp>
      <p:sp>
        <p:nvSpPr>
          <p:cNvPr id="9" name="TextBox 8"/>
          <p:cNvSpPr txBox="1"/>
          <p:nvPr/>
        </p:nvSpPr>
        <p:spPr>
          <a:xfrm>
            <a:off x="0" y="3505200"/>
            <a:ext cx="3058851" cy="215444"/>
          </a:xfrm>
          <a:prstGeom prst="rect">
            <a:avLst/>
          </a:prstGeom>
          <a:noFill/>
        </p:spPr>
        <p:txBody>
          <a:bodyPr wrap="none" rtlCol="0">
            <a:spAutoFit/>
          </a:bodyPr>
          <a:lstStyle/>
          <a:p>
            <a:r>
              <a:rPr lang="en-US" sz="800" dirty="0" smtClean="0"/>
              <a:t>http://en.wikipedia.org/wiki/Assassination_of_Abraham_Lincoln</a:t>
            </a:r>
            <a:endParaRPr lang="en-US" sz="800" dirty="0"/>
          </a:p>
        </p:txBody>
      </p:sp>
      <p:sp>
        <p:nvSpPr>
          <p:cNvPr id="10" name="TextBox 9"/>
          <p:cNvSpPr txBox="1"/>
          <p:nvPr/>
        </p:nvSpPr>
        <p:spPr>
          <a:xfrm>
            <a:off x="5867400" y="6642556"/>
            <a:ext cx="3058851" cy="215444"/>
          </a:xfrm>
          <a:prstGeom prst="rect">
            <a:avLst/>
          </a:prstGeom>
          <a:noFill/>
        </p:spPr>
        <p:txBody>
          <a:bodyPr wrap="none" rtlCol="0">
            <a:spAutoFit/>
          </a:bodyPr>
          <a:lstStyle/>
          <a:p>
            <a:r>
              <a:rPr lang="en-US" sz="800" dirty="0" smtClean="0"/>
              <a:t>http://en.wikipedia.org/wiki/Assassination_of_Abraham_Lincoln</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px-Saginawrivermap.png"/>
          <p:cNvPicPr>
            <a:picLocks noChangeAspect="1"/>
          </p:cNvPicPr>
          <p:nvPr/>
        </p:nvPicPr>
        <p:blipFill>
          <a:blip r:embed="rId3" cstate="print"/>
          <a:stretch>
            <a:fillRect/>
          </a:stretch>
        </p:blipFill>
        <p:spPr>
          <a:xfrm>
            <a:off x="5867400" y="4038600"/>
            <a:ext cx="2667000" cy="2667000"/>
          </a:xfrm>
          <a:prstGeom prst="rect">
            <a:avLst/>
          </a:prstGeom>
        </p:spPr>
      </p:pic>
      <p:sp>
        <p:nvSpPr>
          <p:cNvPr id="2" name="Title 1"/>
          <p:cNvSpPr>
            <a:spLocks noGrp="1"/>
          </p:cNvSpPr>
          <p:nvPr>
            <p:ph type="title"/>
          </p:nvPr>
        </p:nvSpPr>
        <p:spPr>
          <a:xfrm>
            <a:off x="304800" y="533400"/>
            <a:ext cx="8686800" cy="838200"/>
          </a:xfrm>
        </p:spPr>
        <p:txBody>
          <a:bodyPr>
            <a:normAutofit fontScale="90000"/>
          </a:bodyPr>
          <a:lstStyle/>
          <a:p>
            <a:r>
              <a:rPr lang="en-US" dirty="0" smtClean="0"/>
              <a:t>Lumbering – Michigan’s First Great Industry (“Green Gold”)</a:t>
            </a:r>
            <a:endParaRPr lang="en-US" dirty="0"/>
          </a:p>
        </p:txBody>
      </p:sp>
      <p:sp>
        <p:nvSpPr>
          <p:cNvPr id="3" name="Content Placeholder 2"/>
          <p:cNvSpPr>
            <a:spLocks noGrp="1"/>
          </p:cNvSpPr>
          <p:nvPr>
            <p:ph idx="1"/>
          </p:nvPr>
        </p:nvSpPr>
        <p:spPr>
          <a:xfrm>
            <a:off x="304800" y="1554162"/>
            <a:ext cx="8382000" cy="4084637"/>
          </a:xfrm>
        </p:spPr>
        <p:txBody>
          <a:bodyPr>
            <a:normAutofit fontScale="70000" lnSpcReduction="20000"/>
          </a:bodyPr>
          <a:lstStyle/>
          <a:p>
            <a:r>
              <a:rPr lang="en-US" dirty="0" smtClean="0"/>
              <a:t>White Pine was most valuable tree</a:t>
            </a:r>
          </a:p>
          <a:p>
            <a:r>
              <a:rPr lang="en-US" b="1" dirty="0" smtClean="0"/>
              <a:t>Saginaw Valley </a:t>
            </a:r>
            <a:r>
              <a:rPr lang="en-US" dirty="0" smtClean="0"/>
              <a:t>was first center of lumber production</a:t>
            </a:r>
          </a:p>
          <a:p>
            <a:r>
              <a:rPr lang="en-US" dirty="0" smtClean="0"/>
              <a:t>Cut close to rivers to float logs to sawmill</a:t>
            </a:r>
          </a:p>
          <a:p>
            <a:r>
              <a:rPr lang="en-US" dirty="0" smtClean="0"/>
              <a:t>1834 – First steam sawmill in Saginaw Valley used the engine from the </a:t>
            </a:r>
            <a:r>
              <a:rPr lang="en-US" i="1" dirty="0" smtClean="0"/>
              <a:t>Walk-In-The-Water</a:t>
            </a:r>
          </a:p>
          <a:p>
            <a:r>
              <a:rPr lang="en-US" dirty="0" smtClean="0"/>
              <a:t>During 1860’s, Michigan became #1 and remained until turn of the century. Many lumbermen from Maine moved to Michigan</a:t>
            </a:r>
          </a:p>
          <a:p>
            <a:r>
              <a:rPr lang="en-US" dirty="0" smtClean="0"/>
              <a:t>Around 1880, Michigan produced 25% of all lumber in the U.S., and lumber production began in the Upper Peninsula, which was largely inaccessible without navigable rivers.</a:t>
            </a:r>
          </a:p>
          <a:p>
            <a:r>
              <a:rPr lang="en-US" dirty="0" smtClean="0"/>
              <a:t>By 1900, most virgin timber was gone, so the timber industry moved to the Pacific Northwest</a:t>
            </a:r>
          </a:p>
          <a:p>
            <a:endParaRPr lang="en-US" i="1" dirty="0" smtClean="0"/>
          </a:p>
          <a:p>
            <a:pPr>
              <a:buNone/>
            </a:pPr>
            <a:endParaRPr lang="en-US" dirty="0" smtClean="0"/>
          </a:p>
        </p:txBody>
      </p:sp>
      <p:sp>
        <p:nvSpPr>
          <p:cNvPr id="8" name="TextBox 7"/>
          <p:cNvSpPr txBox="1"/>
          <p:nvPr/>
        </p:nvSpPr>
        <p:spPr>
          <a:xfrm>
            <a:off x="457200" y="6642556"/>
            <a:ext cx="3365024" cy="215444"/>
          </a:xfrm>
          <a:prstGeom prst="rect">
            <a:avLst/>
          </a:prstGeom>
          <a:noFill/>
        </p:spPr>
        <p:txBody>
          <a:bodyPr wrap="none" rtlCol="0">
            <a:spAutoFit/>
          </a:bodyPr>
          <a:lstStyle/>
          <a:p>
            <a:r>
              <a:rPr lang="en-US" sz="800" dirty="0" smtClean="0"/>
              <a:t>http://bay-journal.com/bay/1he/writings/mi-lumbering-1868.html</a:t>
            </a:r>
            <a:endParaRPr lang="en-US" sz="800" dirty="0"/>
          </a:p>
        </p:txBody>
      </p:sp>
      <p:pic>
        <p:nvPicPr>
          <p:cNvPr id="9" name="Picture 8" descr="stackinglogs.jpg"/>
          <p:cNvPicPr>
            <a:picLocks noChangeAspect="1"/>
          </p:cNvPicPr>
          <p:nvPr/>
        </p:nvPicPr>
        <p:blipFill>
          <a:blip r:embed="rId4" cstate="print"/>
          <a:stretch>
            <a:fillRect/>
          </a:stretch>
        </p:blipFill>
        <p:spPr>
          <a:xfrm>
            <a:off x="457200" y="4953000"/>
            <a:ext cx="2300000" cy="1752600"/>
          </a:xfrm>
          <a:prstGeom prst="rect">
            <a:avLst/>
          </a:prstGeom>
        </p:spPr>
      </p:pic>
      <p:sp>
        <p:nvSpPr>
          <p:cNvPr id="11" name="TextBox 10"/>
          <p:cNvSpPr txBox="1"/>
          <p:nvPr/>
        </p:nvSpPr>
        <p:spPr>
          <a:xfrm>
            <a:off x="5181600" y="6642556"/>
            <a:ext cx="3416320" cy="215444"/>
          </a:xfrm>
          <a:prstGeom prst="rect">
            <a:avLst/>
          </a:prstGeom>
          <a:noFill/>
        </p:spPr>
        <p:txBody>
          <a:bodyPr wrap="none" rtlCol="0">
            <a:spAutoFit/>
          </a:bodyPr>
          <a:lstStyle/>
          <a:p>
            <a:r>
              <a:rPr lang="en-US" sz="800" dirty="0" smtClean="0"/>
              <a:t>https://www.facebook.com/pages/Saginaw-River/142895532388133?nr</a:t>
            </a:r>
            <a:endParaRPr lang="en-US" sz="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1399032"/>
          </a:xfrm>
        </p:spPr>
        <p:txBody>
          <a:bodyPr/>
          <a:lstStyle/>
          <a:p>
            <a:r>
              <a:rPr lang="en-US" dirty="0" smtClean="0"/>
              <a:t>Immigrants come to Michigan</a:t>
            </a:r>
            <a:endParaRPr lang="en-US" dirty="0"/>
          </a:p>
        </p:txBody>
      </p:sp>
      <p:sp>
        <p:nvSpPr>
          <p:cNvPr id="3" name="Content Placeholder 2"/>
          <p:cNvSpPr>
            <a:spLocks noGrp="1"/>
          </p:cNvSpPr>
          <p:nvPr>
            <p:ph idx="1"/>
          </p:nvPr>
        </p:nvSpPr>
        <p:spPr>
          <a:xfrm>
            <a:off x="304800" y="1676400"/>
            <a:ext cx="8229600" cy="4572000"/>
          </a:xfrm>
        </p:spPr>
        <p:txBody>
          <a:bodyPr>
            <a:normAutofit lnSpcReduction="10000"/>
          </a:bodyPr>
          <a:lstStyle/>
          <a:p>
            <a:r>
              <a:rPr lang="en-US" b="1" dirty="0" smtClean="0"/>
              <a:t>Homestead Act of 1862 </a:t>
            </a:r>
            <a:r>
              <a:rPr lang="en-US" dirty="0" smtClean="0"/>
              <a:t>– 160 acres to every head of household.</a:t>
            </a:r>
          </a:p>
          <a:p>
            <a:r>
              <a:rPr lang="en-US" b="1" dirty="0" smtClean="0"/>
              <a:t>Contract Labor Law of 1864 </a:t>
            </a:r>
            <a:r>
              <a:rPr lang="en-US" dirty="0" smtClean="0"/>
              <a:t>– immigrant could be brought in if someone paid for their passage</a:t>
            </a:r>
          </a:p>
          <a:p>
            <a:r>
              <a:rPr lang="en-US" dirty="0" smtClean="0"/>
              <a:t>Copper and iron industries did well during the Civil War, but lumber did not.</a:t>
            </a:r>
          </a:p>
          <a:p>
            <a:r>
              <a:rPr lang="en-US" dirty="0" smtClean="0"/>
              <a:t>Manufacturing accelerated in Detroit (Michigan Car Company started in 1864)</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stin Blair.jpg"/>
          <p:cNvPicPr>
            <a:picLocks noChangeAspect="1"/>
          </p:cNvPicPr>
          <p:nvPr/>
        </p:nvPicPr>
        <p:blipFill>
          <a:blip r:embed="rId3" cstate="print"/>
          <a:stretch>
            <a:fillRect/>
          </a:stretch>
        </p:blipFill>
        <p:spPr>
          <a:xfrm>
            <a:off x="6858000" y="457200"/>
            <a:ext cx="1905000" cy="2247900"/>
          </a:xfrm>
          <a:prstGeom prst="rect">
            <a:avLst/>
          </a:prstGeom>
        </p:spPr>
      </p:pic>
      <p:sp>
        <p:nvSpPr>
          <p:cNvPr id="2" name="Title 1"/>
          <p:cNvSpPr>
            <a:spLocks noGrp="1"/>
          </p:cNvSpPr>
          <p:nvPr>
            <p:ph type="title"/>
          </p:nvPr>
        </p:nvSpPr>
        <p:spPr>
          <a:xfrm>
            <a:off x="533400" y="152400"/>
            <a:ext cx="8229600" cy="1399032"/>
          </a:xfrm>
        </p:spPr>
        <p:txBody>
          <a:bodyPr/>
          <a:lstStyle/>
          <a:p>
            <a:r>
              <a:rPr lang="en-US" dirty="0" smtClean="0"/>
              <a:t>Aftermath of the Civil War</a:t>
            </a:r>
            <a:endParaRPr lang="en-US" dirty="0"/>
          </a:p>
        </p:txBody>
      </p:sp>
      <p:sp>
        <p:nvSpPr>
          <p:cNvPr id="3" name="Content Placeholder 2"/>
          <p:cNvSpPr>
            <a:spLocks noGrp="1"/>
          </p:cNvSpPr>
          <p:nvPr>
            <p:ph idx="1"/>
          </p:nvPr>
        </p:nvSpPr>
        <p:spPr>
          <a:xfrm>
            <a:off x="152400" y="1447800"/>
            <a:ext cx="6019800" cy="4572000"/>
          </a:xfrm>
        </p:spPr>
        <p:txBody>
          <a:bodyPr>
            <a:normAutofit fontScale="85000" lnSpcReduction="20000"/>
          </a:bodyPr>
          <a:lstStyle/>
          <a:p>
            <a:r>
              <a:rPr lang="en-US" dirty="0" smtClean="0"/>
              <a:t>Gov. Austin Blair remembered as great governor </a:t>
            </a:r>
          </a:p>
          <a:p>
            <a:r>
              <a:rPr lang="en-US" b="1" dirty="0" smtClean="0"/>
              <a:t>Soldiers’ and Sailors’ Monument </a:t>
            </a:r>
            <a:r>
              <a:rPr lang="en-US" dirty="0" smtClean="0"/>
              <a:t>in Detroit was built in 1872 for $75,000.  Dedication was attended by Union Generals Custer, Sheridan, and Burnside.  </a:t>
            </a:r>
          </a:p>
          <a:p>
            <a:r>
              <a:rPr lang="en-US" dirty="0" smtClean="0"/>
              <a:t>1878 – Grand Army of the Republic (GAR) founded, which fought for pensions for veterans</a:t>
            </a:r>
          </a:p>
          <a:p>
            <a:r>
              <a:rPr lang="en-US" dirty="0" smtClean="0"/>
              <a:t>Last Michigan survivor died in 1948 at the age of 107.  </a:t>
            </a:r>
          </a:p>
          <a:p>
            <a:endParaRPr lang="en-US" dirty="0"/>
          </a:p>
        </p:txBody>
      </p:sp>
      <p:pic>
        <p:nvPicPr>
          <p:cNvPr id="5" name="Picture 4" descr="250px-For_Those_Who_Gave_All___.jpg"/>
          <p:cNvPicPr>
            <a:picLocks noChangeAspect="1"/>
          </p:cNvPicPr>
          <p:nvPr/>
        </p:nvPicPr>
        <p:blipFill>
          <a:blip r:embed="rId4" cstate="print"/>
          <a:stretch>
            <a:fillRect/>
          </a:stretch>
        </p:blipFill>
        <p:spPr>
          <a:xfrm>
            <a:off x="6172200" y="2895600"/>
            <a:ext cx="2840911" cy="3784092"/>
          </a:xfrm>
          <a:prstGeom prst="rect">
            <a:avLst/>
          </a:prstGeom>
        </p:spPr>
      </p:pic>
      <p:sp>
        <p:nvSpPr>
          <p:cNvPr id="6" name="TextBox 5"/>
          <p:cNvSpPr txBox="1"/>
          <p:nvPr/>
        </p:nvSpPr>
        <p:spPr>
          <a:xfrm>
            <a:off x="5931261" y="304800"/>
            <a:ext cx="3212739" cy="215444"/>
          </a:xfrm>
          <a:prstGeom prst="rect">
            <a:avLst/>
          </a:prstGeom>
          <a:noFill/>
        </p:spPr>
        <p:txBody>
          <a:bodyPr wrap="none" rtlCol="0">
            <a:spAutoFit/>
          </a:bodyPr>
          <a:lstStyle/>
          <a:p>
            <a:r>
              <a:rPr lang="en-US" sz="800" dirty="0" smtClean="0"/>
              <a:t>http://www.findagrave.com/cgi-bin/fg.cgi?page=gr&amp;GRid=6248000</a:t>
            </a:r>
            <a:endParaRPr lang="en-US" sz="800" dirty="0"/>
          </a:p>
        </p:txBody>
      </p:sp>
      <p:sp>
        <p:nvSpPr>
          <p:cNvPr id="7" name="TextBox 6"/>
          <p:cNvSpPr txBox="1"/>
          <p:nvPr/>
        </p:nvSpPr>
        <p:spPr>
          <a:xfrm>
            <a:off x="5698826" y="6642556"/>
            <a:ext cx="3445174" cy="215444"/>
          </a:xfrm>
          <a:prstGeom prst="rect">
            <a:avLst/>
          </a:prstGeom>
          <a:noFill/>
        </p:spPr>
        <p:txBody>
          <a:bodyPr wrap="none" rtlCol="0">
            <a:spAutoFit/>
          </a:bodyPr>
          <a:lstStyle/>
          <a:p>
            <a:r>
              <a:rPr lang="en-US" sz="800" dirty="0" smtClean="0"/>
              <a:t>http://en.wikipedia.org/wiki/Michigan_Soldiers'_and_Sailors'_Monument</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9372600" cy="1399032"/>
          </a:xfrm>
        </p:spPr>
        <p:txBody>
          <a:bodyPr/>
          <a:lstStyle/>
          <a:p>
            <a:r>
              <a:rPr lang="en-US" dirty="0" smtClean="0"/>
              <a:t>Michigan’s Contribution</a:t>
            </a:r>
            <a:endParaRPr lang="en-US" dirty="0"/>
          </a:p>
        </p:txBody>
      </p:sp>
      <p:sp>
        <p:nvSpPr>
          <p:cNvPr id="3" name="Content Placeholder 2"/>
          <p:cNvSpPr>
            <a:spLocks noGrp="1"/>
          </p:cNvSpPr>
          <p:nvPr>
            <p:ph idx="1"/>
          </p:nvPr>
        </p:nvSpPr>
        <p:spPr>
          <a:xfrm>
            <a:off x="381000" y="1676400"/>
            <a:ext cx="8229600" cy="4572000"/>
          </a:xfrm>
        </p:spPr>
        <p:txBody>
          <a:bodyPr>
            <a:normAutofit/>
          </a:bodyPr>
          <a:lstStyle/>
          <a:p>
            <a:r>
              <a:rPr lang="en-US" dirty="0" smtClean="0"/>
              <a:t>Fought in &gt;800 battles or skirmishes</a:t>
            </a:r>
          </a:p>
          <a:p>
            <a:r>
              <a:rPr lang="en-US" dirty="0" smtClean="0"/>
              <a:t>69 soldiers won Medal of Honor</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724400" cy="1143000"/>
          </a:xfrm>
        </p:spPr>
        <p:txBody>
          <a:bodyPr/>
          <a:lstStyle/>
          <a:p>
            <a:r>
              <a:rPr lang="en-US" dirty="0" smtClean="0"/>
              <a:t>Made in Detroit</a:t>
            </a:r>
            <a:endParaRPr lang="en-US" dirty="0"/>
          </a:p>
        </p:txBody>
      </p:sp>
      <p:sp>
        <p:nvSpPr>
          <p:cNvPr id="3" name="Content Placeholder 2"/>
          <p:cNvSpPr>
            <a:spLocks noGrp="1"/>
          </p:cNvSpPr>
          <p:nvPr>
            <p:ph idx="1"/>
          </p:nvPr>
        </p:nvSpPr>
        <p:spPr>
          <a:xfrm>
            <a:off x="381000" y="1066801"/>
            <a:ext cx="8153400" cy="3124200"/>
          </a:xfrm>
        </p:spPr>
        <p:txBody>
          <a:bodyPr>
            <a:normAutofit fontScale="92500" lnSpcReduction="10000"/>
          </a:bodyPr>
          <a:lstStyle/>
          <a:p>
            <a:r>
              <a:rPr lang="en-US" sz="2400" dirty="0" err="1" smtClean="0"/>
              <a:t>Vernor’s</a:t>
            </a:r>
            <a:r>
              <a:rPr lang="en-US" sz="2400" dirty="0" smtClean="0"/>
              <a:t> Ginger Ale was the first soft drink made in the United States in 1866.  </a:t>
            </a:r>
            <a:r>
              <a:rPr lang="en-US" sz="2400" b="1" dirty="0" smtClean="0"/>
              <a:t>James </a:t>
            </a:r>
            <a:r>
              <a:rPr lang="en-US" sz="2400" b="1" dirty="0" err="1" smtClean="0"/>
              <a:t>Vernor</a:t>
            </a:r>
            <a:r>
              <a:rPr lang="en-US" sz="2400" dirty="0" smtClean="0"/>
              <a:t>, a Detroit pharmacist, served in the Civil War for four years, and left a drink stored in an oak barrel where it acquired a gingery taste.  </a:t>
            </a:r>
            <a:r>
              <a:rPr lang="en-US" sz="2400" dirty="0" err="1" smtClean="0"/>
              <a:t>Vernor</a:t>
            </a:r>
            <a:r>
              <a:rPr lang="en-US" sz="2400" dirty="0" smtClean="0"/>
              <a:t> called it “Deliciously different” which is the company’s motto. He opened a drug store and soda fountain.</a:t>
            </a:r>
          </a:p>
          <a:p>
            <a:r>
              <a:rPr lang="en-US" sz="2400" dirty="0" smtClean="0"/>
              <a:t>The </a:t>
            </a:r>
            <a:r>
              <a:rPr lang="en-US" sz="2400" dirty="0" err="1" smtClean="0"/>
              <a:t>Vernor</a:t>
            </a:r>
            <a:r>
              <a:rPr lang="en-US" sz="2400" dirty="0" smtClean="0"/>
              <a:t> family sold out in 1966. The bottling plant on </a:t>
            </a:r>
            <a:br>
              <a:rPr lang="en-US" sz="2400" dirty="0" smtClean="0"/>
            </a:br>
            <a:r>
              <a:rPr lang="en-US" sz="2400" dirty="0" smtClean="0"/>
              <a:t>Woodward (now a WSU parking deck) was closed in 1985.  It is now owned by the Dr. Pepper Snapple Group.</a:t>
            </a:r>
            <a:endParaRPr lang="en-US" sz="2400" dirty="0"/>
          </a:p>
        </p:txBody>
      </p:sp>
      <p:pic>
        <p:nvPicPr>
          <p:cNvPr id="4" name="Picture 3" descr="Vernors.png"/>
          <p:cNvPicPr>
            <a:picLocks noChangeAspect="1"/>
          </p:cNvPicPr>
          <p:nvPr/>
        </p:nvPicPr>
        <p:blipFill>
          <a:blip r:embed="rId3" cstate="print"/>
          <a:stretch>
            <a:fillRect/>
          </a:stretch>
        </p:blipFill>
        <p:spPr>
          <a:xfrm>
            <a:off x="152400" y="4800600"/>
            <a:ext cx="2387600" cy="1853901"/>
          </a:xfrm>
          <a:prstGeom prst="rect">
            <a:avLst/>
          </a:prstGeom>
        </p:spPr>
      </p:pic>
      <p:pic>
        <p:nvPicPr>
          <p:cNvPr id="5" name="Picture 4" descr="Vernors 1.jpg"/>
          <p:cNvPicPr>
            <a:picLocks noChangeAspect="1"/>
          </p:cNvPicPr>
          <p:nvPr/>
        </p:nvPicPr>
        <p:blipFill>
          <a:blip r:embed="rId4" cstate="print"/>
          <a:stretch>
            <a:fillRect/>
          </a:stretch>
        </p:blipFill>
        <p:spPr>
          <a:xfrm>
            <a:off x="2209800" y="4343400"/>
            <a:ext cx="2533650" cy="1559169"/>
          </a:xfrm>
          <a:prstGeom prst="rect">
            <a:avLst/>
          </a:prstGeom>
        </p:spPr>
      </p:pic>
      <p:pic>
        <p:nvPicPr>
          <p:cNvPr id="6" name="Picture 5" descr="imagesCADJEDR1.jpg"/>
          <p:cNvPicPr>
            <a:picLocks noChangeAspect="1"/>
          </p:cNvPicPr>
          <p:nvPr/>
        </p:nvPicPr>
        <p:blipFill>
          <a:blip r:embed="rId5" cstate="print"/>
          <a:stretch>
            <a:fillRect/>
          </a:stretch>
        </p:blipFill>
        <p:spPr>
          <a:xfrm>
            <a:off x="6934200" y="3733800"/>
            <a:ext cx="1746455" cy="2133600"/>
          </a:xfrm>
          <a:prstGeom prst="rect">
            <a:avLst/>
          </a:prstGeom>
        </p:spPr>
      </p:pic>
      <p:sp>
        <p:nvSpPr>
          <p:cNvPr id="7" name="TextBox 6"/>
          <p:cNvSpPr txBox="1"/>
          <p:nvPr/>
        </p:nvSpPr>
        <p:spPr>
          <a:xfrm>
            <a:off x="3733800" y="5867400"/>
            <a:ext cx="5257801" cy="646331"/>
          </a:xfrm>
          <a:prstGeom prst="rect">
            <a:avLst/>
          </a:prstGeom>
          <a:noFill/>
        </p:spPr>
        <p:txBody>
          <a:bodyPr wrap="square" rtlCol="0">
            <a:spAutoFit/>
          </a:bodyPr>
          <a:lstStyle/>
          <a:p>
            <a:r>
              <a:rPr lang="en-US" dirty="0" smtClean="0"/>
              <a:t>A “Boston Cooler” is like a root beer float, but with </a:t>
            </a:r>
            <a:r>
              <a:rPr lang="en-US" dirty="0" err="1" smtClean="0"/>
              <a:t>Vernor’s</a:t>
            </a:r>
            <a:r>
              <a:rPr lang="en-US" dirty="0" smtClean="0"/>
              <a:t>. It’s named for Boston Street in Detroit.</a:t>
            </a:r>
            <a:endParaRPr lang="en-US" dirty="0"/>
          </a:p>
        </p:txBody>
      </p:sp>
      <p:pic>
        <p:nvPicPr>
          <p:cNvPr id="8" name="Picture 7" descr="Vernor.jpg"/>
          <p:cNvPicPr>
            <a:picLocks noChangeAspect="1"/>
          </p:cNvPicPr>
          <p:nvPr/>
        </p:nvPicPr>
        <p:blipFill>
          <a:blip r:embed="rId6" cstate="print"/>
          <a:stretch>
            <a:fillRect/>
          </a:stretch>
        </p:blipFill>
        <p:spPr>
          <a:xfrm>
            <a:off x="5181600" y="3962400"/>
            <a:ext cx="1371600" cy="1933956"/>
          </a:xfrm>
          <a:prstGeom prst="rect">
            <a:avLst/>
          </a:prstGeom>
        </p:spPr>
      </p:pic>
      <p:sp>
        <p:nvSpPr>
          <p:cNvPr id="9" name="TextBox 8"/>
          <p:cNvSpPr txBox="1"/>
          <p:nvPr/>
        </p:nvSpPr>
        <p:spPr>
          <a:xfrm>
            <a:off x="4724400" y="6396335"/>
            <a:ext cx="2133600" cy="461665"/>
          </a:xfrm>
          <a:prstGeom prst="rect">
            <a:avLst/>
          </a:prstGeom>
          <a:noFill/>
        </p:spPr>
        <p:txBody>
          <a:bodyPr wrap="square" rtlCol="0">
            <a:spAutoFit/>
          </a:bodyPr>
          <a:lstStyle/>
          <a:p>
            <a:r>
              <a:rPr lang="en-US" sz="800" dirty="0" smtClean="0"/>
              <a:t>http://www.gono.com/museum2003/museum%20collect%20info/earlydaysofsoda/earlydaysofsodapop.htm</a:t>
            </a:r>
            <a:endParaRPr lang="en-US" sz="800" dirty="0"/>
          </a:p>
        </p:txBody>
      </p:sp>
      <p:sp>
        <p:nvSpPr>
          <p:cNvPr id="10" name="TextBox 9"/>
          <p:cNvSpPr txBox="1"/>
          <p:nvPr/>
        </p:nvSpPr>
        <p:spPr>
          <a:xfrm>
            <a:off x="838200" y="4038600"/>
            <a:ext cx="2285999" cy="457200"/>
          </a:xfrm>
          <a:prstGeom prst="rect">
            <a:avLst/>
          </a:prstGeom>
          <a:noFill/>
        </p:spPr>
        <p:txBody>
          <a:bodyPr wrap="square" rtlCol="0">
            <a:spAutoFit/>
          </a:bodyPr>
          <a:lstStyle/>
          <a:p>
            <a:r>
              <a:rPr lang="en-US" sz="800" dirty="0" smtClean="0"/>
              <a:t>http://drinks.seriouseats.com/2011/11/soda-the-dubious-history-and-great-flavor-of-vernors-ginger-ale.html</a:t>
            </a:r>
            <a:endParaRPr lang="en-US" sz="800" dirty="0"/>
          </a:p>
        </p:txBody>
      </p:sp>
      <p:sp>
        <p:nvSpPr>
          <p:cNvPr id="12" name="Rectangle 11"/>
          <p:cNvSpPr/>
          <p:nvPr/>
        </p:nvSpPr>
        <p:spPr>
          <a:xfrm>
            <a:off x="0" y="6642556"/>
            <a:ext cx="3810000" cy="215444"/>
          </a:xfrm>
          <a:prstGeom prst="rect">
            <a:avLst/>
          </a:prstGeom>
        </p:spPr>
        <p:txBody>
          <a:bodyPr wrap="square">
            <a:spAutoFit/>
          </a:bodyPr>
          <a:lstStyle/>
          <a:p>
            <a:r>
              <a:rPr lang="en-US" sz="800" dirty="0" smtClean="0"/>
              <a:t>http://cavemengo.blogspot.com/2011/10/lost-in-translation-vernors.html</a:t>
            </a:r>
            <a:endParaRPr lang="en-US" sz="800" dirty="0"/>
          </a:p>
        </p:txBody>
      </p:sp>
      <p:sp>
        <p:nvSpPr>
          <p:cNvPr id="13" name="TextBox 12"/>
          <p:cNvSpPr txBox="1"/>
          <p:nvPr/>
        </p:nvSpPr>
        <p:spPr>
          <a:xfrm>
            <a:off x="7086600" y="6396335"/>
            <a:ext cx="1676400" cy="461665"/>
          </a:xfrm>
          <a:prstGeom prst="rect">
            <a:avLst/>
          </a:prstGeom>
          <a:noFill/>
        </p:spPr>
        <p:txBody>
          <a:bodyPr wrap="square" rtlCol="0">
            <a:spAutoFit/>
          </a:bodyPr>
          <a:lstStyle/>
          <a:p>
            <a:r>
              <a:rPr lang="en-US" sz="800" dirty="0" smtClean="0"/>
              <a:t>http://www.undergrounddetroit.com/2010/03/the-boston-cooler-a-detroit-original/</a:t>
            </a:r>
            <a:endParaRPr lang="en-US" sz="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FIRSTs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1863 – Harper Hospital created as a military hospital</a:t>
            </a:r>
          </a:p>
          <a:p>
            <a:r>
              <a:rPr lang="en-US" dirty="0" smtClean="0"/>
              <a:t>1864 – First labor union forms, the Detroit Trades Assembly, by Richard </a:t>
            </a:r>
            <a:r>
              <a:rPr lang="en-US" dirty="0" err="1" smtClean="0"/>
              <a:t>Trevelick</a:t>
            </a:r>
            <a:r>
              <a:rPr lang="en-US" dirty="0" smtClean="0"/>
              <a:t>, who later organized the Knights of Labor with Terence Powderly.</a:t>
            </a:r>
          </a:p>
          <a:p>
            <a:r>
              <a:rPr lang="en-US" dirty="0" smtClean="0"/>
              <a:t>1865 – Detroit Public Library opens</a:t>
            </a:r>
          </a:p>
          <a:p>
            <a:r>
              <a:rPr lang="en-US" dirty="0" smtClean="0"/>
              <a:t>1868 – Detroit Medical College opens (later called Wayne State University)</a:t>
            </a:r>
          </a:p>
          <a:p>
            <a:r>
              <a:rPr lang="en-US" dirty="0" smtClean="0"/>
              <a:t>1869 – First blacks admitted to public schools</a:t>
            </a:r>
          </a:p>
          <a:p>
            <a:r>
              <a:rPr lang="en-US" dirty="0" smtClean="0"/>
              <a:t>1870 – U of M accepts women</a:t>
            </a:r>
          </a:p>
          <a:p>
            <a:r>
              <a:rPr lang="en-US" dirty="0" smtClean="0"/>
              <a:t>1871 – First woman allowed to vote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362200" y="304800"/>
            <a:ext cx="8229600" cy="1143000"/>
          </a:xfrm>
        </p:spPr>
        <p:txBody>
          <a:bodyPr/>
          <a:lstStyle/>
          <a:p>
            <a:r>
              <a:rPr lang="en-US" dirty="0" smtClean="0">
                <a:ea typeface="ＭＳ Ｐゴシック" pitchFamily="34" charset="-128"/>
              </a:rPr>
              <a:t>Chicago vs. Detroit</a:t>
            </a:r>
          </a:p>
        </p:txBody>
      </p:sp>
      <p:sp>
        <p:nvSpPr>
          <p:cNvPr id="87043" name="Content Placeholder 2"/>
          <p:cNvSpPr>
            <a:spLocks noGrp="1"/>
          </p:cNvSpPr>
          <p:nvPr>
            <p:ph sz="quarter" idx="1"/>
          </p:nvPr>
        </p:nvSpPr>
        <p:spPr>
          <a:xfrm>
            <a:off x="762000" y="1600200"/>
            <a:ext cx="8229600" cy="4525963"/>
          </a:xfrm>
        </p:spPr>
        <p:txBody>
          <a:bodyPr>
            <a:normAutofit lnSpcReduction="10000"/>
          </a:bodyPr>
          <a:lstStyle/>
          <a:p>
            <a:r>
              <a:rPr lang="en-US" sz="2800" dirty="0" smtClean="0">
                <a:ea typeface="ＭＳ Ｐゴシック" pitchFamily="34" charset="-128"/>
              </a:rPr>
              <a:t>1850-1880  </a:t>
            </a:r>
            <a:r>
              <a:rPr lang="en-US" sz="2800" b="1" dirty="0" smtClean="0">
                <a:ea typeface="ＭＳ Ｐゴシック" pitchFamily="34" charset="-128"/>
              </a:rPr>
              <a:t>Chicago</a:t>
            </a:r>
            <a:r>
              <a:rPr lang="en-US" sz="2800" dirty="0" smtClean="0">
                <a:ea typeface="ＭＳ Ｐゴシック" pitchFamily="34" charset="-128"/>
              </a:rPr>
              <a:t>: pop. 30,000 to </a:t>
            </a:r>
            <a:r>
              <a:rPr lang="en-US" sz="2800" b="1" dirty="0" smtClean="0">
                <a:ea typeface="ＭＳ Ｐゴシック" pitchFamily="34" charset="-128"/>
              </a:rPr>
              <a:t>500,000</a:t>
            </a:r>
          </a:p>
          <a:p>
            <a:r>
              <a:rPr lang="en-US" sz="2800" dirty="0" smtClean="0">
                <a:ea typeface="ＭＳ Ｐゴシック" pitchFamily="34" charset="-128"/>
              </a:rPr>
              <a:t>Railroads, mail order sales, meatpacking, farm equipment, iron and steel production, railway cars, clothing, grain </a:t>
            </a:r>
          </a:p>
          <a:p>
            <a:r>
              <a:rPr lang="en-US" sz="2800" dirty="0" smtClean="0">
                <a:ea typeface="ＭＳ Ｐゴシック" pitchFamily="34" charset="-128"/>
              </a:rPr>
              <a:t>1850 – 1880 </a:t>
            </a:r>
            <a:r>
              <a:rPr lang="en-US" sz="2800" b="1" dirty="0" smtClean="0">
                <a:ea typeface="ＭＳ Ｐゴシック" pitchFamily="34" charset="-128"/>
              </a:rPr>
              <a:t>Detroit</a:t>
            </a:r>
            <a:r>
              <a:rPr lang="en-US" sz="2800" dirty="0" smtClean="0">
                <a:ea typeface="ＭＳ Ｐゴシック" pitchFamily="34" charset="-128"/>
              </a:rPr>
              <a:t>: pop. 21,000 to </a:t>
            </a:r>
            <a:r>
              <a:rPr lang="en-US" sz="2800" b="1" dirty="0" smtClean="0">
                <a:ea typeface="ＭＳ Ｐゴシック" pitchFamily="34" charset="-128"/>
              </a:rPr>
              <a:t>116,000</a:t>
            </a:r>
          </a:p>
          <a:p>
            <a:pPr>
              <a:buFont typeface="Arial" pitchFamily="34" charset="0"/>
              <a:buNone/>
            </a:pPr>
            <a:r>
              <a:rPr lang="en-US" sz="2800" dirty="0" smtClean="0">
                <a:ea typeface="ＭＳ Ｐゴシック" pitchFamily="34" charset="-128"/>
              </a:rPr>
              <a:t>   (Didn’t reach 500,000 until after 1910)</a:t>
            </a:r>
          </a:p>
          <a:p>
            <a:pPr>
              <a:buFont typeface="Arial" pitchFamily="34" charset="0"/>
              <a:buNone/>
            </a:pPr>
            <a:r>
              <a:rPr lang="en-US" sz="2800" dirty="0" smtClean="0">
                <a:ea typeface="ＭＳ Ｐゴシック" pitchFamily="34" charset="-128"/>
              </a:rPr>
              <a:t>    </a:t>
            </a:r>
            <a:r>
              <a:rPr lang="en-US" sz="2800" b="1" dirty="0" smtClean="0">
                <a:ea typeface="ＭＳ Ｐゴシック" pitchFamily="34" charset="-128"/>
              </a:rPr>
              <a:t>Extractive Industries</a:t>
            </a:r>
            <a:r>
              <a:rPr lang="en-US" sz="2800" dirty="0" smtClean="0">
                <a:ea typeface="ＭＳ Ｐゴシック" pitchFamily="34" charset="-128"/>
              </a:rPr>
              <a:t>: fur trade, fishing, mining, farming, lumbering</a:t>
            </a:r>
          </a:p>
          <a:p>
            <a:pPr>
              <a:buFont typeface="Arial" pitchFamily="34" charset="0"/>
              <a:buNone/>
            </a:pPr>
            <a:endParaRPr lang="en-US" sz="2800" dirty="0" smtClean="0">
              <a:ea typeface="ＭＳ Ｐゴシック" pitchFamily="34" charset="-128"/>
            </a:endParaRPr>
          </a:p>
          <a:p>
            <a:pPr>
              <a:buFont typeface="Arial" pitchFamily="34" charset="0"/>
              <a:buNone/>
            </a:pPr>
            <a:r>
              <a:rPr lang="en-US" sz="2800" dirty="0" smtClean="0">
                <a:ea typeface="ＭＳ Ｐゴシック" pitchFamily="34" charset="-128"/>
              </a:rPr>
              <a:t>    </a:t>
            </a:r>
          </a:p>
          <a:p>
            <a:pPr>
              <a:buFont typeface="Arial" pitchFamily="34" charset="0"/>
              <a:buNone/>
            </a:pPr>
            <a:endParaRPr lang="en-US" dirty="0" smtClean="0">
              <a:ea typeface="ＭＳ Ｐゴシック" pitchFamily="34" charset="-128"/>
            </a:endParaRPr>
          </a:p>
          <a:p>
            <a:pPr>
              <a:buFont typeface="Arial" pitchFamily="34" charset="0"/>
              <a:buNone/>
            </a:pPr>
            <a:endParaRPr lang="en-US" dirty="0" smtClean="0">
              <a:ea typeface="ＭＳ Ｐゴシック" pitchFamily="34" charset="-128"/>
            </a:endParaRPr>
          </a:p>
        </p:txBody>
      </p:sp>
      <p:sp>
        <p:nvSpPr>
          <p:cNvPr id="4" name="Rectangle 3"/>
          <p:cNvSpPr/>
          <p:nvPr/>
        </p:nvSpPr>
        <p:spPr>
          <a:xfrm>
            <a:off x="1295400" y="5257800"/>
            <a:ext cx="6553200" cy="830997"/>
          </a:xfrm>
          <a:prstGeom prst="rect">
            <a:avLst/>
          </a:prstGeom>
        </p:spPr>
        <p:txBody>
          <a:bodyPr wrap="square">
            <a:spAutoFit/>
          </a:bodyPr>
          <a:lstStyle/>
          <a:p>
            <a:r>
              <a:rPr lang="en-US" sz="2400" dirty="0" smtClean="0">
                <a:solidFill>
                  <a:srgbClr val="C00000"/>
                </a:solidFill>
              </a:rPr>
              <a:t>Detroit had only 1,363 industrial jobs in 1863, but had 16,100 in 1880</a:t>
            </a:r>
            <a:endParaRPr lang="en-US" sz="2400" dirty="0">
              <a:solidFill>
                <a:srgbClr val="C00000"/>
              </a:solidFill>
            </a:endParaRPr>
          </a:p>
        </p:txBody>
      </p:sp>
      <p:pic>
        <p:nvPicPr>
          <p:cNvPr id="5" name="Picture 4" descr="detroit.png"/>
          <p:cNvPicPr>
            <a:picLocks noChangeAspect="1"/>
          </p:cNvPicPr>
          <p:nvPr/>
        </p:nvPicPr>
        <p:blipFill>
          <a:blip r:embed="rId3" cstate="print"/>
          <a:stretch>
            <a:fillRect/>
          </a:stretch>
        </p:blipFill>
        <p:spPr>
          <a:xfrm>
            <a:off x="6934200" y="152400"/>
            <a:ext cx="1958026" cy="1466629"/>
          </a:xfrm>
          <a:prstGeom prst="rect">
            <a:avLst/>
          </a:prstGeom>
        </p:spPr>
      </p:pic>
      <p:pic>
        <p:nvPicPr>
          <p:cNvPr id="6" name="Picture 5" descr="Chicago.jpg"/>
          <p:cNvPicPr>
            <a:picLocks noChangeAspect="1"/>
          </p:cNvPicPr>
          <p:nvPr/>
        </p:nvPicPr>
        <p:blipFill>
          <a:blip r:embed="rId4" cstate="print"/>
          <a:stretch>
            <a:fillRect/>
          </a:stretch>
        </p:blipFill>
        <p:spPr>
          <a:xfrm>
            <a:off x="228600" y="173966"/>
            <a:ext cx="1989221" cy="1426234"/>
          </a:xfrm>
          <a:prstGeom prst="rect">
            <a:avLst/>
          </a:prstGeom>
        </p:spPr>
      </p:pic>
      <p:sp>
        <p:nvSpPr>
          <p:cNvPr id="7" name="TextBox 6"/>
          <p:cNvSpPr txBox="1"/>
          <p:nvPr/>
        </p:nvSpPr>
        <p:spPr>
          <a:xfrm>
            <a:off x="381000" y="0"/>
            <a:ext cx="1537600" cy="215444"/>
          </a:xfrm>
          <a:prstGeom prst="rect">
            <a:avLst/>
          </a:prstGeom>
          <a:noFill/>
        </p:spPr>
        <p:txBody>
          <a:bodyPr wrap="none" rtlCol="0">
            <a:spAutoFit/>
          </a:bodyPr>
          <a:lstStyle/>
          <a:p>
            <a:r>
              <a:rPr lang="en-US" sz="800" dirty="0" smtClean="0"/>
              <a:t>http://www.cresa.com/chicago</a:t>
            </a:r>
            <a:endParaRPr lang="en-US" sz="800" dirty="0"/>
          </a:p>
        </p:txBody>
      </p:sp>
      <p:sp>
        <p:nvSpPr>
          <p:cNvPr id="8" name="TextBox 7"/>
          <p:cNvSpPr txBox="1"/>
          <p:nvPr/>
        </p:nvSpPr>
        <p:spPr>
          <a:xfrm>
            <a:off x="6858000" y="0"/>
            <a:ext cx="2044149" cy="215444"/>
          </a:xfrm>
          <a:prstGeom prst="rect">
            <a:avLst/>
          </a:prstGeom>
          <a:noFill/>
        </p:spPr>
        <p:txBody>
          <a:bodyPr wrap="none" rtlCol="0">
            <a:spAutoFit/>
          </a:bodyPr>
          <a:lstStyle/>
          <a:p>
            <a:r>
              <a:rPr lang="en-US" sz="800" dirty="0" smtClean="0"/>
              <a:t>http://en.wikipedia.org/wiki/Metro_Detroit</a:t>
            </a:r>
            <a:endParaRPr lang="en-US" sz="800" dirty="0"/>
          </a:p>
        </p:txBody>
      </p:sp>
    </p:spTree>
    <p:extLst>
      <p:ext uri="{BB962C8B-B14F-4D97-AF65-F5344CB8AC3E}">
        <p14:creationId xmlns:p14="http://schemas.microsoft.com/office/powerpoint/2010/main" xmlns="" val="1556308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a:bodyPr>
          <a:lstStyle/>
          <a:p>
            <a:r>
              <a:rPr lang="en-US" smtClean="0">
                <a:ea typeface="ＭＳ Ｐゴシック" pitchFamily="34" charset="-128"/>
              </a:rPr>
              <a:t>The Rise of Manufacturing in Detroit</a:t>
            </a:r>
          </a:p>
        </p:txBody>
      </p:sp>
      <p:sp>
        <p:nvSpPr>
          <p:cNvPr id="89091" name="Content Placeholder 2"/>
          <p:cNvSpPr>
            <a:spLocks noGrp="1"/>
          </p:cNvSpPr>
          <p:nvPr>
            <p:ph sz="quarter" idx="1"/>
          </p:nvPr>
        </p:nvSpPr>
        <p:spPr>
          <a:xfrm>
            <a:off x="685800" y="1752600"/>
            <a:ext cx="8305800" cy="4525963"/>
          </a:xfrm>
          <a:ln>
            <a:solidFill>
              <a:srgbClr val="C00000"/>
            </a:solidFill>
          </a:ln>
        </p:spPr>
        <p:txBody>
          <a:bodyPr/>
          <a:lstStyle/>
          <a:p>
            <a:pPr>
              <a:buFont typeface="Arial" pitchFamily="34" charset="0"/>
              <a:buNone/>
            </a:pPr>
            <a:r>
              <a:rPr lang="en-US" dirty="0" smtClean="0">
                <a:ea typeface="ＭＳ Ｐゴシック" pitchFamily="34" charset="-128"/>
              </a:rPr>
              <a:t>    </a:t>
            </a:r>
            <a:r>
              <a:rPr lang="en-US" dirty="0" smtClean="0">
                <a:solidFill>
                  <a:srgbClr val="FF0000"/>
                </a:solidFill>
                <a:ea typeface="ＭＳ Ｐゴシック" pitchFamily="34" charset="-128"/>
              </a:rPr>
              <a:t>Year     Employees   Firms     Value of Product</a:t>
            </a:r>
          </a:p>
          <a:p>
            <a:r>
              <a:rPr lang="en-US" dirty="0" smtClean="0">
                <a:ea typeface="ＭＳ Ｐゴシック" pitchFamily="34" charset="-128"/>
              </a:rPr>
              <a:t>1850        9,344        2,033         $11 million</a:t>
            </a:r>
          </a:p>
          <a:p>
            <a:r>
              <a:rPr lang="en-US" dirty="0" smtClean="0">
                <a:ea typeface="ＭＳ Ｐゴシック" pitchFamily="34" charset="-128"/>
              </a:rPr>
              <a:t>1870      64,000        9,455       $118 million</a:t>
            </a:r>
          </a:p>
          <a:p>
            <a:r>
              <a:rPr lang="en-US" dirty="0" smtClean="0">
                <a:ea typeface="ＭＳ Ｐゴシック" pitchFamily="34" charset="-128"/>
              </a:rPr>
              <a:t>1900     162,355*    16,807       $357 million</a:t>
            </a:r>
          </a:p>
          <a:p>
            <a:pPr>
              <a:buFont typeface="Arial" pitchFamily="34" charset="0"/>
              <a:buNone/>
            </a:pPr>
            <a:r>
              <a:rPr lang="en-US" dirty="0" smtClean="0">
                <a:ea typeface="ＭＳ Ｐゴシック" pitchFamily="34" charset="-128"/>
              </a:rPr>
              <a:t>  *25% of all Michigan workers</a:t>
            </a:r>
          </a:p>
        </p:txBody>
      </p:sp>
    </p:spTree>
    <p:extLst>
      <p:ext uri="{BB962C8B-B14F-4D97-AF65-F5344CB8AC3E}">
        <p14:creationId xmlns:p14="http://schemas.microsoft.com/office/powerpoint/2010/main" xmlns="" val="4607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Early Manufacturing</a:t>
            </a:r>
            <a:endParaRPr lang="en-US" dirty="0"/>
          </a:p>
        </p:txBody>
      </p:sp>
      <p:sp>
        <p:nvSpPr>
          <p:cNvPr id="3" name="Content Placeholder 2"/>
          <p:cNvSpPr>
            <a:spLocks noGrp="1"/>
          </p:cNvSpPr>
          <p:nvPr>
            <p:ph sz="quarter" idx="1"/>
          </p:nvPr>
        </p:nvSpPr>
        <p:spPr>
          <a:xfrm>
            <a:off x="457200" y="1371600"/>
            <a:ext cx="6477000" cy="3047999"/>
          </a:xfrm>
        </p:spPr>
        <p:txBody>
          <a:bodyPr>
            <a:normAutofit fontScale="92500" lnSpcReduction="20000"/>
          </a:bodyPr>
          <a:lstStyle/>
          <a:p>
            <a:r>
              <a:rPr lang="en-US" dirty="0" smtClean="0"/>
              <a:t>Lumber made from wood in </a:t>
            </a:r>
            <a:r>
              <a:rPr lang="en-US" b="1" dirty="0" smtClean="0"/>
              <a:t>sawmills</a:t>
            </a:r>
          </a:p>
          <a:p>
            <a:r>
              <a:rPr lang="en-US" dirty="0" smtClean="0">
                <a:ea typeface="ＭＳ Ｐゴシック" pitchFamily="34" charset="-128"/>
              </a:rPr>
              <a:t>Food processing (</a:t>
            </a:r>
            <a:r>
              <a:rPr lang="en-US" b="1" dirty="0" smtClean="0">
                <a:ea typeface="ＭＳ Ｐゴシック" pitchFamily="34" charset="-128"/>
              </a:rPr>
              <a:t>flour mills</a:t>
            </a:r>
            <a:r>
              <a:rPr lang="en-US" dirty="0" smtClean="0">
                <a:ea typeface="ＭＳ Ｐゴシック" pitchFamily="34" charset="-128"/>
              </a:rPr>
              <a:t>, creameries, cheese factories, sugar beet factories)</a:t>
            </a:r>
          </a:p>
          <a:p>
            <a:r>
              <a:rPr lang="en-US" dirty="0" smtClean="0">
                <a:ea typeface="ＭＳ Ｐゴシック" pitchFamily="34" charset="-128"/>
              </a:rPr>
              <a:t>Food preserving (dried fruits) </a:t>
            </a:r>
          </a:p>
          <a:p>
            <a:r>
              <a:rPr lang="en-US" dirty="0" smtClean="0">
                <a:ea typeface="ＭＳ Ｐゴシック" pitchFamily="34" charset="-128"/>
              </a:rPr>
              <a:t>Furniture/Cabinets from wood </a:t>
            </a:r>
          </a:p>
          <a:p>
            <a:endParaRPr lang="en-US" dirty="0" smtClean="0"/>
          </a:p>
          <a:p>
            <a:endParaRPr lang="en-US" dirty="0" smtClean="0"/>
          </a:p>
          <a:p>
            <a:endParaRPr lang="en-US" dirty="0" smtClean="0"/>
          </a:p>
          <a:p>
            <a:endParaRPr lang="en-US" dirty="0" smtClean="0"/>
          </a:p>
        </p:txBody>
      </p:sp>
      <p:pic>
        <p:nvPicPr>
          <p:cNvPr id="7" name="Picture 6" descr="Grand Rapids furniture 1876.jpg"/>
          <p:cNvPicPr>
            <a:picLocks noChangeAspect="1"/>
          </p:cNvPicPr>
          <p:nvPr/>
        </p:nvPicPr>
        <p:blipFill>
          <a:blip r:embed="rId3" cstate="print"/>
          <a:stretch>
            <a:fillRect/>
          </a:stretch>
        </p:blipFill>
        <p:spPr>
          <a:xfrm>
            <a:off x="838200" y="4267200"/>
            <a:ext cx="3352800" cy="2414016"/>
          </a:xfrm>
          <a:prstGeom prst="rect">
            <a:avLst/>
          </a:prstGeom>
        </p:spPr>
      </p:pic>
      <p:sp>
        <p:nvSpPr>
          <p:cNvPr id="8" name="TextBox 7"/>
          <p:cNvSpPr txBox="1"/>
          <p:nvPr/>
        </p:nvSpPr>
        <p:spPr>
          <a:xfrm>
            <a:off x="4267200" y="6248400"/>
            <a:ext cx="3428503" cy="400110"/>
          </a:xfrm>
          <a:prstGeom prst="rect">
            <a:avLst/>
          </a:prstGeom>
          <a:noFill/>
        </p:spPr>
        <p:txBody>
          <a:bodyPr wrap="none" rtlCol="0">
            <a:spAutoFit/>
          </a:bodyPr>
          <a:lstStyle/>
          <a:p>
            <a:r>
              <a:rPr lang="en-US" sz="2000" dirty="0" smtClean="0"/>
              <a:t>Grand Rapids furniture @ 1876</a:t>
            </a:r>
            <a:endParaRPr lang="en-US" sz="2000" dirty="0"/>
          </a:p>
        </p:txBody>
      </p:sp>
      <p:pic>
        <p:nvPicPr>
          <p:cNvPr id="9" name="Picture 8" descr="Westwind Mill.jpg"/>
          <p:cNvPicPr>
            <a:picLocks noChangeAspect="1"/>
          </p:cNvPicPr>
          <p:nvPr/>
        </p:nvPicPr>
        <p:blipFill>
          <a:blip r:embed="rId4" cstate="print"/>
          <a:stretch>
            <a:fillRect/>
          </a:stretch>
        </p:blipFill>
        <p:spPr>
          <a:xfrm>
            <a:off x="6834634" y="1617078"/>
            <a:ext cx="2103031" cy="2650122"/>
          </a:xfrm>
          <a:prstGeom prst="rect">
            <a:avLst/>
          </a:prstGeom>
        </p:spPr>
      </p:pic>
      <p:sp>
        <p:nvSpPr>
          <p:cNvPr id="10" name="TextBox 9"/>
          <p:cNvSpPr txBox="1"/>
          <p:nvPr/>
        </p:nvSpPr>
        <p:spPr>
          <a:xfrm>
            <a:off x="6136175" y="4332053"/>
            <a:ext cx="2952407" cy="1477328"/>
          </a:xfrm>
          <a:prstGeom prst="rect">
            <a:avLst/>
          </a:prstGeom>
          <a:noFill/>
        </p:spPr>
        <p:txBody>
          <a:bodyPr wrap="square" rtlCol="0">
            <a:spAutoFit/>
          </a:bodyPr>
          <a:lstStyle/>
          <a:p>
            <a:r>
              <a:rPr lang="en-US" dirty="0" smtClean="0">
                <a:solidFill>
                  <a:srgbClr val="002060"/>
                </a:solidFill>
              </a:rPr>
              <a:t>The Argentine Mill in Linden was built in 1836, and is now an organic flour mill for the </a:t>
            </a:r>
            <a:r>
              <a:rPr lang="en-US" dirty="0" err="1" smtClean="0">
                <a:solidFill>
                  <a:srgbClr val="002060"/>
                </a:solidFill>
              </a:rPr>
              <a:t>Westwind</a:t>
            </a:r>
            <a:r>
              <a:rPr lang="en-US" dirty="0" smtClean="0">
                <a:solidFill>
                  <a:srgbClr val="002060"/>
                </a:solidFill>
              </a:rPr>
              <a:t> Milling Company.</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5867400" cy="685800"/>
          </a:xfrm>
        </p:spPr>
        <p:txBody>
          <a:bodyPr>
            <a:normAutofit fontScale="90000"/>
          </a:bodyPr>
          <a:lstStyle/>
          <a:p>
            <a:r>
              <a:rPr lang="en-US" dirty="0" smtClean="0"/>
              <a:t>Battle Creek = Cereal City</a:t>
            </a:r>
            <a:endParaRPr lang="en-US" dirty="0"/>
          </a:p>
        </p:txBody>
      </p:sp>
      <p:pic>
        <p:nvPicPr>
          <p:cNvPr id="4" name="Content Placeholder 3" descr="Kellogg, W.K..jpg"/>
          <p:cNvPicPr>
            <a:picLocks noGrp="1" noChangeAspect="1"/>
          </p:cNvPicPr>
          <p:nvPr>
            <p:ph sz="quarter" idx="1"/>
          </p:nvPr>
        </p:nvPicPr>
        <p:blipFill>
          <a:blip r:embed="rId3" cstate="print"/>
          <a:stretch>
            <a:fillRect/>
          </a:stretch>
        </p:blipFill>
        <p:spPr>
          <a:xfrm>
            <a:off x="6934200" y="4419600"/>
            <a:ext cx="2011680" cy="2103120"/>
          </a:xfrm>
        </p:spPr>
      </p:pic>
      <p:pic>
        <p:nvPicPr>
          <p:cNvPr id="5" name="Picture 4" descr="Kellogg, J.H..jpg"/>
          <p:cNvPicPr>
            <a:picLocks noChangeAspect="1"/>
          </p:cNvPicPr>
          <p:nvPr/>
        </p:nvPicPr>
        <p:blipFill>
          <a:blip r:embed="rId4" cstate="print"/>
          <a:stretch>
            <a:fillRect/>
          </a:stretch>
        </p:blipFill>
        <p:spPr>
          <a:xfrm>
            <a:off x="609600" y="685800"/>
            <a:ext cx="1905000" cy="2543175"/>
          </a:xfrm>
          <a:prstGeom prst="rect">
            <a:avLst/>
          </a:prstGeom>
        </p:spPr>
      </p:pic>
      <p:sp>
        <p:nvSpPr>
          <p:cNvPr id="6" name="TextBox 5"/>
          <p:cNvSpPr txBox="1"/>
          <p:nvPr/>
        </p:nvSpPr>
        <p:spPr>
          <a:xfrm>
            <a:off x="2667000" y="1219200"/>
            <a:ext cx="6089021" cy="1631216"/>
          </a:xfrm>
          <a:prstGeom prst="rect">
            <a:avLst/>
          </a:prstGeom>
          <a:noFill/>
        </p:spPr>
        <p:txBody>
          <a:bodyPr wrap="square" rtlCol="0">
            <a:spAutoFit/>
          </a:bodyPr>
          <a:lstStyle/>
          <a:p>
            <a:r>
              <a:rPr lang="en-US" sz="2000" dirty="0" smtClean="0"/>
              <a:t>Dr. </a:t>
            </a:r>
            <a:r>
              <a:rPr lang="en-US" sz="2000" b="1" dirty="0" smtClean="0"/>
              <a:t>John Harvey Kellogg </a:t>
            </a:r>
            <a:r>
              <a:rPr lang="en-US" sz="2000" dirty="0" smtClean="0"/>
              <a:t>tried to create a vegetarian food at the Western Reform Health Institute, a sanitarium founded by Seventh-day Adventists.  He invented a cold cereal (later called Corn Flakes), but was opposed to selling it to the public.</a:t>
            </a:r>
            <a:endParaRPr lang="en-US" sz="2000" dirty="0"/>
          </a:p>
        </p:txBody>
      </p:sp>
      <p:pic>
        <p:nvPicPr>
          <p:cNvPr id="7" name="Picture 6" descr="Post, C.W..jpg"/>
          <p:cNvPicPr>
            <a:picLocks noChangeAspect="1"/>
          </p:cNvPicPr>
          <p:nvPr/>
        </p:nvPicPr>
        <p:blipFill>
          <a:blip r:embed="rId5" cstate="print"/>
          <a:stretch>
            <a:fillRect/>
          </a:stretch>
        </p:blipFill>
        <p:spPr>
          <a:xfrm>
            <a:off x="990600" y="2743200"/>
            <a:ext cx="1619040" cy="2222500"/>
          </a:xfrm>
          <a:prstGeom prst="rect">
            <a:avLst/>
          </a:prstGeom>
        </p:spPr>
      </p:pic>
      <p:sp>
        <p:nvSpPr>
          <p:cNvPr id="8" name="TextBox 7"/>
          <p:cNvSpPr txBox="1"/>
          <p:nvPr/>
        </p:nvSpPr>
        <p:spPr>
          <a:xfrm>
            <a:off x="2667000" y="3200400"/>
            <a:ext cx="6019800" cy="1631216"/>
          </a:xfrm>
          <a:prstGeom prst="rect">
            <a:avLst/>
          </a:prstGeom>
          <a:noFill/>
        </p:spPr>
        <p:txBody>
          <a:bodyPr wrap="square" rtlCol="0">
            <a:spAutoFit/>
          </a:bodyPr>
          <a:lstStyle/>
          <a:p>
            <a:r>
              <a:rPr lang="en-US" sz="2000" b="1" dirty="0" smtClean="0"/>
              <a:t>Charles W. Post</a:t>
            </a:r>
            <a:r>
              <a:rPr lang="en-US" sz="2000" dirty="0" smtClean="0"/>
              <a:t>, a patient at the sanitarium, tried to sell his version of Dr. Kellogg’s cereals, creating Grape-Nuts and “</a:t>
            </a:r>
            <a:r>
              <a:rPr lang="en-US" sz="2000" dirty="0" err="1" smtClean="0"/>
              <a:t>Postum</a:t>
            </a:r>
            <a:r>
              <a:rPr lang="en-US" sz="2000" dirty="0" smtClean="0"/>
              <a:t>,” a caffeine-free, coffee-substitute beverage.  By 1900, Post was a wealthy man.  He committed suicide in 1914.</a:t>
            </a:r>
            <a:endParaRPr lang="en-US" sz="2000" dirty="0"/>
          </a:p>
        </p:txBody>
      </p:sp>
      <p:sp>
        <p:nvSpPr>
          <p:cNvPr id="9" name="TextBox 8"/>
          <p:cNvSpPr txBox="1"/>
          <p:nvPr/>
        </p:nvSpPr>
        <p:spPr>
          <a:xfrm>
            <a:off x="1219200" y="5029200"/>
            <a:ext cx="6400800" cy="1631216"/>
          </a:xfrm>
          <a:prstGeom prst="rect">
            <a:avLst/>
          </a:prstGeom>
          <a:noFill/>
        </p:spPr>
        <p:txBody>
          <a:bodyPr wrap="square" rtlCol="0">
            <a:spAutoFit/>
          </a:bodyPr>
          <a:lstStyle/>
          <a:p>
            <a:r>
              <a:rPr lang="en-US" sz="2000" b="1" dirty="0" smtClean="0"/>
              <a:t>Will Keith Kellogg </a:t>
            </a:r>
            <a:r>
              <a:rPr lang="en-US" sz="2000" dirty="0" smtClean="0"/>
              <a:t>started the Battle Creek Toasted Corn Flakes Company in 1906, selling Kellogg’s Corn Flakes.  C.W. Post tried to sell his imitation, called Post </a:t>
            </a:r>
            <a:r>
              <a:rPr lang="en-US" sz="2000" dirty="0" err="1" smtClean="0"/>
              <a:t>Toasties</a:t>
            </a:r>
            <a:r>
              <a:rPr lang="en-US" sz="2000" dirty="0" smtClean="0"/>
              <a:t>, but W.K. Kellogg’s company soon came to monopolize the cold cereal market.</a:t>
            </a:r>
            <a:endParaRPr lang="en-US" sz="2000" dirty="0"/>
          </a:p>
        </p:txBody>
      </p:sp>
      <p:sp>
        <p:nvSpPr>
          <p:cNvPr id="10" name="Rectangle 9"/>
          <p:cNvSpPr/>
          <p:nvPr/>
        </p:nvSpPr>
        <p:spPr>
          <a:xfrm>
            <a:off x="228600" y="457200"/>
            <a:ext cx="2819400" cy="215444"/>
          </a:xfrm>
          <a:prstGeom prst="rect">
            <a:avLst/>
          </a:prstGeom>
        </p:spPr>
        <p:txBody>
          <a:bodyPr wrap="square">
            <a:spAutoFit/>
          </a:bodyPr>
          <a:lstStyle/>
          <a:p>
            <a:r>
              <a:rPr lang="en-US" sz="800" dirty="0" smtClean="0"/>
              <a:t>http://en.wikipedia.org/wiki/John_Harvey_Kellogg</a:t>
            </a:r>
            <a:endParaRPr lang="en-US" sz="800" dirty="0"/>
          </a:p>
        </p:txBody>
      </p:sp>
      <p:sp>
        <p:nvSpPr>
          <p:cNvPr id="11" name="Rectangle 10"/>
          <p:cNvSpPr/>
          <p:nvPr/>
        </p:nvSpPr>
        <p:spPr>
          <a:xfrm>
            <a:off x="6858000" y="6477000"/>
            <a:ext cx="3048000" cy="215444"/>
          </a:xfrm>
          <a:prstGeom prst="rect">
            <a:avLst/>
          </a:prstGeom>
        </p:spPr>
        <p:txBody>
          <a:bodyPr wrap="square">
            <a:spAutoFit/>
          </a:bodyPr>
          <a:lstStyle/>
          <a:p>
            <a:r>
              <a:rPr lang="en-US" sz="800" dirty="0" smtClean="0"/>
              <a:t>http://en.wikipedia.org/wiki/Will_Keith_Kellogg</a:t>
            </a:r>
            <a:endParaRPr lang="en-US" sz="800" dirty="0"/>
          </a:p>
        </p:txBody>
      </p:sp>
      <p:sp>
        <p:nvSpPr>
          <p:cNvPr id="12" name="Rectangle 11"/>
          <p:cNvSpPr/>
          <p:nvPr/>
        </p:nvSpPr>
        <p:spPr>
          <a:xfrm>
            <a:off x="457200" y="4876800"/>
            <a:ext cx="2384889" cy="215444"/>
          </a:xfrm>
          <a:prstGeom prst="rect">
            <a:avLst/>
          </a:prstGeom>
        </p:spPr>
        <p:txBody>
          <a:bodyPr wrap="square">
            <a:spAutoFit/>
          </a:bodyPr>
          <a:lstStyle/>
          <a:p>
            <a:r>
              <a:rPr lang="en-US" sz="800" dirty="0" smtClean="0"/>
              <a:t>http://en.wikipedia.org/wiki/C._W._Post</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6477000" cy="944562"/>
          </a:xfrm>
        </p:spPr>
        <p:txBody>
          <a:bodyPr>
            <a:normAutofit fontScale="90000"/>
          </a:bodyPr>
          <a:lstStyle/>
          <a:p>
            <a:r>
              <a:rPr lang="en-US" dirty="0" smtClean="0">
                <a:solidFill>
                  <a:schemeClr val="accent4"/>
                </a:solidFill>
              </a:rPr>
              <a:t>Grand Rapids = Furniture City</a:t>
            </a:r>
            <a:endParaRPr lang="en-US" dirty="0">
              <a:solidFill>
                <a:schemeClr val="accent4"/>
              </a:solidFill>
            </a:endParaRPr>
          </a:p>
        </p:txBody>
      </p:sp>
      <p:pic>
        <p:nvPicPr>
          <p:cNvPr id="4" name="Content Placeholder 3" descr="Haldane, Wm.jpg"/>
          <p:cNvPicPr>
            <a:picLocks noGrp="1" noChangeAspect="1"/>
          </p:cNvPicPr>
          <p:nvPr>
            <p:ph sz="quarter" idx="1"/>
          </p:nvPr>
        </p:nvPicPr>
        <p:blipFill>
          <a:blip r:embed="rId3" cstate="print"/>
          <a:stretch>
            <a:fillRect/>
          </a:stretch>
        </p:blipFill>
        <p:spPr>
          <a:xfrm>
            <a:off x="7315200" y="1371600"/>
            <a:ext cx="1514856" cy="2667000"/>
          </a:xfrm>
        </p:spPr>
      </p:pic>
      <p:sp>
        <p:nvSpPr>
          <p:cNvPr id="5" name="TextBox 4"/>
          <p:cNvSpPr txBox="1"/>
          <p:nvPr/>
        </p:nvSpPr>
        <p:spPr>
          <a:xfrm>
            <a:off x="1295400" y="2438400"/>
            <a:ext cx="5486400" cy="1015663"/>
          </a:xfrm>
          <a:prstGeom prst="rect">
            <a:avLst/>
          </a:prstGeom>
          <a:noFill/>
        </p:spPr>
        <p:txBody>
          <a:bodyPr wrap="square" rtlCol="0">
            <a:spAutoFit/>
          </a:bodyPr>
          <a:lstStyle/>
          <a:p>
            <a:r>
              <a:rPr lang="en-US" sz="2000" dirty="0" smtClean="0"/>
              <a:t>Haldane reportedly led his workers in prayer and Bible reading every morning before they began their work, so they called him “Deacon”.</a:t>
            </a:r>
            <a:endParaRPr lang="en-US" sz="2000" dirty="0"/>
          </a:p>
        </p:txBody>
      </p:sp>
      <p:sp>
        <p:nvSpPr>
          <p:cNvPr id="6" name="TextBox 5"/>
          <p:cNvSpPr txBox="1"/>
          <p:nvPr/>
        </p:nvSpPr>
        <p:spPr>
          <a:xfrm>
            <a:off x="2895600" y="1066800"/>
            <a:ext cx="5943600" cy="1015663"/>
          </a:xfrm>
          <a:prstGeom prst="rect">
            <a:avLst/>
          </a:prstGeom>
          <a:noFill/>
        </p:spPr>
        <p:txBody>
          <a:bodyPr wrap="square" rtlCol="0">
            <a:spAutoFit/>
          </a:bodyPr>
          <a:lstStyle/>
          <a:p>
            <a:r>
              <a:rPr lang="en-US" sz="2000" dirty="0" smtClean="0"/>
              <a:t>Born in 1807, </a:t>
            </a:r>
            <a:r>
              <a:rPr lang="en-US" sz="2000" b="1" dirty="0" smtClean="0"/>
              <a:t>William Haldane </a:t>
            </a:r>
            <a:r>
              <a:rPr lang="en-US" sz="2000" dirty="0" smtClean="0"/>
              <a:t>moved from New York to Grand Rapids in 1836, founding one of the first cabinet shops.  He closed the shop 23 years later.  </a:t>
            </a:r>
            <a:endParaRPr lang="en-US" sz="2000" dirty="0"/>
          </a:p>
        </p:txBody>
      </p:sp>
      <p:sp>
        <p:nvSpPr>
          <p:cNvPr id="7" name="TextBox 6"/>
          <p:cNvSpPr txBox="1"/>
          <p:nvPr/>
        </p:nvSpPr>
        <p:spPr>
          <a:xfrm>
            <a:off x="304800" y="3657600"/>
            <a:ext cx="7086600" cy="707886"/>
          </a:xfrm>
          <a:prstGeom prst="rect">
            <a:avLst/>
          </a:prstGeom>
          <a:noFill/>
        </p:spPr>
        <p:txBody>
          <a:bodyPr wrap="square" rtlCol="0">
            <a:spAutoFit/>
          </a:bodyPr>
          <a:lstStyle/>
          <a:p>
            <a:r>
              <a:rPr lang="en-US" sz="2000" b="1" dirty="0" smtClean="0"/>
              <a:t>William Powers</a:t>
            </a:r>
            <a:r>
              <a:rPr lang="en-US" sz="2000" dirty="0" smtClean="0"/>
              <a:t>, another cabinetmaker, founded the Powers and Ball Company in 1851</a:t>
            </a:r>
            <a:endParaRPr lang="en-US" sz="2000" dirty="0"/>
          </a:p>
        </p:txBody>
      </p:sp>
      <p:sp>
        <p:nvSpPr>
          <p:cNvPr id="8" name="TextBox 7"/>
          <p:cNvSpPr txBox="1"/>
          <p:nvPr/>
        </p:nvSpPr>
        <p:spPr>
          <a:xfrm>
            <a:off x="1600200" y="4433457"/>
            <a:ext cx="5791200" cy="1323439"/>
          </a:xfrm>
          <a:prstGeom prst="rect">
            <a:avLst/>
          </a:prstGeom>
          <a:noFill/>
        </p:spPr>
        <p:txBody>
          <a:bodyPr wrap="square" rtlCol="0">
            <a:spAutoFit/>
          </a:bodyPr>
          <a:lstStyle/>
          <a:p>
            <a:r>
              <a:rPr lang="en-US" sz="2000" b="1" dirty="0" smtClean="0"/>
              <a:t>Charles C. Comstock</a:t>
            </a:r>
            <a:r>
              <a:rPr lang="en-US" sz="2000" dirty="0" smtClean="0"/>
              <a:t>, mayor from 1863-64 founded the first wholesale furniture manufacturing company in 1852, establishing Grand Rapids as a furniture center.</a:t>
            </a:r>
            <a:endParaRPr lang="en-US" sz="2000" dirty="0"/>
          </a:p>
        </p:txBody>
      </p:sp>
      <p:sp>
        <p:nvSpPr>
          <p:cNvPr id="9" name="TextBox 8"/>
          <p:cNvSpPr txBox="1"/>
          <p:nvPr/>
        </p:nvSpPr>
        <p:spPr>
          <a:xfrm>
            <a:off x="1600200" y="6019800"/>
            <a:ext cx="7162800" cy="707886"/>
          </a:xfrm>
          <a:prstGeom prst="rect">
            <a:avLst/>
          </a:prstGeom>
          <a:noFill/>
        </p:spPr>
        <p:txBody>
          <a:bodyPr wrap="square" rtlCol="0">
            <a:spAutoFit/>
          </a:bodyPr>
          <a:lstStyle/>
          <a:p>
            <a:r>
              <a:rPr lang="en-US" sz="2000" b="1" dirty="0" err="1" smtClean="0"/>
              <a:t>Berkey</a:t>
            </a:r>
            <a:r>
              <a:rPr lang="en-US" sz="2000" b="1" dirty="0" smtClean="0"/>
              <a:t> &amp; Gay </a:t>
            </a:r>
            <a:r>
              <a:rPr lang="en-US" sz="2000" dirty="0" smtClean="0"/>
              <a:t>became the largest and most famous furniture maker in Grand Rapids in the 1880s.</a:t>
            </a:r>
            <a:endParaRPr lang="en-US" sz="2000" dirty="0"/>
          </a:p>
        </p:txBody>
      </p:sp>
      <p:pic>
        <p:nvPicPr>
          <p:cNvPr id="10" name="Picture 9" descr="Comstock, Charles.jpg"/>
          <p:cNvPicPr>
            <a:picLocks noChangeAspect="1"/>
          </p:cNvPicPr>
          <p:nvPr/>
        </p:nvPicPr>
        <p:blipFill>
          <a:blip r:embed="rId4" cstate="print"/>
          <a:stretch>
            <a:fillRect/>
          </a:stretch>
        </p:blipFill>
        <p:spPr>
          <a:xfrm>
            <a:off x="6934200" y="4114800"/>
            <a:ext cx="1219200" cy="1896533"/>
          </a:xfrm>
          <a:prstGeom prst="rect">
            <a:avLst/>
          </a:prstGeom>
        </p:spPr>
      </p:pic>
      <p:pic>
        <p:nvPicPr>
          <p:cNvPr id="11" name="Picture 10" descr="Grand Rapids furniture.jpg"/>
          <p:cNvPicPr>
            <a:picLocks noChangeAspect="1"/>
          </p:cNvPicPr>
          <p:nvPr/>
        </p:nvPicPr>
        <p:blipFill>
          <a:blip r:embed="rId5" cstate="print"/>
          <a:stretch>
            <a:fillRect/>
          </a:stretch>
        </p:blipFill>
        <p:spPr>
          <a:xfrm>
            <a:off x="152400" y="152400"/>
            <a:ext cx="2571017" cy="2209800"/>
          </a:xfrm>
          <a:prstGeom prst="rect">
            <a:avLst/>
          </a:prstGeom>
        </p:spPr>
      </p:pic>
      <p:pic>
        <p:nvPicPr>
          <p:cNvPr id="12" name="Picture 11" descr="Berkey &amp; Gay.jpg"/>
          <p:cNvPicPr>
            <a:picLocks noChangeAspect="1"/>
          </p:cNvPicPr>
          <p:nvPr/>
        </p:nvPicPr>
        <p:blipFill>
          <a:blip r:embed="rId6" cstate="print"/>
          <a:stretch>
            <a:fillRect/>
          </a:stretch>
        </p:blipFill>
        <p:spPr>
          <a:xfrm>
            <a:off x="152400" y="5410200"/>
            <a:ext cx="1372649" cy="1295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5715000" cy="1066800"/>
          </a:xfrm>
        </p:spPr>
        <p:txBody>
          <a:bodyPr/>
          <a:lstStyle/>
          <a:p>
            <a:r>
              <a:rPr lang="en-US" dirty="0" smtClean="0"/>
              <a:t>LUMBER BARONS</a:t>
            </a:r>
            <a:endParaRPr lang="en-US" dirty="0"/>
          </a:p>
        </p:txBody>
      </p:sp>
      <p:pic>
        <p:nvPicPr>
          <p:cNvPr id="4" name="Content Placeholder 3" descr="Governor-crapo-1-.jpg"/>
          <p:cNvPicPr>
            <a:picLocks noGrp="1" noChangeAspect="1"/>
          </p:cNvPicPr>
          <p:nvPr>
            <p:ph idx="1"/>
          </p:nvPr>
        </p:nvPicPr>
        <p:blipFill>
          <a:blip r:embed="rId3" cstate="print"/>
          <a:stretch>
            <a:fillRect/>
          </a:stretch>
        </p:blipFill>
        <p:spPr>
          <a:xfrm>
            <a:off x="838200" y="304800"/>
            <a:ext cx="2133600" cy="2745232"/>
          </a:xfrm>
        </p:spPr>
      </p:pic>
      <p:sp>
        <p:nvSpPr>
          <p:cNvPr id="5" name="TextBox 4"/>
          <p:cNvSpPr txBox="1"/>
          <p:nvPr/>
        </p:nvSpPr>
        <p:spPr>
          <a:xfrm>
            <a:off x="3352800" y="1371600"/>
            <a:ext cx="5334000" cy="1785104"/>
          </a:xfrm>
          <a:prstGeom prst="rect">
            <a:avLst/>
          </a:prstGeom>
          <a:noFill/>
        </p:spPr>
        <p:txBody>
          <a:bodyPr wrap="square" rtlCol="0">
            <a:spAutoFit/>
          </a:bodyPr>
          <a:lstStyle/>
          <a:p>
            <a:r>
              <a:rPr lang="en-US" sz="2200" b="1" dirty="0" smtClean="0"/>
              <a:t>Henry Crapo </a:t>
            </a:r>
            <a:r>
              <a:rPr lang="en-US" sz="2200" dirty="0" smtClean="0"/>
              <a:t>created the largest privately-owned business in Michigan through vertical integration (owned timber and the finished product).  Built the Flint and Holly Railroad.</a:t>
            </a:r>
          </a:p>
        </p:txBody>
      </p:sp>
      <p:sp>
        <p:nvSpPr>
          <p:cNvPr id="6" name="TextBox 5"/>
          <p:cNvSpPr txBox="1"/>
          <p:nvPr/>
        </p:nvSpPr>
        <p:spPr>
          <a:xfrm>
            <a:off x="228600" y="3124200"/>
            <a:ext cx="8728672" cy="430887"/>
          </a:xfrm>
          <a:prstGeom prst="rect">
            <a:avLst/>
          </a:prstGeom>
          <a:noFill/>
        </p:spPr>
        <p:txBody>
          <a:bodyPr wrap="none" rtlCol="0">
            <a:spAutoFit/>
          </a:bodyPr>
          <a:lstStyle/>
          <a:p>
            <a:r>
              <a:rPr lang="en-US" sz="2200" dirty="0" smtClean="0">
                <a:solidFill>
                  <a:srgbClr val="0070C0"/>
                </a:solidFill>
              </a:rPr>
              <a:t>Mayor of Flint 1860, Michigan Senator in 1862, Governor 1865-1869</a:t>
            </a:r>
            <a:endParaRPr lang="en-US" sz="2200" dirty="0">
              <a:solidFill>
                <a:srgbClr val="0070C0"/>
              </a:solidFill>
            </a:endParaRPr>
          </a:p>
        </p:txBody>
      </p:sp>
      <p:pic>
        <p:nvPicPr>
          <p:cNvPr id="7" name="Picture 6" descr="Durant, William.jpg"/>
          <p:cNvPicPr>
            <a:picLocks noChangeAspect="1"/>
          </p:cNvPicPr>
          <p:nvPr/>
        </p:nvPicPr>
        <p:blipFill>
          <a:blip r:embed="rId4" cstate="print"/>
          <a:stretch>
            <a:fillRect/>
          </a:stretch>
        </p:blipFill>
        <p:spPr>
          <a:xfrm>
            <a:off x="7162800" y="4267200"/>
            <a:ext cx="1696294" cy="2425700"/>
          </a:xfrm>
          <a:prstGeom prst="rect">
            <a:avLst/>
          </a:prstGeom>
        </p:spPr>
      </p:pic>
      <p:sp>
        <p:nvSpPr>
          <p:cNvPr id="8" name="TextBox 7"/>
          <p:cNvSpPr txBox="1"/>
          <p:nvPr/>
        </p:nvSpPr>
        <p:spPr>
          <a:xfrm>
            <a:off x="3657600" y="5257800"/>
            <a:ext cx="3733800" cy="1477328"/>
          </a:xfrm>
          <a:prstGeom prst="rect">
            <a:avLst/>
          </a:prstGeom>
          <a:noFill/>
        </p:spPr>
        <p:txBody>
          <a:bodyPr wrap="square" rtlCol="0">
            <a:spAutoFit/>
          </a:bodyPr>
          <a:lstStyle/>
          <a:p>
            <a:r>
              <a:rPr lang="en-US" dirty="0" smtClean="0"/>
              <a:t>Crapo’s grandson was William Durant, who used his expertise in selling wooden carriages in the late 1800s to create General Motors in 1908.</a:t>
            </a:r>
            <a:endParaRPr lang="en-US" dirty="0"/>
          </a:p>
        </p:txBody>
      </p:sp>
      <p:pic>
        <p:nvPicPr>
          <p:cNvPr id="9" name="Content Placeholder 3" descr="220px-Russell_Alexander_Alger2_retouched.jpg"/>
          <p:cNvPicPr>
            <a:picLocks noChangeAspect="1"/>
          </p:cNvPicPr>
          <p:nvPr/>
        </p:nvPicPr>
        <p:blipFill>
          <a:blip r:embed="rId5" cstate="print"/>
          <a:stretch>
            <a:fillRect/>
          </a:stretch>
        </p:blipFill>
        <p:spPr>
          <a:xfrm>
            <a:off x="228600" y="3733800"/>
            <a:ext cx="1994780" cy="2747355"/>
          </a:xfrm>
          <a:prstGeom prst="rect">
            <a:avLst/>
          </a:prstGeom>
        </p:spPr>
      </p:pic>
      <p:sp>
        <p:nvSpPr>
          <p:cNvPr id="10" name="Rectangle 9"/>
          <p:cNvSpPr/>
          <p:nvPr/>
        </p:nvSpPr>
        <p:spPr>
          <a:xfrm>
            <a:off x="2286000" y="3657600"/>
            <a:ext cx="4648200" cy="2246769"/>
          </a:xfrm>
          <a:prstGeom prst="rect">
            <a:avLst/>
          </a:prstGeom>
        </p:spPr>
        <p:txBody>
          <a:bodyPr wrap="square">
            <a:spAutoFit/>
          </a:bodyPr>
          <a:lstStyle/>
          <a:p>
            <a:r>
              <a:rPr lang="en-US" sz="2000" dirty="0" smtClean="0">
                <a:solidFill>
                  <a:srgbClr val="FF0000"/>
                </a:solidFill>
              </a:rPr>
              <a:t>A colonel for the Fifth Michigan Cavalry in the Civil War, </a:t>
            </a:r>
            <a:r>
              <a:rPr lang="en-US" sz="2000" b="1" dirty="0" smtClean="0">
                <a:solidFill>
                  <a:srgbClr val="FF0000"/>
                </a:solidFill>
              </a:rPr>
              <a:t>Russell Alger</a:t>
            </a:r>
            <a:r>
              <a:rPr lang="en-US" sz="2000" dirty="0" smtClean="0">
                <a:solidFill>
                  <a:srgbClr val="FF0000"/>
                </a:solidFill>
              </a:rPr>
              <a:t> made millions in lumber in Grand Rapids. He was governor from 1885-1887, and the Secretary of War under Pres. McKinley 1897-1901.</a:t>
            </a:r>
          </a:p>
          <a:p>
            <a:endParaRPr lang="en-US" sz="2000" dirty="0">
              <a:solidFill>
                <a:srgbClr val="FF0000"/>
              </a:solidFill>
            </a:endParaRPr>
          </a:p>
        </p:txBody>
      </p:sp>
      <p:sp>
        <p:nvSpPr>
          <p:cNvPr id="11" name="TextBox 10"/>
          <p:cNvSpPr txBox="1"/>
          <p:nvPr/>
        </p:nvSpPr>
        <p:spPr>
          <a:xfrm>
            <a:off x="685800" y="152400"/>
            <a:ext cx="2390398" cy="215444"/>
          </a:xfrm>
          <a:prstGeom prst="rect">
            <a:avLst/>
          </a:prstGeom>
          <a:noFill/>
        </p:spPr>
        <p:txBody>
          <a:bodyPr wrap="none" rtlCol="0">
            <a:spAutoFit/>
          </a:bodyPr>
          <a:lstStyle/>
          <a:p>
            <a:r>
              <a:rPr lang="en-US" sz="800" dirty="0" smtClean="0"/>
              <a:t>http://en.wikipedia.org/wiki/Henry_H._Crapo</a:t>
            </a:r>
            <a:endParaRPr lang="en-US" sz="800" dirty="0"/>
          </a:p>
        </p:txBody>
      </p:sp>
      <p:sp>
        <p:nvSpPr>
          <p:cNvPr id="12" name="TextBox 11"/>
          <p:cNvSpPr txBox="1"/>
          <p:nvPr/>
        </p:nvSpPr>
        <p:spPr>
          <a:xfrm>
            <a:off x="228600" y="6477000"/>
            <a:ext cx="2492990" cy="215444"/>
          </a:xfrm>
          <a:prstGeom prst="rect">
            <a:avLst/>
          </a:prstGeom>
          <a:noFill/>
        </p:spPr>
        <p:txBody>
          <a:bodyPr wrap="none" rtlCol="0">
            <a:spAutoFit/>
          </a:bodyPr>
          <a:lstStyle/>
          <a:p>
            <a:r>
              <a:rPr lang="en-US" sz="800" dirty="0" smtClean="0"/>
              <a:t>http://en.wikipedia.org/wiki/Russell_A._Alger</a:t>
            </a:r>
            <a:endParaRPr lang="en-US" sz="800" dirty="0"/>
          </a:p>
        </p:txBody>
      </p:sp>
      <p:sp>
        <p:nvSpPr>
          <p:cNvPr id="13" name="TextBox 12"/>
          <p:cNvSpPr txBox="1"/>
          <p:nvPr/>
        </p:nvSpPr>
        <p:spPr>
          <a:xfrm>
            <a:off x="6599714" y="6642556"/>
            <a:ext cx="2544286" cy="215444"/>
          </a:xfrm>
          <a:prstGeom prst="rect">
            <a:avLst/>
          </a:prstGeom>
          <a:noFill/>
        </p:spPr>
        <p:txBody>
          <a:bodyPr wrap="none" rtlCol="0">
            <a:spAutoFit/>
          </a:bodyPr>
          <a:lstStyle/>
          <a:p>
            <a:r>
              <a:rPr lang="en-US" sz="800" dirty="0" smtClean="0"/>
              <a:t>http://en.wikipedia.org/wiki/William_C._Durant</a:t>
            </a:r>
            <a:endParaRPr lang="en-US" sz="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Flint = Wagons and carriages </a:t>
            </a:r>
            <a:endParaRPr lang="en-US" dirty="0"/>
          </a:p>
        </p:txBody>
      </p:sp>
      <p:sp>
        <p:nvSpPr>
          <p:cNvPr id="3" name="Content Placeholder 2"/>
          <p:cNvSpPr>
            <a:spLocks noGrp="1"/>
          </p:cNvSpPr>
          <p:nvPr>
            <p:ph sz="quarter" idx="1"/>
          </p:nvPr>
        </p:nvSpPr>
        <p:spPr>
          <a:xfrm>
            <a:off x="304800" y="1447800"/>
            <a:ext cx="6324600" cy="4525963"/>
          </a:xfrm>
        </p:spPr>
        <p:txBody>
          <a:bodyPr>
            <a:normAutofit fontScale="85000" lnSpcReduction="20000"/>
          </a:bodyPr>
          <a:lstStyle/>
          <a:p>
            <a:r>
              <a:rPr lang="en-US" sz="2800" b="1" dirty="0" smtClean="0">
                <a:ea typeface="ＭＳ Ｐゴシック" pitchFamily="34" charset="-128"/>
              </a:rPr>
              <a:t>William C. (Billy) Durant</a:t>
            </a:r>
            <a:r>
              <a:rPr lang="en-US" sz="2800" dirty="0" smtClean="0">
                <a:ea typeface="ＭＳ Ｐゴシック" pitchFamily="34" charset="-128"/>
              </a:rPr>
              <a:t> was the grandson of former governor, Henry Crapo</a:t>
            </a:r>
          </a:p>
          <a:p>
            <a:r>
              <a:rPr lang="en-US" sz="2800" dirty="0" smtClean="0">
                <a:ea typeface="ＭＳ Ｐゴシック" pitchFamily="34" charset="-128"/>
              </a:rPr>
              <a:t>1885 – Coldwater Road Cart Company</a:t>
            </a:r>
          </a:p>
          <a:p>
            <a:r>
              <a:rPr lang="en-US" sz="2800" dirty="0" smtClean="0">
                <a:ea typeface="ＭＳ Ｐゴシック" pitchFamily="34" charset="-128"/>
              </a:rPr>
              <a:t>1886 – Started the Flint Road Cart Company with </a:t>
            </a:r>
            <a:r>
              <a:rPr lang="en-US" sz="2800" b="1" dirty="0" smtClean="0">
                <a:ea typeface="ＭＳ Ｐゴシック" pitchFamily="34" charset="-128"/>
              </a:rPr>
              <a:t>Josiah Dort</a:t>
            </a:r>
          </a:p>
          <a:p>
            <a:r>
              <a:rPr lang="en-US" sz="2800" dirty="0" smtClean="0">
                <a:ea typeface="ＭＳ Ｐゴシック" pitchFamily="34" charset="-128"/>
              </a:rPr>
              <a:t>1895 – </a:t>
            </a:r>
            <a:r>
              <a:rPr lang="en-US" sz="2800" b="1" dirty="0" smtClean="0">
                <a:ea typeface="ＭＳ Ｐゴシック" pitchFamily="34" charset="-128"/>
              </a:rPr>
              <a:t>Durant-Dort Carriage Company </a:t>
            </a:r>
            <a:r>
              <a:rPr lang="en-US" sz="2800" dirty="0" smtClean="0">
                <a:ea typeface="ＭＳ Ｐゴシック" pitchFamily="34" charset="-128"/>
              </a:rPr>
              <a:t>makes horse-drawn vehicles.  Dort made the carriages that Durant sold. </a:t>
            </a:r>
            <a:r>
              <a:rPr lang="en-US" sz="2800" dirty="0" smtClean="0"/>
              <a:t>By 1900, Durant-Dort was the #1 manufacturer in the U.S.</a:t>
            </a:r>
            <a:endParaRPr lang="en-US" sz="2800" dirty="0" smtClean="0">
              <a:ea typeface="ＭＳ Ｐゴシック" pitchFamily="34" charset="-128"/>
            </a:endParaRPr>
          </a:p>
          <a:p>
            <a:r>
              <a:rPr lang="en-US" sz="2800" dirty="0" smtClean="0">
                <a:ea typeface="ＭＳ Ｐゴシック" pitchFamily="34" charset="-128"/>
              </a:rPr>
              <a:t>1898 - 125 carriage companies in Michigan, employing 7,000 workers</a:t>
            </a:r>
          </a:p>
          <a:p>
            <a:r>
              <a:rPr lang="en-US" sz="2800" dirty="0" smtClean="0">
                <a:ea typeface="ＭＳ Ｐゴシック" pitchFamily="34" charset="-128"/>
              </a:rPr>
              <a:t>1908 – Durant creates General Motors</a:t>
            </a:r>
            <a:endParaRPr lang="en-US" sz="2800" dirty="0"/>
          </a:p>
        </p:txBody>
      </p:sp>
      <p:pic>
        <p:nvPicPr>
          <p:cNvPr id="4" name="Picture 3" descr="Durant, William.jpg"/>
          <p:cNvPicPr>
            <a:picLocks noChangeAspect="1"/>
          </p:cNvPicPr>
          <p:nvPr/>
        </p:nvPicPr>
        <p:blipFill>
          <a:blip r:embed="rId3" cstate="print"/>
          <a:stretch>
            <a:fillRect/>
          </a:stretch>
        </p:blipFill>
        <p:spPr>
          <a:xfrm>
            <a:off x="6858000" y="1295400"/>
            <a:ext cx="1492028" cy="2133600"/>
          </a:xfrm>
          <a:prstGeom prst="rect">
            <a:avLst/>
          </a:prstGeom>
        </p:spPr>
      </p:pic>
      <p:pic>
        <p:nvPicPr>
          <p:cNvPr id="5" name="Picture 4" descr="Dort, Josiah D..jpg"/>
          <p:cNvPicPr>
            <a:picLocks noChangeAspect="1"/>
          </p:cNvPicPr>
          <p:nvPr/>
        </p:nvPicPr>
        <p:blipFill>
          <a:blip r:embed="rId4" cstate="print"/>
          <a:stretch>
            <a:fillRect/>
          </a:stretch>
        </p:blipFill>
        <p:spPr>
          <a:xfrm>
            <a:off x="6629400" y="4038600"/>
            <a:ext cx="1811079" cy="2133600"/>
          </a:xfrm>
          <a:prstGeom prst="rect">
            <a:avLst/>
          </a:prstGeom>
        </p:spPr>
      </p:pic>
      <p:sp>
        <p:nvSpPr>
          <p:cNvPr id="6" name="TextBox 5"/>
          <p:cNvSpPr txBox="1"/>
          <p:nvPr/>
        </p:nvSpPr>
        <p:spPr>
          <a:xfrm>
            <a:off x="8491257" y="5334000"/>
            <a:ext cx="652743" cy="400110"/>
          </a:xfrm>
          <a:prstGeom prst="rect">
            <a:avLst/>
          </a:prstGeom>
          <a:noFill/>
        </p:spPr>
        <p:txBody>
          <a:bodyPr wrap="none" rtlCol="0">
            <a:spAutoFit/>
          </a:bodyPr>
          <a:lstStyle/>
          <a:p>
            <a:r>
              <a:rPr lang="en-US" sz="2000" dirty="0" smtClean="0"/>
              <a:t>Dort</a:t>
            </a:r>
            <a:endParaRPr lang="en-US" sz="2000" dirty="0"/>
          </a:p>
        </p:txBody>
      </p:sp>
      <p:sp>
        <p:nvSpPr>
          <p:cNvPr id="7" name="Rectangle 6"/>
          <p:cNvSpPr/>
          <p:nvPr/>
        </p:nvSpPr>
        <p:spPr>
          <a:xfrm>
            <a:off x="6553200" y="1066800"/>
            <a:ext cx="2438400" cy="215444"/>
          </a:xfrm>
          <a:prstGeom prst="rect">
            <a:avLst/>
          </a:prstGeom>
        </p:spPr>
        <p:txBody>
          <a:bodyPr wrap="square">
            <a:spAutoFit/>
          </a:bodyPr>
          <a:lstStyle/>
          <a:p>
            <a:r>
              <a:rPr lang="en-US" sz="800" dirty="0" smtClean="0"/>
              <a:t>http://en.wikipedia.org/wiki/William_C._Durant</a:t>
            </a:r>
            <a:endParaRPr lang="en-US" sz="800" dirty="0"/>
          </a:p>
        </p:txBody>
      </p:sp>
      <p:pic>
        <p:nvPicPr>
          <p:cNvPr id="8" name="Picture 7" descr="250px-DurantDortCarriageCoOfficeFlintMI.jpg"/>
          <p:cNvPicPr>
            <a:picLocks noChangeAspect="1"/>
          </p:cNvPicPr>
          <p:nvPr/>
        </p:nvPicPr>
        <p:blipFill>
          <a:blip r:embed="rId5" cstate="print"/>
          <a:stretch>
            <a:fillRect/>
          </a:stretch>
        </p:blipFill>
        <p:spPr>
          <a:xfrm>
            <a:off x="6553200" y="2743200"/>
            <a:ext cx="2242389" cy="1426160"/>
          </a:xfrm>
          <a:prstGeom prst="rect">
            <a:avLst/>
          </a:prstGeom>
        </p:spPr>
      </p:pic>
      <p:sp>
        <p:nvSpPr>
          <p:cNvPr id="9" name="TextBox 8"/>
          <p:cNvSpPr txBox="1"/>
          <p:nvPr/>
        </p:nvSpPr>
        <p:spPr>
          <a:xfrm>
            <a:off x="6248400" y="6172200"/>
            <a:ext cx="2291012" cy="215444"/>
          </a:xfrm>
          <a:prstGeom prst="rect">
            <a:avLst/>
          </a:prstGeom>
          <a:noFill/>
        </p:spPr>
        <p:txBody>
          <a:bodyPr wrap="none" rtlCol="0">
            <a:spAutoFit/>
          </a:bodyPr>
          <a:lstStyle/>
          <a:p>
            <a:r>
              <a:rPr lang="en-US" sz="800" dirty="0" smtClean="0"/>
              <a:t>http://www.businesshistory.com/ind._autos.php</a:t>
            </a:r>
            <a:endParaRPr lang="en-US" sz="800" dirty="0"/>
          </a:p>
        </p:txBody>
      </p:sp>
      <p:sp>
        <p:nvSpPr>
          <p:cNvPr id="10" name="TextBox 9"/>
          <p:cNvSpPr txBox="1"/>
          <p:nvPr/>
        </p:nvSpPr>
        <p:spPr>
          <a:xfrm>
            <a:off x="4953000" y="3048000"/>
            <a:ext cx="1676399" cy="338554"/>
          </a:xfrm>
          <a:prstGeom prst="rect">
            <a:avLst/>
          </a:prstGeom>
          <a:noFill/>
        </p:spPr>
        <p:txBody>
          <a:bodyPr wrap="square" rtlCol="0">
            <a:spAutoFit/>
          </a:bodyPr>
          <a:lstStyle/>
          <a:p>
            <a:r>
              <a:rPr lang="en-US" sz="800" dirty="0" smtClean="0"/>
              <a:t>http://en.wikipedia.org/wiki/Durant-Dort_Carriage_Company_Office</a:t>
            </a:r>
            <a:endParaRPr lang="en-US" sz="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562600" cy="1096962"/>
          </a:xfrm>
          <a:solidFill>
            <a:schemeClr val="bg1"/>
          </a:solidFill>
        </p:spPr>
        <p:txBody>
          <a:bodyPr>
            <a:normAutofit fontScale="90000"/>
          </a:bodyPr>
          <a:lstStyle/>
          <a:p>
            <a:r>
              <a:rPr lang="en-US" dirty="0" smtClean="0">
                <a:solidFill>
                  <a:schemeClr val="accent6">
                    <a:lumMod val="75000"/>
                  </a:schemeClr>
                </a:solidFill>
                <a:ea typeface="ＭＳ Ｐゴシック" pitchFamily="34" charset="-128"/>
              </a:rPr>
              <a:t>Kalamazoo = </a:t>
            </a:r>
            <a:br>
              <a:rPr lang="en-US" dirty="0" smtClean="0">
                <a:solidFill>
                  <a:schemeClr val="accent6">
                    <a:lumMod val="75000"/>
                  </a:schemeClr>
                </a:solidFill>
                <a:ea typeface="ＭＳ Ｐゴシック" pitchFamily="34" charset="-128"/>
              </a:rPr>
            </a:br>
            <a:r>
              <a:rPr lang="en-US" dirty="0" smtClean="0">
                <a:solidFill>
                  <a:schemeClr val="accent6">
                    <a:lumMod val="75000"/>
                  </a:schemeClr>
                </a:solidFill>
                <a:ea typeface="ＭＳ Ｐゴシック" pitchFamily="34" charset="-128"/>
              </a:rPr>
              <a:t>“The Paper City”</a:t>
            </a:r>
            <a:endParaRPr lang="en-US" dirty="0">
              <a:solidFill>
                <a:schemeClr val="accent6">
                  <a:lumMod val="75000"/>
                </a:schemeClr>
              </a:solidFill>
            </a:endParaRPr>
          </a:p>
        </p:txBody>
      </p:sp>
      <p:sp>
        <p:nvSpPr>
          <p:cNvPr id="3" name="Content Placeholder 2"/>
          <p:cNvSpPr>
            <a:spLocks noGrp="1"/>
          </p:cNvSpPr>
          <p:nvPr>
            <p:ph sz="quarter" idx="1"/>
          </p:nvPr>
        </p:nvSpPr>
        <p:spPr>
          <a:xfrm>
            <a:off x="457200" y="2133600"/>
            <a:ext cx="8229600" cy="4525963"/>
          </a:xfrm>
        </p:spPr>
        <p:txBody>
          <a:bodyPr>
            <a:normAutofit fontScale="85000" lnSpcReduction="20000"/>
          </a:bodyPr>
          <a:lstStyle/>
          <a:p>
            <a:r>
              <a:rPr lang="en-US" dirty="0" smtClean="0"/>
              <a:t>1867 – Kalamazoo Paper Company started by Benjamin Lyon.  Samuel Gibson led company until his death in 1899.</a:t>
            </a:r>
          </a:p>
          <a:p>
            <a:r>
              <a:rPr lang="en-US" b="1" dirty="0" smtClean="0"/>
              <a:t>Kalamazoo became a leading paper producer due to:</a:t>
            </a:r>
          </a:p>
          <a:p>
            <a:r>
              <a:rPr lang="en-US" dirty="0" smtClean="0"/>
              <a:t>Proximity to the Kalamazoo River, which provided water to make paper and wash away waste from the paper mill</a:t>
            </a:r>
          </a:p>
          <a:p>
            <a:r>
              <a:rPr lang="en-US" dirty="0" smtClean="0"/>
              <a:t>Immigrants provided labor</a:t>
            </a:r>
          </a:p>
          <a:p>
            <a:r>
              <a:rPr lang="en-US" dirty="0" smtClean="0"/>
              <a:t>Proximity to Chicago to sell the paper.</a:t>
            </a:r>
          </a:p>
          <a:p>
            <a:r>
              <a:rPr lang="en-US" b="1" dirty="0" smtClean="0"/>
              <a:t>Almost all paper companies gone today in Kalamazoo</a:t>
            </a:r>
          </a:p>
        </p:txBody>
      </p:sp>
      <p:pic>
        <p:nvPicPr>
          <p:cNvPr id="4" name="Picture 3" descr="Kalamazoo paper mill.jpg"/>
          <p:cNvPicPr>
            <a:picLocks noChangeAspect="1"/>
          </p:cNvPicPr>
          <p:nvPr/>
        </p:nvPicPr>
        <p:blipFill>
          <a:blip r:embed="rId3" cstate="print"/>
          <a:stretch>
            <a:fillRect/>
          </a:stretch>
        </p:blipFill>
        <p:spPr>
          <a:xfrm>
            <a:off x="5867400" y="152400"/>
            <a:ext cx="3124200" cy="1955144"/>
          </a:xfrm>
          <a:prstGeom prst="rect">
            <a:avLst/>
          </a:prstGeom>
        </p:spPr>
      </p:pic>
      <p:sp>
        <p:nvSpPr>
          <p:cNvPr id="5" name="Rectangle 4"/>
          <p:cNvSpPr/>
          <p:nvPr/>
        </p:nvSpPr>
        <p:spPr>
          <a:xfrm>
            <a:off x="4800600" y="0"/>
            <a:ext cx="4343400" cy="215444"/>
          </a:xfrm>
          <a:prstGeom prst="rect">
            <a:avLst/>
          </a:prstGeom>
        </p:spPr>
        <p:txBody>
          <a:bodyPr wrap="square">
            <a:spAutoFit/>
          </a:bodyPr>
          <a:lstStyle/>
          <a:p>
            <a:r>
              <a:rPr lang="en-US" sz="800" dirty="0" smtClean="0"/>
              <a:t>http://www.allposters.com/-sp/Paper-Mills-Kalamazoo-Michigan-Posters_i8669304_.htm</a:t>
            </a:r>
            <a:endParaRPr 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7848600" cy="685800"/>
          </a:xfrm>
        </p:spPr>
        <p:txBody>
          <a:bodyPr/>
          <a:lstStyle/>
          <a:p>
            <a:r>
              <a:rPr lang="en-US" dirty="0" smtClean="0"/>
              <a:t>Chemicals – Detroit, Midland</a:t>
            </a:r>
            <a:endParaRPr lang="en-US" dirty="0"/>
          </a:p>
        </p:txBody>
      </p:sp>
      <p:sp>
        <p:nvSpPr>
          <p:cNvPr id="3" name="Content Placeholder 2"/>
          <p:cNvSpPr>
            <a:spLocks noGrp="1"/>
          </p:cNvSpPr>
          <p:nvPr>
            <p:ph sz="quarter" idx="1"/>
          </p:nvPr>
        </p:nvSpPr>
        <p:spPr>
          <a:xfrm>
            <a:off x="1905000" y="1371600"/>
            <a:ext cx="6477000" cy="3733799"/>
          </a:xfrm>
        </p:spPr>
        <p:txBody>
          <a:bodyPr>
            <a:normAutofit fontScale="85000" lnSpcReduction="20000"/>
          </a:bodyPr>
          <a:lstStyle/>
          <a:p>
            <a:r>
              <a:rPr lang="en-US" sz="2600" dirty="0" smtClean="0"/>
              <a:t>Michigan’s salt deposits were used to make soda ash used to make glass, soap, and paints.  Captain </a:t>
            </a:r>
            <a:r>
              <a:rPr lang="en-US" sz="2600" b="1" dirty="0" smtClean="0"/>
              <a:t>John B. Ford </a:t>
            </a:r>
            <a:r>
              <a:rPr lang="en-US" sz="2600" dirty="0" smtClean="0"/>
              <a:t>started the </a:t>
            </a:r>
            <a:r>
              <a:rPr lang="en-US" sz="2600" b="1" dirty="0" smtClean="0"/>
              <a:t>Michigan Alkali Company</a:t>
            </a:r>
            <a:r>
              <a:rPr lang="en-US" sz="2600" dirty="0" smtClean="0"/>
              <a:t> in 1894 (at age 83), later called the Wyandotte Chemicals Corporation in 1943.</a:t>
            </a:r>
          </a:p>
          <a:p>
            <a:r>
              <a:rPr lang="en-US" sz="2600" b="1" dirty="0" smtClean="0"/>
              <a:t>Solvay Process Company </a:t>
            </a:r>
            <a:r>
              <a:rPr lang="en-US" sz="2600" dirty="0" smtClean="0"/>
              <a:t>started in 1895 creating soda ash.</a:t>
            </a:r>
          </a:p>
          <a:p>
            <a:r>
              <a:rPr lang="en-US" sz="2600" b="1" dirty="0" smtClean="0"/>
              <a:t>Dow Chemical </a:t>
            </a:r>
            <a:r>
              <a:rPr lang="en-US" sz="2600" dirty="0" smtClean="0"/>
              <a:t>in Midland created in 1897 under </a:t>
            </a:r>
            <a:r>
              <a:rPr lang="en-US" sz="2600" b="1" dirty="0" smtClean="0"/>
              <a:t>Herbert Dow</a:t>
            </a:r>
            <a:r>
              <a:rPr lang="en-US" sz="2600" dirty="0" smtClean="0"/>
              <a:t>.  Extracted useful chemicals from salt like bromine, calcium chloride (reduce dust on roads), and magnesium</a:t>
            </a:r>
          </a:p>
          <a:p>
            <a:endParaRPr lang="en-US" dirty="0"/>
          </a:p>
        </p:txBody>
      </p:sp>
      <p:pic>
        <p:nvPicPr>
          <p:cNvPr id="4" name="Picture 3" descr="Dow.jpg"/>
          <p:cNvPicPr>
            <a:picLocks noChangeAspect="1"/>
          </p:cNvPicPr>
          <p:nvPr/>
        </p:nvPicPr>
        <p:blipFill>
          <a:blip r:embed="rId3" cstate="print"/>
          <a:stretch>
            <a:fillRect/>
          </a:stretch>
        </p:blipFill>
        <p:spPr>
          <a:xfrm>
            <a:off x="4038600" y="4953000"/>
            <a:ext cx="2476500" cy="952500"/>
          </a:xfrm>
          <a:prstGeom prst="rect">
            <a:avLst/>
          </a:prstGeom>
        </p:spPr>
      </p:pic>
      <p:pic>
        <p:nvPicPr>
          <p:cNvPr id="5" name="Picture 4" descr="Dow, Herbert.jpg"/>
          <p:cNvPicPr>
            <a:picLocks noChangeAspect="1"/>
          </p:cNvPicPr>
          <p:nvPr/>
        </p:nvPicPr>
        <p:blipFill>
          <a:blip r:embed="rId4" cstate="print"/>
          <a:stretch>
            <a:fillRect/>
          </a:stretch>
        </p:blipFill>
        <p:spPr>
          <a:xfrm>
            <a:off x="152400" y="3886200"/>
            <a:ext cx="1905000" cy="2656974"/>
          </a:xfrm>
          <a:prstGeom prst="rect">
            <a:avLst/>
          </a:prstGeom>
        </p:spPr>
      </p:pic>
      <p:sp>
        <p:nvSpPr>
          <p:cNvPr id="6" name="TextBox 5"/>
          <p:cNvSpPr txBox="1"/>
          <p:nvPr/>
        </p:nvSpPr>
        <p:spPr>
          <a:xfrm>
            <a:off x="2057400" y="5867400"/>
            <a:ext cx="7086600" cy="707886"/>
          </a:xfrm>
          <a:prstGeom prst="rect">
            <a:avLst/>
          </a:prstGeom>
          <a:noFill/>
        </p:spPr>
        <p:txBody>
          <a:bodyPr wrap="square" rtlCol="0">
            <a:spAutoFit/>
          </a:bodyPr>
          <a:lstStyle/>
          <a:p>
            <a:r>
              <a:rPr lang="en-US" sz="2000" dirty="0" smtClean="0">
                <a:solidFill>
                  <a:srgbClr val="FF0000"/>
                </a:solidFill>
              </a:rPr>
              <a:t>Dow invented a process to create </a:t>
            </a:r>
            <a:r>
              <a:rPr lang="en-US" sz="2000" b="1" dirty="0" smtClean="0">
                <a:solidFill>
                  <a:srgbClr val="FF0000"/>
                </a:solidFill>
              </a:rPr>
              <a:t>bromine</a:t>
            </a:r>
            <a:r>
              <a:rPr lang="en-US" sz="2000" dirty="0" smtClean="0">
                <a:solidFill>
                  <a:srgbClr val="FF0000"/>
                </a:solidFill>
              </a:rPr>
              <a:t>, which was used in medicine and photography</a:t>
            </a:r>
            <a:endParaRPr lang="en-US" sz="2000" dirty="0">
              <a:solidFill>
                <a:srgbClr val="FF0000"/>
              </a:solidFill>
            </a:endParaRPr>
          </a:p>
        </p:txBody>
      </p:sp>
      <p:pic>
        <p:nvPicPr>
          <p:cNvPr id="7" name="Picture 6" descr="Ford, John B..jpg"/>
          <p:cNvPicPr>
            <a:picLocks noChangeAspect="1"/>
          </p:cNvPicPr>
          <p:nvPr/>
        </p:nvPicPr>
        <p:blipFill>
          <a:blip r:embed="rId5" cstate="print"/>
          <a:stretch>
            <a:fillRect/>
          </a:stretch>
        </p:blipFill>
        <p:spPr>
          <a:xfrm>
            <a:off x="304800" y="762000"/>
            <a:ext cx="1600200" cy="1760220"/>
          </a:xfrm>
          <a:prstGeom prst="rect">
            <a:avLst/>
          </a:prstGeom>
        </p:spPr>
      </p:pic>
      <p:sp>
        <p:nvSpPr>
          <p:cNvPr id="8" name="TextBox 7"/>
          <p:cNvSpPr txBox="1"/>
          <p:nvPr/>
        </p:nvSpPr>
        <p:spPr>
          <a:xfrm>
            <a:off x="228600" y="2438400"/>
            <a:ext cx="1905000" cy="1200329"/>
          </a:xfrm>
          <a:prstGeom prst="rect">
            <a:avLst/>
          </a:prstGeom>
          <a:noFill/>
        </p:spPr>
        <p:txBody>
          <a:bodyPr wrap="square" rtlCol="0">
            <a:spAutoFit/>
          </a:bodyPr>
          <a:lstStyle/>
          <a:p>
            <a:r>
              <a:rPr lang="en-US" dirty="0" smtClean="0">
                <a:solidFill>
                  <a:srgbClr val="FF0000"/>
                </a:solidFill>
              </a:rPr>
              <a:t>Ford founded PPG Industries (Pittsburgh Plate Glass) in 1883.</a:t>
            </a:r>
            <a:endParaRPr lang="en-US" dirty="0">
              <a:solidFill>
                <a:srgbClr val="FF0000"/>
              </a:solidFill>
            </a:endParaRPr>
          </a:p>
        </p:txBody>
      </p:sp>
      <p:sp>
        <p:nvSpPr>
          <p:cNvPr id="9" name="TextBox 8"/>
          <p:cNvSpPr txBox="1"/>
          <p:nvPr/>
        </p:nvSpPr>
        <p:spPr>
          <a:xfrm>
            <a:off x="152400" y="6477000"/>
            <a:ext cx="2906565" cy="215444"/>
          </a:xfrm>
          <a:prstGeom prst="rect">
            <a:avLst/>
          </a:prstGeom>
          <a:noFill/>
        </p:spPr>
        <p:txBody>
          <a:bodyPr wrap="none" rtlCol="0">
            <a:spAutoFit/>
          </a:bodyPr>
          <a:lstStyle/>
          <a:p>
            <a:r>
              <a:rPr lang="en-US" sz="800" dirty="0" smtClean="0"/>
              <a:t>http://www.findagrave.com/cgi-bin/fg.cgi?page=gr&amp;GRid=298</a:t>
            </a:r>
            <a:endParaRPr lang="en-US" sz="800" dirty="0"/>
          </a:p>
        </p:txBody>
      </p:sp>
      <p:sp>
        <p:nvSpPr>
          <p:cNvPr id="10" name="TextBox 9"/>
          <p:cNvSpPr txBox="1"/>
          <p:nvPr/>
        </p:nvSpPr>
        <p:spPr>
          <a:xfrm>
            <a:off x="1905000" y="1143000"/>
            <a:ext cx="3361818" cy="215444"/>
          </a:xfrm>
          <a:prstGeom prst="rect">
            <a:avLst/>
          </a:prstGeom>
          <a:noFill/>
        </p:spPr>
        <p:txBody>
          <a:bodyPr wrap="none" rtlCol="0">
            <a:spAutoFit/>
          </a:bodyPr>
          <a:lstStyle/>
          <a:p>
            <a:r>
              <a:rPr lang="en-US" sz="800" dirty="0" smtClean="0"/>
              <a:t>http://www.ppg.com/location/china/en/ourcompany/pages/history.aspx</a:t>
            </a:r>
            <a:endParaRPr lang="en-US" sz="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248400" cy="914400"/>
          </a:xfrm>
        </p:spPr>
        <p:txBody>
          <a:bodyPr/>
          <a:lstStyle/>
          <a:p>
            <a:r>
              <a:rPr lang="en-US" dirty="0" smtClean="0"/>
              <a:t>Cement</a:t>
            </a:r>
            <a:endParaRPr lang="en-US" dirty="0"/>
          </a:p>
        </p:txBody>
      </p:sp>
      <p:sp>
        <p:nvSpPr>
          <p:cNvPr id="3" name="Content Placeholder 2"/>
          <p:cNvSpPr>
            <a:spLocks noGrp="1"/>
          </p:cNvSpPr>
          <p:nvPr>
            <p:ph sz="quarter" idx="1"/>
          </p:nvPr>
        </p:nvSpPr>
        <p:spPr>
          <a:xfrm>
            <a:off x="609600" y="1371600"/>
            <a:ext cx="7696200" cy="3382963"/>
          </a:xfrm>
        </p:spPr>
        <p:txBody>
          <a:bodyPr>
            <a:normAutofit fontScale="70000" lnSpcReduction="20000"/>
          </a:bodyPr>
          <a:lstStyle/>
          <a:p>
            <a:r>
              <a:rPr lang="en-US" dirty="0" smtClean="0"/>
              <a:t>Limestone slowly replaced marl to make Portland cement</a:t>
            </a:r>
          </a:p>
          <a:p>
            <a:r>
              <a:rPr lang="en-US" dirty="0" smtClean="0"/>
              <a:t>1903 – </a:t>
            </a:r>
            <a:r>
              <a:rPr lang="en-US" b="1" dirty="0" smtClean="0"/>
              <a:t>Wyandotte Portland Cement Company </a:t>
            </a:r>
            <a:r>
              <a:rPr lang="en-US" dirty="0" smtClean="0"/>
              <a:t>founded with help of the Michigan Alkali Company and John B. Ford (“Salt Fords”), grandson of the founder, Capt. Ford.</a:t>
            </a:r>
          </a:p>
          <a:p>
            <a:r>
              <a:rPr lang="en-US" dirty="0" smtClean="0"/>
              <a:t>1907 – Huron Portland Cement Company started in Alpena, closer to the limestone quarries.  It eventually became the world’s largest cement facility.</a:t>
            </a:r>
          </a:p>
          <a:p>
            <a:r>
              <a:rPr lang="en-US" dirty="0" smtClean="0"/>
              <a:t>1960’s – Michigan was the 4</a:t>
            </a:r>
            <a:r>
              <a:rPr lang="en-US" baseline="30000" dirty="0" smtClean="0"/>
              <a:t>th</a:t>
            </a:r>
            <a:r>
              <a:rPr lang="en-US" dirty="0" smtClean="0"/>
              <a:t> leading state in cement</a:t>
            </a:r>
            <a:endParaRPr lang="en-US" dirty="0"/>
          </a:p>
        </p:txBody>
      </p:sp>
      <p:sp>
        <p:nvSpPr>
          <p:cNvPr id="5" name="TextBox 4"/>
          <p:cNvSpPr txBox="1"/>
          <p:nvPr/>
        </p:nvSpPr>
        <p:spPr>
          <a:xfrm>
            <a:off x="1676400" y="4724400"/>
            <a:ext cx="3962400" cy="1323439"/>
          </a:xfrm>
          <a:prstGeom prst="rect">
            <a:avLst/>
          </a:prstGeom>
          <a:noFill/>
        </p:spPr>
        <p:txBody>
          <a:bodyPr wrap="square" rtlCol="0">
            <a:spAutoFit/>
          </a:bodyPr>
          <a:lstStyle/>
          <a:p>
            <a:r>
              <a:rPr lang="en-US" sz="2000" dirty="0" smtClean="0"/>
              <a:t>The 175-foot silos of Medusa Cement plant dominated the skyline of the </a:t>
            </a:r>
            <a:r>
              <a:rPr lang="en-US" sz="2000" dirty="0" err="1" smtClean="0"/>
              <a:t>Rivertown</a:t>
            </a:r>
            <a:r>
              <a:rPr lang="en-US" sz="2000" dirty="0" smtClean="0"/>
              <a:t> district in Detroit until 2007.</a:t>
            </a:r>
            <a:endParaRPr lang="en-US" sz="2000" dirty="0"/>
          </a:p>
        </p:txBody>
      </p:sp>
      <p:sp>
        <p:nvSpPr>
          <p:cNvPr id="6" name="TextBox 5"/>
          <p:cNvSpPr txBox="1"/>
          <p:nvPr/>
        </p:nvSpPr>
        <p:spPr>
          <a:xfrm>
            <a:off x="4648200" y="6642556"/>
            <a:ext cx="3886200" cy="215444"/>
          </a:xfrm>
          <a:prstGeom prst="rect">
            <a:avLst/>
          </a:prstGeom>
          <a:noFill/>
        </p:spPr>
        <p:txBody>
          <a:bodyPr wrap="square" rtlCol="0">
            <a:spAutoFit/>
          </a:bodyPr>
          <a:lstStyle/>
          <a:p>
            <a:r>
              <a:rPr lang="en-US" sz="800" dirty="0" smtClean="0"/>
              <a:t>http://www.internationalmetropolis.com/2007/01/02/2006-the-year-in-review/</a:t>
            </a:r>
            <a:endParaRPr lang="en-US" sz="800" dirty="0"/>
          </a:p>
        </p:txBody>
      </p:sp>
      <p:pic>
        <p:nvPicPr>
          <p:cNvPr id="7" name="Picture 6" descr="0102n.jpg"/>
          <p:cNvPicPr>
            <a:picLocks noChangeAspect="1"/>
          </p:cNvPicPr>
          <p:nvPr/>
        </p:nvPicPr>
        <p:blipFill>
          <a:blip r:embed="rId3" cstate="print"/>
          <a:stretch>
            <a:fillRect/>
          </a:stretch>
        </p:blipFill>
        <p:spPr>
          <a:xfrm>
            <a:off x="5562600" y="3886200"/>
            <a:ext cx="2757588" cy="2743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Pharmaceuticals</a:t>
            </a:r>
            <a:endParaRPr lang="en-US" dirty="0"/>
          </a:p>
        </p:txBody>
      </p:sp>
      <p:sp>
        <p:nvSpPr>
          <p:cNvPr id="3" name="Content Placeholder 2"/>
          <p:cNvSpPr>
            <a:spLocks noGrp="1"/>
          </p:cNvSpPr>
          <p:nvPr>
            <p:ph sz="quarter" idx="1"/>
          </p:nvPr>
        </p:nvSpPr>
        <p:spPr>
          <a:xfrm>
            <a:off x="304800" y="1554163"/>
            <a:ext cx="8686800" cy="3094038"/>
          </a:xfrm>
        </p:spPr>
        <p:txBody>
          <a:bodyPr>
            <a:normAutofit lnSpcReduction="10000"/>
          </a:bodyPr>
          <a:lstStyle/>
          <a:p>
            <a:r>
              <a:rPr lang="en-US" b="1" dirty="0" smtClean="0"/>
              <a:t>Dow Chemical </a:t>
            </a:r>
            <a:r>
              <a:rPr lang="en-US" dirty="0" smtClean="0"/>
              <a:t>in Midland made aspirin</a:t>
            </a:r>
          </a:p>
          <a:p>
            <a:r>
              <a:rPr lang="en-US" b="1" dirty="0" smtClean="0"/>
              <a:t>Frederick Stearns </a:t>
            </a:r>
            <a:r>
              <a:rPr lang="en-US" dirty="0" smtClean="0"/>
              <a:t>open drugstore in Detroit in 1855, made the drugs he sold, and became very wealthy.  Donated oriental art to the DIA, and owned Detroit’s baseball team in 1885.</a:t>
            </a:r>
          </a:p>
          <a:p>
            <a:endParaRPr lang="en-US" dirty="0"/>
          </a:p>
        </p:txBody>
      </p:sp>
      <p:pic>
        <p:nvPicPr>
          <p:cNvPr id="4" name="Picture 3" descr="FrederickStearnsBuildingc1915.jpg"/>
          <p:cNvPicPr>
            <a:picLocks noChangeAspect="1"/>
          </p:cNvPicPr>
          <p:nvPr/>
        </p:nvPicPr>
        <p:blipFill>
          <a:blip r:embed="rId3" cstate="print"/>
          <a:stretch>
            <a:fillRect/>
          </a:stretch>
        </p:blipFill>
        <p:spPr>
          <a:xfrm>
            <a:off x="609600" y="4267200"/>
            <a:ext cx="3048000" cy="2382980"/>
          </a:xfrm>
          <a:prstGeom prst="rect">
            <a:avLst/>
          </a:prstGeom>
        </p:spPr>
      </p:pic>
      <p:sp>
        <p:nvSpPr>
          <p:cNvPr id="5" name="TextBox 4"/>
          <p:cNvSpPr txBox="1"/>
          <p:nvPr/>
        </p:nvSpPr>
        <p:spPr>
          <a:xfrm>
            <a:off x="3733800" y="4114800"/>
            <a:ext cx="5410200" cy="1015663"/>
          </a:xfrm>
          <a:prstGeom prst="rect">
            <a:avLst/>
          </a:prstGeom>
          <a:noFill/>
        </p:spPr>
        <p:txBody>
          <a:bodyPr wrap="square" rtlCol="0">
            <a:spAutoFit/>
          </a:bodyPr>
          <a:lstStyle/>
          <a:p>
            <a:r>
              <a:rPr lang="en-US" sz="2000" dirty="0" smtClean="0">
                <a:solidFill>
                  <a:srgbClr val="C00000"/>
                </a:solidFill>
              </a:rPr>
              <a:t>The Frederick Stearns &amp; Company building, built in 1899, and shown here in 1915, was converted in 1989 into the Lofts at </a:t>
            </a:r>
            <a:r>
              <a:rPr lang="en-US" sz="2000" dirty="0" err="1" smtClean="0">
                <a:solidFill>
                  <a:srgbClr val="C00000"/>
                </a:solidFill>
              </a:rPr>
              <a:t>Rivertown</a:t>
            </a:r>
            <a:endParaRPr lang="en-US" sz="2000" dirty="0">
              <a:solidFill>
                <a:srgbClr val="C00000"/>
              </a:solidFill>
            </a:endParaRPr>
          </a:p>
        </p:txBody>
      </p:sp>
      <p:sp>
        <p:nvSpPr>
          <p:cNvPr id="6" name="TextBox 5"/>
          <p:cNvSpPr txBox="1"/>
          <p:nvPr/>
        </p:nvSpPr>
        <p:spPr>
          <a:xfrm>
            <a:off x="609600" y="6642556"/>
            <a:ext cx="2637260" cy="215444"/>
          </a:xfrm>
          <a:prstGeom prst="rect">
            <a:avLst/>
          </a:prstGeom>
          <a:noFill/>
        </p:spPr>
        <p:txBody>
          <a:bodyPr wrap="none" rtlCol="0">
            <a:spAutoFit/>
          </a:bodyPr>
          <a:lstStyle/>
          <a:p>
            <a:r>
              <a:rPr lang="en-US" sz="800" dirty="0" smtClean="0"/>
              <a:t>http://en.wikipedia.org/wiki/Frederick_Stearns_Building</a:t>
            </a:r>
            <a:endParaRPr lang="en-US" sz="800" dirty="0"/>
          </a:p>
        </p:txBody>
      </p:sp>
      <p:pic>
        <p:nvPicPr>
          <p:cNvPr id="7" name="Picture 6" descr="250px-Frederick_Stearns_Building_Detroit_MI.jpg"/>
          <p:cNvPicPr>
            <a:picLocks noChangeAspect="1"/>
          </p:cNvPicPr>
          <p:nvPr/>
        </p:nvPicPr>
        <p:blipFill>
          <a:blip r:embed="rId4" cstate="print"/>
          <a:stretch>
            <a:fillRect/>
          </a:stretch>
        </p:blipFill>
        <p:spPr>
          <a:xfrm>
            <a:off x="4038599" y="5181600"/>
            <a:ext cx="2727739" cy="1505712"/>
          </a:xfrm>
          <a:prstGeom prst="rect">
            <a:avLst/>
          </a:prstGeom>
        </p:spPr>
      </p:pic>
      <p:sp>
        <p:nvSpPr>
          <p:cNvPr id="8" name="TextBox 7"/>
          <p:cNvSpPr txBox="1"/>
          <p:nvPr/>
        </p:nvSpPr>
        <p:spPr>
          <a:xfrm>
            <a:off x="4038600" y="6642556"/>
            <a:ext cx="2637260" cy="215444"/>
          </a:xfrm>
          <a:prstGeom prst="rect">
            <a:avLst/>
          </a:prstGeom>
          <a:noFill/>
        </p:spPr>
        <p:txBody>
          <a:bodyPr wrap="none" rtlCol="0">
            <a:spAutoFit/>
          </a:bodyPr>
          <a:lstStyle/>
          <a:p>
            <a:r>
              <a:rPr lang="en-US" sz="800" dirty="0" smtClean="0"/>
              <a:t>http://en.wikipedia.org/wiki/Frederick_Stearns_Building</a:t>
            </a:r>
            <a:endParaRPr lang="en-US" sz="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roh River Place.jpg"/>
          <p:cNvPicPr>
            <a:picLocks noChangeAspect="1"/>
          </p:cNvPicPr>
          <p:nvPr/>
        </p:nvPicPr>
        <p:blipFill>
          <a:blip r:embed="rId3" cstate="print"/>
          <a:stretch>
            <a:fillRect/>
          </a:stretch>
        </p:blipFill>
        <p:spPr>
          <a:xfrm>
            <a:off x="6629400" y="3200400"/>
            <a:ext cx="2219325" cy="2219325"/>
          </a:xfrm>
          <a:prstGeom prst="rect">
            <a:avLst/>
          </a:prstGeom>
        </p:spPr>
      </p:pic>
      <p:sp>
        <p:nvSpPr>
          <p:cNvPr id="2" name="Title 1"/>
          <p:cNvSpPr>
            <a:spLocks noGrp="1"/>
          </p:cNvSpPr>
          <p:nvPr>
            <p:ph type="title"/>
          </p:nvPr>
        </p:nvSpPr>
        <p:spPr/>
        <p:txBody>
          <a:bodyPr/>
          <a:lstStyle/>
          <a:p>
            <a:r>
              <a:rPr lang="en-US" dirty="0" smtClean="0"/>
              <a:t>Pharmaceuticals</a:t>
            </a:r>
            <a:endParaRPr lang="en-US" dirty="0"/>
          </a:p>
        </p:txBody>
      </p:sp>
      <p:sp>
        <p:nvSpPr>
          <p:cNvPr id="3" name="Content Placeholder 2"/>
          <p:cNvSpPr>
            <a:spLocks noGrp="1"/>
          </p:cNvSpPr>
          <p:nvPr>
            <p:ph sz="quarter" idx="1"/>
          </p:nvPr>
        </p:nvSpPr>
        <p:spPr>
          <a:xfrm>
            <a:off x="304800" y="1295400"/>
            <a:ext cx="8153400" cy="2743200"/>
          </a:xfrm>
        </p:spPr>
        <p:txBody>
          <a:bodyPr>
            <a:normAutofit fontScale="70000" lnSpcReduction="20000"/>
          </a:bodyPr>
          <a:lstStyle/>
          <a:p>
            <a:r>
              <a:rPr lang="en-US" b="1" dirty="0" smtClean="0"/>
              <a:t>Parke, Davis</a:t>
            </a:r>
            <a:r>
              <a:rPr lang="en-US" dirty="0" smtClean="0"/>
              <a:t> founded in Detroit in 1866 by </a:t>
            </a:r>
            <a:r>
              <a:rPr lang="en-US" b="1" dirty="0" smtClean="0"/>
              <a:t>Dr. Samuel Duffield</a:t>
            </a:r>
            <a:r>
              <a:rPr lang="en-US" dirty="0" smtClean="0"/>
              <a:t> and businessmen </a:t>
            </a:r>
            <a:r>
              <a:rPr lang="en-US" b="1" dirty="0" smtClean="0"/>
              <a:t>Hervey C. Parke </a:t>
            </a:r>
            <a:r>
              <a:rPr lang="en-US" dirty="0" smtClean="0"/>
              <a:t>and </a:t>
            </a:r>
            <a:r>
              <a:rPr lang="en-US" b="1" dirty="0" smtClean="0"/>
              <a:t>George Davis</a:t>
            </a:r>
            <a:r>
              <a:rPr lang="en-US" dirty="0" smtClean="0"/>
              <a:t>.  By the 1890s, it was the largest pharmaceutical company in the world.</a:t>
            </a:r>
          </a:p>
          <a:p>
            <a:r>
              <a:rPr lang="en-US" b="1" dirty="0" smtClean="0"/>
              <a:t>Upjohn Company </a:t>
            </a:r>
            <a:r>
              <a:rPr lang="en-US" dirty="0" smtClean="0"/>
              <a:t>founded in Kalamazoo by </a:t>
            </a:r>
            <a:r>
              <a:rPr lang="en-US" b="1" dirty="0" smtClean="0"/>
              <a:t>Dr. William Upjohn</a:t>
            </a:r>
            <a:r>
              <a:rPr lang="en-US" dirty="0" smtClean="0"/>
              <a:t>, who developed a coating for pills that could dissolve in the stomach.</a:t>
            </a:r>
          </a:p>
          <a:p>
            <a:r>
              <a:rPr lang="en-US" dirty="0" smtClean="0"/>
              <a:t>Employed more women than any other Detroit industry in the late 1800’s.</a:t>
            </a:r>
            <a:endParaRPr lang="en-US" dirty="0"/>
          </a:p>
        </p:txBody>
      </p:sp>
      <p:sp>
        <p:nvSpPr>
          <p:cNvPr id="5" name="TextBox 4"/>
          <p:cNvSpPr txBox="1"/>
          <p:nvPr/>
        </p:nvSpPr>
        <p:spPr>
          <a:xfrm>
            <a:off x="3352800" y="5410200"/>
            <a:ext cx="5562600" cy="1631216"/>
          </a:xfrm>
          <a:prstGeom prst="rect">
            <a:avLst/>
          </a:prstGeom>
          <a:noFill/>
        </p:spPr>
        <p:txBody>
          <a:bodyPr wrap="square" rtlCol="0">
            <a:spAutoFit/>
          </a:bodyPr>
          <a:lstStyle/>
          <a:p>
            <a:r>
              <a:rPr lang="en-US" sz="2000" dirty="0" smtClean="0"/>
              <a:t>The Parke-Davis plant and buildings were converted in the 1970s into a mixed-use development called the Stroh River Place. It’s now the Roberts </a:t>
            </a:r>
            <a:r>
              <a:rPr lang="en-US" sz="2000" dirty="0" err="1" smtClean="0"/>
              <a:t>Riverwalk</a:t>
            </a:r>
            <a:r>
              <a:rPr lang="en-US" sz="2000" dirty="0" smtClean="0"/>
              <a:t> Hotel.</a:t>
            </a:r>
            <a:br>
              <a:rPr lang="en-US" sz="2000" dirty="0" smtClean="0"/>
            </a:br>
            <a:endParaRPr lang="en-US" sz="2000" dirty="0"/>
          </a:p>
        </p:txBody>
      </p:sp>
      <p:pic>
        <p:nvPicPr>
          <p:cNvPr id="8" name="Picture 7" descr="Parke.jpg"/>
          <p:cNvPicPr>
            <a:picLocks noChangeAspect="1"/>
          </p:cNvPicPr>
          <p:nvPr/>
        </p:nvPicPr>
        <p:blipFill>
          <a:blip r:embed="rId4" cstate="print"/>
          <a:stretch>
            <a:fillRect/>
          </a:stretch>
        </p:blipFill>
        <p:spPr>
          <a:xfrm>
            <a:off x="127000" y="4114800"/>
            <a:ext cx="3190240" cy="2392680"/>
          </a:xfrm>
          <a:prstGeom prst="rect">
            <a:avLst/>
          </a:prstGeom>
        </p:spPr>
      </p:pic>
      <p:sp>
        <p:nvSpPr>
          <p:cNvPr id="9" name="TextBox 8"/>
          <p:cNvSpPr txBox="1"/>
          <p:nvPr/>
        </p:nvSpPr>
        <p:spPr>
          <a:xfrm>
            <a:off x="685800" y="6477000"/>
            <a:ext cx="2117887" cy="215444"/>
          </a:xfrm>
          <a:prstGeom prst="rect">
            <a:avLst/>
          </a:prstGeom>
          <a:noFill/>
        </p:spPr>
        <p:txBody>
          <a:bodyPr wrap="none" rtlCol="0">
            <a:spAutoFit/>
          </a:bodyPr>
          <a:lstStyle/>
          <a:p>
            <a:r>
              <a:rPr lang="en-US" sz="800" dirty="0" smtClean="0"/>
              <a:t>http://detroit1701.org/Parke%20Davis.html</a:t>
            </a:r>
            <a:endParaRPr lang="en-US" sz="800" dirty="0"/>
          </a:p>
        </p:txBody>
      </p:sp>
      <p:sp>
        <p:nvSpPr>
          <p:cNvPr id="10" name="TextBox 9"/>
          <p:cNvSpPr txBox="1"/>
          <p:nvPr/>
        </p:nvSpPr>
        <p:spPr>
          <a:xfrm>
            <a:off x="7761890" y="2971800"/>
            <a:ext cx="1382110" cy="215444"/>
          </a:xfrm>
          <a:prstGeom prst="rect">
            <a:avLst/>
          </a:prstGeom>
          <a:noFill/>
        </p:spPr>
        <p:txBody>
          <a:bodyPr wrap="none" rtlCol="0">
            <a:spAutoFit/>
          </a:bodyPr>
          <a:lstStyle/>
          <a:p>
            <a:r>
              <a:rPr lang="en-US" sz="800" dirty="0" smtClean="0"/>
              <a:t>http://strohriverplace.com/</a:t>
            </a:r>
            <a:endParaRPr lang="en-US" sz="800" dirty="0"/>
          </a:p>
        </p:txBody>
      </p:sp>
      <p:sp>
        <p:nvSpPr>
          <p:cNvPr id="11" name="TextBox 10"/>
          <p:cNvSpPr txBox="1"/>
          <p:nvPr/>
        </p:nvSpPr>
        <p:spPr>
          <a:xfrm>
            <a:off x="3429000" y="3962400"/>
            <a:ext cx="2743199" cy="646331"/>
          </a:xfrm>
          <a:prstGeom prst="rect">
            <a:avLst/>
          </a:prstGeom>
          <a:noFill/>
        </p:spPr>
        <p:txBody>
          <a:bodyPr wrap="square" rtlCol="0">
            <a:spAutoFit/>
          </a:bodyPr>
          <a:lstStyle/>
          <a:p>
            <a:r>
              <a:rPr lang="en-US" dirty="0" smtClean="0"/>
              <a:t>Parke-Davis is now a subsidiary of Pfizer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xter Ferry Seeds.jpg"/>
          <p:cNvPicPr>
            <a:picLocks noChangeAspect="1"/>
          </p:cNvPicPr>
          <p:nvPr/>
        </p:nvPicPr>
        <p:blipFill>
          <a:blip r:embed="rId3" cstate="print"/>
          <a:stretch>
            <a:fillRect/>
          </a:stretch>
        </p:blipFill>
        <p:spPr>
          <a:xfrm>
            <a:off x="6553200" y="2971800"/>
            <a:ext cx="2357438" cy="3246106"/>
          </a:xfrm>
          <a:prstGeom prst="rect">
            <a:avLst/>
          </a:prstGeom>
        </p:spPr>
      </p:pic>
      <p:pic>
        <p:nvPicPr>
          <p:cNvPr id="4" name="Picture 3" descr="Dexter_M_Ferry_Sr_.jpg"/>
          <p:cNvPicPr>
            <a:picLocks noChangeAspect="1"/>
          </p:cNvPicPr>
          <p:nvPr/>
        </p:nvPicPr>
        <p:blipFill>
          <a:blip r:embed="rId4" cstate="print"/>
          <a:stretch>
            <a:fillRect/>
          </a:stretch>
        </p:blipFill>
        <p:spPr>
          <a:xfrm>
            <a:off x="6629400" y="152400"/>
            <a:ext cx="2238497" cy="2743200"/>
          </a:xfrm>
          <a:prstGeom prst="rect">
            <a:avLst/>
          </a:prstGeom>
        </p:spPr>
      </p:pic>
      <p:sp>
        <p:nvSpPr>
          <p:cNvPr id="2" name="Title 1"/>
          <p:cNvSpPr>
            <a:spLocks noGrp="1"/>
          </p:cNvSpPr>
          <p:nvPr>
            <p:ph type="title"/>
          </p:nvPr>
        </p:nvSpPr>
        <p:spPr>
          <a:xfrm>
            <a:off x="533400" y="457200"/>
            <a:ext cx="6553200" cy="868362"/>
          </a:xfrm>
        </p:spPr>
        <p:txBody>
          <a:bodyPr>
            <a:normAutofit/>
          </a:bodyPr>
          <a:lstStyle/>
          <a:p>
            <a:r>
              <a:rPr lang="en-US" sz="3800" dirty="0" smtClean="0"/>
              <a:t>SEEDS</a:t>
            </a:r>
            <a:endParaRPr lang="en-US" sz="3800" dirty="0"/>
          </a:p>
        </p:txBody>
      </p:sp>
      <p:sp>
        <p:nvSpPr>
          <p:cNvPr id="3" name="Content Placeholder 2"/>
          <p:cNvSpPr>
            <a:spLocks noGrp="1"/>
          </p:cNvSpPr>
          <p:nvPr>
            <p:ph sz="quarter" idx="1"/>
          </p:nvPr>
        </p:nvSpPr>
        <p:spPr>
          <a:xfrm>
            <a:off x="381000" y="1371600"/>
            <a:ext cx="6248400" cy="4525963"/>
          </a:xfrm>
        </p:spPr>
        <p:txBody>
          <a:bodyPr>
            <a:normAutofit fontScale="70000" lnSpcReduction="20000"/>
          </a:bodyPr>
          <a:lstStyle/>
          <a:p>
            <a:r>
              <a:rPr lang="en-US" b="1" dirty="0" smtClean="0"/>
              <a:t>Dexter M. Ferry </a:t>
            </a:r>
            <a:r>
              <a:rPr lang="en-US" dirty="0" smtClean="0"/>
              <a:t>moved from New York to Detroit in 1852.</a:t>
            </a:r>
          </a:p>
          <a:p>
            <a:r>
              <a:rPr lang="en-US" dirty="0" smtClean="0"/>
              <a:t>Bought into seed business in 1856 with Gardner &amp; Company, then took complete control of company in 1867.  </a:t>
            </a:r>
          </a:p>
          <a:p>
            <a:r>
              <a:rPr lang="en-US" dirty="0" smtClean="0"/>
              <a:t>Bought out James McMillan’s Detroit Seed Company in 1879, and incorporated </a:t>
            </a:r>
            <a:r>
              <a:rPr lang="en-US" b="1" dirty="0" smtClean="0"/>
              <a:t>D.M. Ferry &amp; </a:t>
            </a:r>
            <a:r>
              <a:rPr lang="en-US" b="1" dirty="0" err="1" smtClean="0"/>
              <a:t>Co.</a:t>
            </a:r>
            <a:r>
              <a:rPr lang="en-US" dirty="0" err="1" smtClean="0"/>
              <a:t>,with</a:t>
            </a:r>
            <a:r>
              <a:rPr lang="en-US" dirty="0" smtClean="0"/>
              <a:t> Ferry as president and </a:t>
            </a:r>
            <a:r>
              <a:rPr lang="en-US" b="1" dirty="0" smtClean="0"/>
              <a:t>James McMillan </a:t>
            </a:r>
            <a:r>
              <a:rPr lang="en-US" dirty="0" smtClean="0"/>
              <a:t>was vice-president. </a:t>
            </a:r>
          </a:p>
          <a:p>
            <a:r>
              <a:rPr lang="en-US" dirty="0" smtClean="0"/>
              <a:t>Largest seed company in the world at one time. Merged in 1930 to the Ferry-Morse Company, and it is now part of Jiffy International.</a:t>
            </a:r>
          </a:p>
          <a:p>
            <a:endParaRPr lang="en-US" dirty="0"/>
          </a:p>
        </p:txBody>
      </p:sp>
      <p:sp>
        <p:nvSpPr>
          <p:cNvPr id="6" name="TextBox 5"/>
          <p:cNvSpPr txBox="1"/>
          <p:nvPr/>
        </p:nvSpPr>
        <p:spPr>
          <a:xfrm>
            <a:off x="6781800" y="2743200"/>
            <a:ext cx="2153154" cy="215444"/>
          </a:xfrm>
          <a:prstGeom prst="rect">
            <a:avLst/>
          </a:prstGeom>
          <a:noFill/>
        </p:spPr>
        <p:txBody>
          <a:bodyPr wrap="none" rtlCol="0">
            <a:spAutoFit/>
          </a:bodyPr>
          <a:lstStyle/>
          <a:p>
            <a:r>
              <a:rPr lang="en-US" sz="800" dirty="0" smtClean="0"/>
              <a:t>http://en.wikipedia.org/wiki/Dexter_M._Ferry</a:t>
            </a:r>
            <a:endParaRPr lang="en-US" sz="800" dirty="0"/>
          </a:p>
        </p:txBody>
      </p:sp>
      <p:sp>
        <p:nvSpPr>
          <p:cNvPr id="7" name="TextBox 6"/>
          <p:cNvSpPr txBox="1"/>
          <p:nvPr/>
        </p:nvSpPr>
        <p:spPr>
          <a:xfrm>
            <a:off x="4800600" y="6324600"/>
            <a:ext cx="4110421" cy="215444"/>
          </a:xfrm>
          <a:prstGeom prst="rect">
            <a:avLst/>
          </a:prstGeom>
          <a:noFill/>
        </p:spPr>
        <p:txBody>
          <a:bodyPr wrap="none" rtlCol="0">
            <a:spAutoFit/>
          </a:bodyPr>
          <a:lstStyle/>
          <a:p>
            <a:r>
              <a:rPr lang="en-US" sz="800" dirty="0" smtClean="0"/>
              <a:t>http://www.icollector.com/D-M-Ferry-Co-Celebrated-Seeds-Embossed-Tin-Sign_i15045472</a:t>
            </a:r>
            <a:endParaRPr lang="en-US"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ewing tobacco.jpg"/>
          <p:cNvPicPr>
            <a:picLocks noChangeAspect="1"/>
          </p:cNvPicPr>
          <p:nvPr/>
        </p:nvPicPr>
        <p:blipFill>
          <a:blip r:embed="rId3" cstate="print"/>
          <a:stretch>
            <a:fillRect/>
          </a:stretch>
        </p:blipFill>
        <p:spPr>
          <a:xfrm>
            <a:off x="6629400" y="4343400"/>
            <a:ext cx="2299939" cy="2200275"/>
          </a:xfrm>
          <a:prstGeom prst="rect">
            <a:avLst/>
          </a:prstGeom>
        </p:spPr>
      </p:pic>
      <p:sp>
        <p:nvSpPr>
          <p:cNvPr id="2" name="Title 1"/>
          <p:cNvSpPr>
            <a:spLocks noGrp="1"/>
          </p:cNvSpPr>
          <p:nvPr>
            <p:ph type="title"/>
          </p:nvPr>
        </p:nvSpPr>
        <p:spPr/>
        <p:txBody>
          <a:bodyPr/>
          <a:lstStyle/>
          <a:p>
            <a:r>
              <a:rPr lang="en-US" dirty="0" smtClean="0"/>
              <a:t>Tobacco Products</a:t>
            </a:r>
            <a:endParaRPr lang="en-US" dirty="0"/>
          </a:p>
        </p:txBody>
      </p:sp>
      <p:sp>
        <p:nvSpPr>
          <p:cNvPr id="3" name="Content Placeholder 2"/>
          <p:cNvSpPr>
            <a:spLocks noGrp="1"/>
          </p:cNvSpPr>
          <p:nvPr>
            <p:ph sz="quarter" idx="1"/>
          </p:nvPr>
        </p:nvSpPr>
        <p:spPr>
          <a:xfrm>
            <a:off x="228600" y="1371600"/>
            <a:ext cx="5867400" cy="5334000"/>
          </a:xfrm>
        </p:spPr>
        <p:txBody>
          <a:bodyPr>
            <a:normAutofit fontScale="77500" lnSpcReduction="20000"/>
          </a:bodyPr>
          <a:lstStyle/>
          <a:p>
            <a:r>
              <a:rPr lang="en-US" dirty="0" smtClean="0"/>
              <a:t>Isaac Miller started make chewing tobacco in Detroit in the 1840s, and by 1880, tobacco products were Detroit’s most valuable “export.”</a:t>
            </a:r>
          </a:p>
          <a:p>
            <a:r>
              <a:rPr lang="en-US" b="1" dirty="0" smtClean="0"/>
              <a:t>John J. Bagley </a:t>
            </a:r>
            <a:r>
              <a:rPr lang="en-US" dirty="0" smtClean="0"/>
              <a:t>made a fortune selling Mayflower brand, and </a:t>
            </a:r>
            <a:r>
              <a:rPr lang="en-US" b="1" dirty="0" smtClean="0"/>
              <a:t>Daniel </a:t>
            </a:r>
            <a:r>
              <a:rPr lang="en-US" b="1" dirty="0" err="1" smtClean="0"/>
              <a:t>Scotten</a:t>
            </a:r>
            <a:r>
              <a:rPr lang="en-US" b="1" dirty="0" smtClean="0"/>
              <a:t> </a:t>
            </a:r>
            <a:r>
              <a:rPr lang="en-US" dirty="0" smtClean="0"/>
              <a:t>sold Hiawatha brand</a:t>
            </a:r>
          </a:p>
          <a:p>
            <a:r>
              <a:rPr lang="en-US" dirty="0" smtClean="0"/>
              <a:t>40 million cigars produced annually at peak in 1880s. Detroit was known as the “Tampa of the North.”</a:t>
            </a:r>
          </a:p>
          <a:p>
            <a:r>
              <a:rPr lang="en-US" dirty="0" smtClean="0"/>
              <a:t>Largest industry in Detroit until overtaken by the railroad car industry.</a:t>
            </a:r>
          </a:p>
          <a:p>
            <a:r>
              <a:rPr lang="en-US" dirty="0" smtClean="0"/>
              <a:t>Employed many immigrant women, particularly German and Polish</a:t>
            </a:r>
          </a:p>
        </p:txBody>
      </p:sp>
      <p:pic>
        <p:nvPicPr>
          <p:cNvPr id="4" name="Picture 3" descr="Bagley, John J..png"/>
          <p:cNvPicPr>
            <a:picLocks noChangeAspect="1"/>
          </p:cNvPicPr>
          <p:nvPr/>
        </p:nvPicPr>
        <p:blipFill>
          <a:blip r:embed="rId4" cstate="print"/>
          <a:stretch>
            <a:fillRect/>
          </a:stretch>
        </p:blipFill>
        <p:spPr>
          <a:xfrm>
            <a:off x="6934200" y="533400"/>
            <a:ext cx="1752600" cy="2133600"/>
          </a:xfrm>
          <a:prstGeom prst="rect">
            <a:avLst/>
          </a:prstGeom>
        </p:spPr>
      </p:pic>
      <p:sp>
        <p:nvSpPr>
          <p:cNvPr id="7" name="TextBox 6"/>
          <p:cNvSpPr txBox="1"/>
          <p:nvPr/>
        </p:nvSpPr>
        <p:spPr>
          <a:xfrm>
            <a:off x="6096000" y="2712184"/>
            <a:ext cx="3048000" cy="1631216"/>
          </a:xfrm>
          <a:prstGeom prst="rect">
            <a:avLst/>
          </a:prstGeom>
          <a:noFill/>
        </p:spPr>
        <p:txBody>
          <a:bodyPr wrap="square" rtlCol="0">
            <a:spAutoFit/>
          </a:bodyPr>
          <a:lstStyle/>
          <a:p>
            <a:r>
              <a:rPr lang="en-US" sz="2000" dirty="0" smtClean="0">
                <a:solidFill>
                  <a:schemeClr val="accent3">
                    <a:lumMod val="50000"/>
                  </a:schemeClr>
                </a:solidFill>
              </a:rPr>
              <a:t>Bagley was an apprentice to Isaac Miller in 1847, and bought Miller out in 1854.  He was governor from 1873-1877</a:t>
            </a:r>
            <a:endParaRPr lang="en-US" sz="2000" dirty="0">
              <a:solidFill>
                <a:schemeClr val="accent3">
                  <a:lumMod val="50000"/>
                </a:schemeClr>
              </a:solidFill>
            </a:endParaRPr>
          </a:p>
        </p:txBody>
      </p:sp>
      <p:sp>
        <p:nvSpPr>
          <p:cNvPr id="8" name="TextBox 7"/>
          <p:cNvSpPr txBox="1"/>
          <p:nvPr/>
        </p:nvSpPr>
        <p:spPr>
          <a:xfrm>
            <a:off x="6705600" y="304800"/>
            <a:ext cx="2209800" cy="338554"/>
          </a:xfrm>
          <a:prstGeom prst="rect">
            <a:avLst/>
          </a:prstGeom>
          <a:noFill/>
        </p:spPr>
        <p:txBody>
          <a:bodyPr wrap="square" rtlCol="0">
            <a:spAutoFit/>
          </a:bodyPr>
          <a:lstStyle/>
          <a:p>
            <a:r>
              <a:rPr lang="en-US" sz="800" dirty="0" smtClean="0"/>
              <a:t>http://www.michigan.gov/dnr/0,4570,7-153-54463_18670_18793-52956--,00.html</a:t>
            </a:r>
            <a:endParaRPr lang="en-US" sz="800" dirty="0"/>
          </a:p>
        </p:txBody>
      </p:sp>
      <p:sp>
        <p:nvSpPr>
          <p:cNvPr id="9" name="TextBox 8"/>
          <p:cNvSpPr txBox="1"/>
          <p:nvPr/>
        </p:nvSpPr>
        <p:spPr>
          <a:xfrm>
            <a:off x="7086600" y="6553200"/>
            <a:ext cx="1765227" cy="215444"/>
          </a:xfrm>
          <a:prstGeom prst="rect">
            <a:avLst/>
          </a:prstGeom>
          <a:noFill/>
        </p:spPr>
        <p:txBody>
          <a:bodyPr wrap="none" rtlCol="0">
            <a:spAutoFit/>
          </a:bodyPr>
          <a:lstStyle/>
          <a:p>
            <a:r>
              <a:rPr lang="en-US" sz="800" dirty="0" smtClean="0"/>
              <a:t>http://www.esnarf.com/3449fk.htm</a:t>
            </a:r>
            <a:endParaRPr lang="en-US" sz="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oh, Bernhard.jpg"/>
          <p:cNvPicPr>
            <a:picLocks noChangeAspect="1"/>
          </p:cNvPicPr>
          <p:nvPr/>
        </p:nvPicPr>
        <p:blipFill>
          <a:blip r:embed="rId3" cstate="print"/>
          <a:stretch>
            <a:fillRect/>
          </a:stretch>
        </p:blipFill>
        <p:spPr>
          <a:xfrm>
            <a:off x="6324600" y="3929660"/>
            <a:ext cx="2133601" cy="2742041"/>
          </a:xfrm>
          <a:prstGeom prst="rect">
            <a:avLst/>
          </a:prstGeom>
        </p:spPr>
      </p:pic>
      <p:sp>
        <p:nvSpPr>
          <p:cNvPr id="2" name="Title 1"/>
          <p:cNvSpPr>
            <a:spLocks noGrp="1"/>
          </p:cNvSpPr>
          <p:nvPr>
            <p:ph type="title"/>
          </p:nvPr>
        </p:nvSpPr>
        <p:spPr>
          <a:xfrm>
            <a:off x="1828800" y="533400"/>
            <a:ext cx="5562600" cy="685800"/>
          </a:xfrm>
        </p:spPr>
        <p:txBody>
          <a:bodyPr/>
          <a:lstStyle/>
          <a:p>
            <a:r>
              <a:rPr lang="en-US" dirty="0" smtClean="0"/>
              <a:t>Brewing</a:t>
            </a:r>
            <a:endParaRPr lang="en-US" dirty="0"/>
          </a:p>
        </p:txBody>
      </p:sp>
      <p:sp>
        <p:nvSpPr>
          <p:cNvPr id="3" name="Content Placeholder 2"/>
          <p:cNvSpPr>
            <a:spLocks noGrp="1"/>
          </p:cNvSpPr>
          <p:nvPr>
            <p:ph sz="quarter" idx="1"/>
          </p:nvPr>
        </p:nvSpPr>
        <p:spPr>
          <a:xfrm>
            <a:off x="304800" y="1295400"/>
            <a:ext cx="8686800" cy="3276600"/>
          </a:xfrm>
        </p:spPr>
        <p:txBody>
          <a:bodyPr>
            <a:normAutofit fontScale="55000" lnSpcReduction="20000"/>
          </a:bodyPr>
          <a:lstStyle/>
          <a:p>
            <a:r>
              <a:rPr lang="en-US" dirty="0" smtClean="0"/>
              <a:t>Detroit’s oldest manufacturing activity started in 1830s with the Davis &amp; Moore Brewery.  </a:t>
            </a:r>
          </a:p>
          <a:p>
            <a:r>
              <a:rPr lang="en-US" dirty="0" smtClean="0"/>
              <a:t>German immigration increased the number of breweries to over 40 in 1861, half of which were German.</a:t>
            </a:r>
          </a:p>
          <a:p>
            <a:r>
              <a:rPr lang="en-US" b="1" dirty="0" smtClean="0"/>
              <a:t>Bernhard Stroh </a:t>
            </a:r>
            <a:r>
              <a:rPr lang="en-US" dirty="0" smtClean="0"/>
              <a:t>of Germany came to Detroit in 1850, and founded brewery in his basement, and sold door-to-door in a wheelbarrow.  Stroh’s unsuccessful “Lion’s Head Brewery” left him deeply in debt when he died in 1882. The lion emblem is still on Stroh’s bottles today.</a:t>
            </a:r>
          </a:p>
          <a:p>
            <a:r>
              <a:rPr lang="en-US" dirty="0" smtClean="0"/>
              <a:t>Sons, Bernhard and Julius, took over in 1885</a:t>
            </a:r>
          </a:p>
          <a:p>
            <a:r>
              <a:rPr lang="en-US" dirty="0" smtClean="0"/>
              <a:t>1880s – 110 breweries in Detroit</a:t>
            </a:r>
          </a:p>
          <a:p>
            <a:r>
              <a:rPr lang="en-US" dirty="0" smtClean="0"/>
              <a:t>Stroh’s sold ice cream during Prohibition</a:t>
            </a:r>
          </a:p>
          <a:p>
            <a:r>
              <a:rPr lang="en-US" dirty="0" smtClean="0"/>
              <a:t>Stroh’s stopped brewing in Detroit in 1985, and was bought by Pabst in 2000. </a:t>
            </a:r>
            <a:endParaRPr lang="en-US" dirty="0"/>
          </a:p>
        </p:txBody>
      </p:sp>
      <p:pic>
        <p:nvPicPr>
          <p:cNvPr id="5" name="Picture 4" descr="Stroh_Brewery_Company 1864.jpg"/>
          <p:cNvPicPr>
            <a:picLocks noChangeAspect="1"/>
          </p:cNvPicPr>
          <p:nvPr/>
        </p:nvPicPr>
        <p:blipFill>
          <a:blip r:embed="rId4" cstate="print"/>
          <a:stretch>
            <a:fillRect/>
          </a:stretch>
        </p:blipFill>
        <p:spPr>
          <a:xfrm>
            <a:off x="609600" y="4355042"/>
            <a:ext cx="2895600" cy="2228003"/>
          </a:xfrm>
          <a:prstGeom prst="rect">
            <a:avLst/>
          </a:prstGeom>
        </p:spPr>
      </p:pic>
      <p:sp>
        <p:nvSpPr>
          <p:cNvPr id="6" name="TextBox 5"/>
          <p:cNvSpPr txBox="1"/>
          <p:nvPr/>
        </p:nvSpPr>
        <p:spPr>
          <a:xfrm>
            <a:off x="3581400" y="5029200"/>
            <a:ext cx="2362200" cy="1015663"/>
          </a:xfrm>
          <a:prstGeom prst="rect">
            <a:avLst/>
          </a:prstGeom>
          <a:noFill/>
        </p:spPr>
        <p:txBody>
          <a:bodyPr wrap="square" rtlCol="0">
            <a:spAutoFit/>
          </a:bodyPr>
          <a:lstStyle/>
          <a:p>
            <a:r>
              <a:rPr lang="en-US" sz="2000" dirty="0" smtClean="0"/>
              <a:t>The Stroh’s factory in 1864 next to the Stroh home.</a:t>
            </a:r>
            <a:endParaRPr lang="en-US" sz="2000" dirty="0"/>
          </a:p>
        </p:txBody>
      </p:sp>
      <p:sp>
        <p:nvSpPr>
          <p:cNvPr id="7" name="TextBox 6"/>
          <p:cNvSpPr txBox="1"/>
          <p:nvPr/>
        </p:nvSpPr>
        <p:spPr>
          <a:xfrm>
            <a:off x="685800" y="6642556"/>
            <a:ext cx="2531462" cy="215444"/>
          </a:xfrm>
          <a:prstGeom prst="rect">
            <a:avLst/>
          </a:prstGeom>
          <a:noFill/>
        </p:spPr>
        <p:txBody>
          <a:bodyPr wrap="none" rtlCol="0">
            <a:spAutoFit/>
          </a:bodyPr>
          <a:lstStyle/>
          <a:p>
            <a:r>
              <a:rPr lang="en-US" sz="800" dirty="0" smtClean="0"/>
              <a:t>http://en.wikipedia.org/wiki/Stroh_Brewery_Company</a:t>
            </a:r>
            <a:endParaRPr lang="en-US" sz="800" dirty="0"/>
          </a:p>
        </p:txBody>
      </p:sp>
      <p:sp>
        <p:nvSpPr>
          <p:cNvPr id="8" name="TextBox 7"/>
          <p:cNvSpPr txBox="1"/>
          <p:nvPr/>
        </p:nvSpPr>
        <p:spPr>
          <a:xfrm>
            <a:off x="5029200" y="6642556"/>
            <a:ext cx="3762568" cy="215444"/>
          </a:xfrm>
          <a:prstGeom prst="rect">
            <a:avLst/>
          </a:prstGeom>
          <a:noFill/>
        </p:spPr>
        <p:txBody>
          <a:bodyPr wrap="none" rtlCol="0">
            <a:spAutoFit/>
          </a:bodyPr>
          <a:lstStyle/>
          <a:p>
            <a:r>
              <a:rPr lang="en-US" sz="800" dirty="0" smtClean="0"/>
              <a:t>http://records.ancestry.com/Bernhard_August_Stroh_records.ashx?pid=4042733</a:t>
            </a:r>
            <a:endParaRPr lang="en-US" sz="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wner\Desktop\Documents\OLD PC\My Pictures\City of Detroit III.gif"/>
          <p:cNvPicPr>
            <a:picLocks noChangeAspect="1" noChangeArrowheads="1"/>
          </p:cNvPicPr>
          <p:nvPr/>
        </p:nvPicPr>
        <p:blipFill>
          <a:blip r:embed="rId3" cstate="print"/>
          <a:srcRect/>
          <a:stretch>
            <a:fillRect/>
          </a:stretch>
        </p:blipFill>
        <p:spPr bwMode="auto">
          <a:xfrm>
            <a:off x="304800" y="5181600"/>
            <a:ext cx="2362200" cy="1527556"/>
          </a:xfrm>
          <a:prstGeom prst="rect">
            <a:avLst/>
          </a:prstGeom>
          <a:noFill/>
        </p:spPr>
      </p:pic>
      <p:pic>
        <p:nvPicPr>
          <p:cNvPr id="4" name="Picture 3" descr="USS Michigan.gif"/>
          <p:cNvPicPr>
            <a:picLocks noChangeAspect="1"/>
          </p:cNvPicPr>
          <p:nvPr/>
        </p:nvPicPr>
        <p:blipFill>
          <a:blip r:embed="rId4" cstate="print"/>
          <a:stretch>
            <a:fillRect/>
          </a:stretch>
        </p:blipFill>
        <p:spPr>
          <a:xfrm>
            <a:off x="6865937" y="152400"/>
            <a:ext cx="2278063" cy="1600200"/>
          </a:xfrm>
          <a:prstGeom prst="rect">
            <a:avLst/>
          </a:prstGeom>
        </p:spPr>
      </p:pic>
      <p:sp>
        <p:nvSpPr>
          <p:cNvPr id="2" name="Title 1"/>
          <p:cNvSpPr>
            <a:spLocks noGrp="1"/>
          </p:cNvSpPr>
          <p:nvPr>
            <p:ph type="title"/>
          </p:nvPr>
        </p:nvSpPr>
        <p:spPr/>
        <p:txBody>
          <a:bodyPr/>
          <a:lstStyle/>
          <a:p>
            <a:r>
              <a:rPr lang="en-US" dirty="0" smtClean="0"/>
              <a:t>Ship Building</a:t>
            </a:r>
            <a:endParaRPr lang="en-US" dirty="0"/>
          </a:p>
        </p:txBody>
      </p:sp>
      <p:sp>
        <p:nvSpPr>
          <p:cNvPr id="3" name="Content Placeholder 2"/>
          <p:cNvSpPr>
            <a:spLocks noGrp="1"/>
          </p:cNvSpPr>
          <p:nvPr>
            <p:ph sz="quarter" idx="1"/>
          </p:nvPr>
        </p:nvSpPr>
        <p:spPr>
          <a:xfrm>
            <a:off x="457200" y="1447800"/>
            <a:ext cx="8534400" cy="4525963"/>
          </a:xfrm>
        </p:spPr>
        <p:txBody>
          <a:bodyPr>
            <a:normAutofit fontScale="70000" lnSpcReduction="20000"/>
          </a:bodyPr>
          <a:lstStyle/>
          <a:p>
            <a:r>
              <a:rPr lang="en-US" dirty="0" smtClean="0">
                <a:ea typeface="ＭＳ Ｐゴシック" pitchFamily="34" charset="-128"/>
              </a:rPr>
              <a:t>1819 – Sam Ward comes to Marine City to begin building ships</a:t>
            </a:r>
          </a:p>
          <a:p>
            <a:r>
              <a:rPr lang="en-US" dirty="0" smtClean="0">
                <a:ea typeface="ＭＳ Ｐゴシック" pitchFamily="34" charset="-128"/>
              </a:rPr>
              <a:t>1833 - Oliver Newberry builds the U.S.S. </a:t>
            </a:r>
            <a:r>
              <a:rPr lang="en-US" i="1" dirty="0" smtClean="0">
                <a:ea typeface="ＭＳ Ｐゴシック" pitchFamily="34" charset="-128"/>
              </a:rPr>
              <a:t>Michigan</a:t>
            </a:r>
            <a:r>
              <a:rPr lang="en-US" dirty="0" smtClean="0">
                <a:ea typeface="ＭＳ Ｐゴシック" pitchFamily="34" charset="-128"/>
              </a:rPr>
              <a:t>.</a:t>
            </a:r>
          </a:p>
          <a:p>
            <a:r>
              <a:rPr lang="en-US" dirty="0" smtClean="0">
                <a:ea typeface="ＭＳ Ｐゴシック" pitchFamily="34" charset="-128"/>
              </a:rPr>
              <a:t>1852 - </a:t>
            </a:r>
            <a:r>
              <a:rPr lang="en-US" b="1" dirty="0" smtClean="0">
                <a:ea typeface="ＭＳ Ｐゴシック" pitchFamily="34" charset="-128"/>
              </a:rPr>
              <a:t>Detroit Dry Dock Company </a:t>
            </a:r>
            <a:r>
              <a:rPr lang="en-US" dirty="0" smtClean="0">
                <a:ea typeface="ＭＳ Ｐゴシック" pitchFamily="34" charset="-128"/>
              </a:rPr>
              <a:t>starts (175 steamships built in Detroit from 1827-1887)</a:t>
            </a:r>
          </a:p>
          <a:p>
            <a:r>
              <a:rPr lang="en-US" dirty="0" smtClean="0">
                <a:ea typeface="ＭＳ Ｐゴシック" pitchFamily="34" charset="-128"/>
              </a:rPr>
              <a:t>Detroit/Wyandotte area launched more ships than anywhere else in the U.S. </a:t>
            </a:r>
          </a:p>
          <a:p>
            <a:r>
              <a:rPr lang="en-US" dirty="0" smtClean="0">
                <a:ea typeface="ＭＳ Ｐゴシック" pitchFamily="34" charset="-128"/>
              </a:rPr>
              <a:t>1867 – </a:t>
            </a:r>
            <a:r>
              <a:rPr lang="en-US" b="1" dirty="0" smtClean="0">
                <a:ea typeface="ＭＳ Ｐゴシック" pitchFamily="34" charset="-128"/>
              </a:rPr>
              <a:t>James McMillan </a:t>
            </a:r>
            <a:r>
              <a:rPr lang="en-US" dirty="0" smtClean="0">
                <a:ea typeface="ＭＳ Ｐゴシック" pitchFamily="34" charset="-128"/>
              </a:rPr>
              <a:t>invests in Detroit Dry Dock Company, which eventually builds ships for his </a:t>
            </a:r>
            <a:r>
              <a:rPr lang="en-US" b="1" dirty="0" smtClean="0">
                <a:ea typeface="ＭＳ Ｐゴシック" pitchFamily="34" charset="-128"/>
              </a:rPr>
              <a:t>Detroit &amp; Cleveland Navigation Company</a:t>
            </a:r>
            <a:r>
              <a:rPr lang="en-US" dirty="0" smtClean="0">
                <a:ea typeface="ＭＳ Ｐゴシック" pitchFamily="34" charset="-128"/>
              </a:rPr>
              <a:t>.  </a:t>
            </a:r>
            <a:r>
              <a:rPr lang="en-US" i="1" dirty="0" smtClean="0">
                <a:ea typeface="ＭＳ Ｐゴシック" pitchFamily="34" charset="-128"/>
              </a:rPr>
              <a:t>For two years in 1880-82</a:t>
            </a:r>
            <a:r>
              <a:rPr lang="en-US" b="1" i="1" dirty="0" smtClean="0">
                <a:ea typeface="ＭＳ Ｐゴシック" pitchFamily="34" charset="-128"/>
              </a:rPr>
              <a:t>, </a:t>
            </a:r>
            <a:r>
              <a:rPr lang="en-US" i="1" dirty="0" smtClean="0">
                <a:ea typeface="ＭＳ Ｐゴシック" pitchFamily="34" charset="-128"/>
              </a:rPr>
              <a:t>young</a:t>
            </a:r>
            <a:r>
              <a:rPr lang="en-US" b="1" i="1" dirty="0" smtClean="0">
                <a:ea typeface="ＭＳ Ｐゴシック" pitchFamily="34" charset="-128"/>
              </a:rPr>
              <a:t> Henry Ford </a:t>
            </a:r>
            <a:r>
              <a:rPr lang="en-US" i="1" dirty="0" smtClean="0">
                <a:ea typeface="ＭＳ Ｐゴシック" pitchFamily="34" charset="-128"/>
              </a:rPr>
              <a:t>worked on engines at the DDDC.</a:t>
            </a:r>
          </a:p>
          <a:p>
            <a:r>
              <a:rPr lang="en-US" dirty="0" smtClean="0">
                <a:ea typeface="ＭＳ Ｐゴシック" pitchFamily="34" charset="-128"/>
              </a:rPr>
              <a:t>Bay City and Marine City were important too</a:t>
            </a:r>
          </a:p>
          <a:p>
            <a:r>
              <a:rPr lang="en-US" dirty="0" smtClean="0">
                <a:ea typeface="ＭＳ Ｐゴシック" pitchFamily="34" charset="-128"/>
              </a:rPr>
              <a:t>Ward, and his nephew, </a:t>
            </a:r>
            <a:r>
              <a:rPr lang="en-US" dirty="0" err="1" smtClean="0">
                <a:ea typeface="ＭＳ Ｐゴシック" pitchFamily="34" charset="-128"/>
              </a:rPr>
              <a:t>Eber</a:t>
            </a:r>
            <a:r>
              <a:rPr lang="en-US" dirty="0" smtClean="0">
                <a:ea typeface="ＭＳ Ｐゴシック" pitchFamily="34" charset="-128"/>
              </a:rPr>
              <a:t> Brock Ward, later became captains</a:t>
            </a:r>
          </a:p>
          <a:p>
            <a:pPr>
              <a:buNone/>
            </a:pPr>
            <a:endParaRPr lang="en-US" dirty="0"/>
          </a:p>
        </p:txBody>
      </p:sp>
      <p:sp>
        <p:nvSpPr>
          <p:cNvPr id="6" name="TextBox 5"/>
          <p:cNvSpPr txBox="1"/>
          <p:nvPr/>
        </p:nvSpPr>
        <p:spPr>
          <a:xfrm>
            <a:off x="2286000" y="5410200"/>
            <a:ext cx="6085640" cy="400110"/>
          </a:xfrm>
          <a:prstGeom prst="rect">
            <a:avLst/>
          </a:prstGeom>
          <a:noFill/>
        </p:spPr>
        <p:txBody>
          <a:bodyPr wrap="none" rtlCol="0">
            <a:spAutoFit/>
          </a:bodyPr>
          <a:lstStyle/>
          <a:p>
            <a:r>
              <a:rPr lang="en-US" sz="2000" dirty="0" smtClean="0">
                <a:solidFill>
                  <a:srgbClr val="C00000"/>
                </a:solidFill>
              </a:rPr>
              <a:t>The </a:t>
            </a:r>
            <a:r>
              <a:rPr lang="en-US" sz="2000" i="1" dirty="0" smtClean="0">
                <a:solidFill>
                  <a:srgbClr val="C00000"/>
                </a:solidFill>
              </a:rPr>
              <a:t>City of Detroit III </a:t>
            </a:r>
            <a:r>
              <a:rPr lang="en-US" sz="2000" dirty="0" smtClean="0">
                <a:solidFill>
                  <a:srgbClr val="C00000"/>
                </a:solidFill>
              </a:rPr>
              <a:t>was the D &amp; C’s most luxurious ship</a:t>
            </a:r>
            <a:endParaRPr lang="en-US" sz="2000" dirty="0">
              <a:solidFill>
                <a:srgbClr val="C00000"/>
              </a:solidFill>
            </a:endParaRPr>
          </a:p>
        </p:txBody>
      </p:sp>
      <p:sp>
        <p:nvSpPr>
          <p:cNvPr id="7" name="TextBox 6"/>
          <p:cNvSpPr txBox="1"/>
          <p:nvPr/>
        </p:nvSpPr>
        <p:spPr>
          <a:xfrm>
            <a:off x="4648200" y="0"/>
            <a:ext cx="4343400" cy="215444"/>
          </a:xfrm>
          <a:prstGeom prst="rect">
            <a:avLst/>
          </a:prstGeom>
          <a:noFill/>
        </p:spPr>
        <p:txBody>
          <a:bodyPr wrap="square" rtlCol="0">
            <a:spAutoFit/>
          </a:bodyPr>
          <a:lstStyle/>
          <a:p>
            <a:r>
              <a:rPr lang="en-US" sz="800" dirty="0" smtClean="0"/>
              <a:t>http://civilwartalk.com/threads/the-first-iron-warship-of-the-us-navy-the-uss-michigan.90659/</a:t>
            </a:r>
            <a:endParaRPr lang="en-US" sz="800" dirty="0"/>
          </a:p>
        </p:txBody>
      </p:sp>
      <p:sp>
        <p:nvSpPr>
          <p:cNvPr id="9" name="Rectangle 8"/>
          <p:cNvSpPr/>
          <p:nvPr/>
        </p:nvSpPr>
        <p:spPr>
          <a:xfrm>
            <a:off x="228600" y="6642556"/>
            <a:ext cx="3657600" cy="215444"/>
          </a:xfrm>
          <a:prstGeom prst="rect">
            <a:avLst/>
          </a:prstGeom>
        </p:spPr>
        <p:txBody>
          <a:bodyPr wrap="square">
            <a:spAutoFit/>
          </a:bodyPr>
          <a:lstStyle/>
          <a:p>
            <a:r>
              <a:rPr lang="en-US" sz="800" dirty="0" smtClean="0"/>
              <a:t>http://www.city-data.com/forum/detroit/1684491-detroit-we-never-knew.html</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XGA6ZH.jpg"/>
          <p:cNvPicPr>
            <a:picLocks noChangeAspect="1"/>
          </p:cNvPicPr>
          <p:nvPr/>
        </p:nvPicPr>
        <p:blipFill>
          <a:blip r:embed="rId3" cstate="print"/>
          <a:stretch>
            <a:fillRect/>
          </a:stretch>
        </p:blipFill>
        <p:spPr>
          <a:xfrm>
            <a:off x="7086600" y="4419600"/>
            <a:ext cx="1905000" cy="2247900"/>
          </a:xfrm>
          <a:prstGeom prst="rect">
            <a:avLst/>
          </a:prstGeom>
        </p:spPr>
      </p:pic>
      <p:sp>
        <p:nvSpPr>
          <p:cNvPr id="2" name="Title 1"/>
          <p:cNvSpPr>
            <a:spLocks noGrp="1"/>
          </p:cNvSpPr>
          <p:nvPr>
            <p:ph type="title"/>
          </p:nvPr>
        </p:nvSpPr>
        <p:spPr/>
        <p:txBody>
          <a:bodyPr/>
          <a:lstStyle/>
          <a:p>
            <a:r>
              <a:rPr lang="en-US" dirty="0" smtClean="0"/>
              <a:t>Election of 1860</a:t>
            </a:r>
            <a:endParaRPr lang="en-US" dirty="0"/>
          </a:p>
        </p:txBody>
      </p:sp>
      <p:sp>
        <p:nvSpPr>
          <p:cNvPr id="3" name="Content Placeholder 2"/>
          <p:cNvSpPr>
            <a:spLocks noGrp="1"/>
          </p:cNvSpPr>
          <p:nvPr>
            <p:ph idx="1"/>
          </p:nvPr>
        </p:nvSpPr>
        <p:spPr>
          <a:xfrm>
            <a:off x="0" y="1600200"/>
            <a:ext cx="8229600" cy="4525963"/>
          </a:xfrm>
        </p:spPr>
        <p:txBody>
          <a:bodyPr>
            <a:normAutofit fontScale="92500" lnSpcReduction="10000"/>
          </a:bodyPr>
          <a:lstStyle/>
          <a:p>
            <a:r>
              <a:rPr lang="en-US" dirty="0" smtClean="0"/>
              <a:t>Republican Abe Lincoln vs. (Northern) Democrat Stephen Douglas vs. (Southern) Democrat John C. Breckinridge</a:t>
            </a:r>
          </a:p>
          <a:p>
            <a:r>
              <a:rPr lang="en-US" dirty="0" smtClean="0"/>
              <a:t>Seward campaigned in Michigan on Lincoln’s behalf, and Douglas visited </a:t>
            </a:r>
          </a:p>
          <a:p>
            <a:r>
              <a:rPr lang="en-US" dirty="0" smtClean="0"/>
              <a:t>Lincoln won (88,445 votes) over Douglas (64,958)</a:t>
            </a:r>
          </a:p>
          <a:p>
            <a:r>
              <a:rPr lang="en-US" dirty="0" smtClean="0"/>
              <a:t>Republican </a:t>
            </a:r>
            <a:r>
              <a:rPr lang="en-US" b="1" dirty="0" smtClean="0"/>
              <a:t>Austin Blair</a:t>
            </a:r>
            <a:r>
              <a:rPr lang="en-US" dirty="0" smtClean="0"/>
              <a:t> defeated Democrat John Barry for the governor. He won reelection by a narrow margin in 1862.</a:t>
            </a:r>
          </a:p>
        </p:txBody>
      </p:sp>
      <p:pic>
        <p:nvPicPr>
          <p:cNvPr id="5" name="Picture 4" descr="jbreck.jpg"/>
          <p:cNvPicPr>
            <a:picLocks noChangeAspect="1"/>
          </p:cNvPicPr>
          <p:nvPr/>
        </p:nvPicPr>
        <p:blipFill>
          <a:blip r:embed="rId4" cstate="print"/>
          <a:stretch>
            <a:fillRect/>
          </a:stretch>
        </p:blipFill>
        <p:spPr>
          <a:xfrm>
            <a:off x="7905438" y="914400"/>
            <a:ext cx="1136753" cy="1524000"/>
          </a:xfrm>
          <a:prstGeom prst="rect">
            <a:avLst/>
          </a:prstGeom>
        </p:spPr>
      </p:pic>
      <p:sp>
        <p:nvSpPr>
          <p:cNvPr id="6" name="TextBox 5"/>
          <p:cNvSpPr txBox="1"/>
          <p:nvPr/>
        </p:nvSpPr>
        <p:spPr>
          <a:xfrm>
            <a:off x="7696200" y="533400"/>
            <a:ext cx="1447800" cy="338554"/>
          </a:xfrm>
          <a:prstGeom prst="rect">
            <a:avLst/>
          </a:prstGeom>
          <a:noFill/>
        </p:spPr>
        <p:txBody>
          <a:bodyPr wrap="square" rtlCol="0">
            <a:spAutoFit/>
          </a:bodyPr>
          <a:lstStyle/>
          <a:p>
            <a:r>
              <a:rPr lang="en-US" sz="800" dirty="0" smtClean="0"/>
              <a:t>http://www.russpickett.com/ushist/usvpres2.htm</a:t>
            </a:r>
            <a:endParaRPr lang="en-US" sz="800" dirty="0"/>
          </a:p>
        </p:txBody>
      </p:sp>
      <p:pic>
        <p:nvPicPr>
          <p:cNvPr id="7" name="Picture 6" descr="Stephen_Douglas.jpg"/>
          <p:cNvPicPr>
            <a:picLocks noChangeAspect="1"/>
          </p:cNvPicPr>
          <p:nvPr/>
        </p:nvPicPr>
        <p:blipFill>
          <a:blip r:embed="rId5" cstate="print"/>
          <a:stretch>
            <a:fillRect/>
          </a:stretch>
        </p:blipFill>
        <p:spPr>
          <a:xfrm>
            <a:off x="6477000" y="228600"/>
            <a:ext cx="992644" cy="1295400"/>
          </a:xfrm>
          <a:prstGeom prst="rect">
            <a:avLst/>
          </a:prstGeom>
        </p:spPr>
      </p:pic>
      <p:sp>
        <p:nvSpPr>
          <p:cNvPr id="8" name="TextBox 7"/>
          <p:cNvSpPr txBox="1"/>
          <p:nvPr/>
        </p:nvSpPr>
        <p:spPr>
          <a:xfrm>
            <a:off x="6291937" y="0"/>
            <a:ext cx="2852063" cy="215444"/>
          </a:xfrm>
          <a:prstGeom prst="rect">
            <a:avLst/>
          </a:prstGeom>
          <a:noFill/>
        </p:spPr>
        <p:txBody>
          <a:bodyPr wrap="none" rtlCol="0">
            <a:spAutoFit/>
          </a:bodyPr>
          <a:lstStyle/>
          <a:p>
            <a:r>
              <a:rPr lang="en-US" sz="800" dirty="0" smtClean="0"/>
              <a:t>http://en.wikipedia.org/wiki/File:AbrahamLincoln.png</a:t>
            </a:r>
            <a:endParaRPr lang="en-US" sz="800" dirty="0"/>
          </a:p>
        </p:txBody>
      </p:sp>
      <p:pic>
        <p:nvPicPr>
          <p:cNvPr id="9" name="Picture 8" descr="458px-AbrahamLincoln.png"/>
          <p:cNvPicPr>
            <a:picLocks noChangeAspect="1"/>
          </p:cNvPicPr>
          <p:nvPr/>
        </p:nvPicPr>
        <p:blipFill>
          <a:blip r:embed="rId6" cstate="print"/>
          <a:stretch>
            <a:fillRect/>
          </a:stretch>
        </p:blipFill>
        <p:spPr>
          <a:xfrm>
            <a:off x="5105400" y="152400"/>
            <a:ext cx="1066800" cy="1395225"/>
          </a:xfrm>
          <a:prstGeom prst="rect">
            <a:avLst/>
          </a:prstGeom>
        </p:spPr>
      </p:pic>
      <p:sp>
        <p:nvSpPr>
          <p:cNvPr id="10" name="TextBox 9"/>
          <p:cNvSpPr txBox="1"/>
          <p:nvPr/>
        </p:nvSpPr>
        <p:spPr>
          <a:xfrm>
            <a:off x="2133600" y="0"/>
            <a:ext cx="2852063" cy="215444"/>
          </a:xfrm>
          <a:prstGeom prst="rect">
            <a:avLst/>
          </a:prstGeom>
          <a:noFill/>
        </p:spPr>
        <p:txBody>
          <a:bodyPr wrap="none" rtlCol="0">
            <a:spAutoFit/>
          </a:bodyPr>
          <a:lstStyle/>
          <a:p>
            <a:r>
              <a:rPr lang="en-US" sz="800" dirty="0" smtClean="0"/>
              <a:t>http://en.wikipedia.org/wiki/File:AbrahamLincoln.png</a:t>
            </a:r>
            <a:endParaRPr lang="en-US" sz="800" dirty="0"/>
          </a:p>
        </p:txBody>
      </p:sp>
      <p:sp>
        <p:nvSpPr>
          <p:cNvPr id="11" name="TextBox 10"/>
          <p:cNvSpPr txBox="1"/>
          <p:nvPr/>
        </p:nvSpPr>
        <p:spPr>
          <a:xfrm>
            <a:off x="6400800" y="6642556"/>
            <a:ext cx="2595582" cy="215444"/>
          </a:xfrm>
          <a:prstGeom prst="rect">
            <a:avLst/>
          </a:prstGeom>
          <a:noFill/>
        </p:spPr>
        <p:txBody>
          <a:bodyPr wrap="none" rtlCol="0">
            <a:spAutoFit/>
          </a:bodyPr>
          <a:lstStyle/>
          <a:p>
            <a:r>
              <a:rPr lang="en-US" sz="800" dirty="0" smtClean="0"/>
              <a:t>http://hd.housedivided.dickinson.edu/node/32269</a:t>
            </a:r>
            <a:endParaRPr lang="en-US" sz="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Detroit &amp; Cleveland Navigation Co.</a:t>
            </a:r>
            <a:endParaRPr lang="en-US" dirty="0"/>
          </a:p>
        </p:txBody>
      </p:sp>
      <p:sp>
        <p:nvSpPr>
          <p:cNvPr id="5" name="Content Placeholder 4"/>
          <p:cNvSpPr>
            <a:spLocks noGrp="1"/>
          </p:cNvSpPr>
          <p:nvPr>
            <p:ph idx="1"/>
          </p:nvPr>
        </p:nvSpPr>
        <p:spPr>
          <a:xfrm>
            <a:off x="228600" y="1524001"/>
            <a:ext cx="8686800" cy="2743200"/>
          </a:xfrm>
        </p:spPr>
        <p:txBody>
          <a:bodyPr>
            <a:normAutofit fontScale="62500" lnSpcReduction="20000"/>
          </a:bodyPr>
          <a:lstStyle/>
          <a:p>
            <a:r>
              <a:rPr lang="en-US" dirty="0" smtClean="0"/>
              <a:t>1850 – Detroit &amp; Cleveland Steamboat Company started by Capt. Arthur Edwards with two small boats</a:t>
            </a:r>
          </a:p>
          <a:p>
            <a:r>
              <a:rPr lang="en-US" dirty="0" smtClean="0"/>
              <a:t>1868 – Incorporated by John Owen as the D &amp; C Steam Navigation Company</a:t>
            </a:r>
          </a:p>
          <a:p>
            <a:r>
              <a:rPr lang="en-US" dirty="0" smtClean="0"/>
              <a:t>1877 – James McMillan invests in company and eventually owns in 1880. Built the largest side-wheel passenger steamers in the world</a:t>
            </a:r>
          </a:p>
          <a:p>
            <a:r>
              <a:rPr lang="en-US" dirty="0" smtClean="0"/>
              <a:t>Went out of business in 1950</a:t>
            </a:r>
          </a:p>
          <a:p>
            <a:r>
              <a:rPr lang="en-US" dirty="0" smtClean="0"/>
              <a:t>Most famous ship was the </a:t>
            </a:r>
            <a:r>
              <a:rPr lang="en-US" b="1" dirty="0" smtClean="0"/>
              <a:t>City of Detroit III</a:t>
            </a:r>
            <a:r>
              <a:rPr lang="en-US" dirty="0" smtClean="0"/>
              <a:t>. The “Gothic Room” was rebuilt in the </a:t>
            </a:r>
            <a:r>
              <a:rPr lang="en-US" dirty="0" err="1" smtClean="0"/>
              <a:t>Dossin</a:t>
            </a:r>
            <a:r>
              <a:rPr lang="en-US" dirty="0" smtClean="0"/>
              <a:t> Great Lakes Museum.  </a:t>
            </a:r>
            <a:endParaRPr lang="en-US" dirty="0"/>
          </a:p>
        </p:txBody>
      </p:sp>
      <p:pic>
        <p:nvPicPr>
          <p:cNvPr id="6" name="Picture 5" descr="_DSC9388.jpg"/>
          <p:cNvPicPr>
            <a:picLocks noChangeAspect="1"/>
          </p:cNvPicPr>
          <p:nvPr/>
        </p:nvPicPr>
        <p:blipFill>
          <a:blip r:embed="rId3" cstate="print"/>
          <a:stretch>
            <a:fillRect/>
          </a:stretch>
        </p:blipFill>
        <p:spPr>
          <a:xfrm>
            <a:off x="4953000" y="4343400"/>
            <a:ext cx="3810000" cy="2155825"/>
          </a:xfrm>
          <a:prstGeom prst="rect">
            <a:avLst/>
          </a:prstGeom>
        </p:spPr>
      </p:pic>
      <p:sp>
        <p:nvSpPr>
          <p:cNvPr id="7" name="Rectangle 6"/>
          <p:cNvSpPr/>
          <p:nvPr/>
        </p:nvSpPr>
        <p:spPr>
          <a:xfrm>
            <a:off x="5486400" y="6519446"/>
            <a:ext cx="2819400" cy="338554"/>
          </a:xfrm>
          <a:prstGeom prst="rect">
            <a:avLst/>
          </a:prstGeom>
        </p:spPr>
        <p:txBody>
          <a:bodyPr wrap="square">
            <a:spAutoFit/>
          </a:bodyPr>
          <a:lstStyle/>
          <a:p>
            <a:r>
              <a:rPr lang="en-US" sz="800" dirty="0" smtClean="0"/>
              <a:t>http://detroithistorical.org/dossin-great-lakes-museum/exhibitions/signature-exhibitions/gothic-room</a:t>
            </a:r>
            <a:endParaRPr lang="en-US" sz="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629400" cy="838200"/>
          </a:xfrm>
        </p:spPr>
        <p:txBody>
          <a:bodyPr>
            <a:normAutofit fontScale="90000"/>
          </a:bodyPr>
          <a:lstStyle/>
          <a:p>
            <a:r>
              <a:rPr lang="en-US" dirty="0" smtClean="0"/>
              <a:t>The Detroit dry dock company</a:t>
            </a:r>
            <a:endParaRPr lang="en-US" dirty="0"/>
          </a:p>
        </p:txBody>
      </p:sp>
      <p:sp>
        <p:nvSpPr>
          <p:cNvPr id="6" name="Content Placeholder 5"/>
          <p:cNvSpPr>
            <a:spLocks noGrp="1"/>
          </p:cNvSpPr>
          <p:nvPr>
            <p:ph idx="1"/>
          </p:nvPr>
        </p:nvSpPr>
        <p:spPr>
          <a:xfrm>
            <a:off x="304800" y="1447800"/>
            <a:ext cx="8686800" cy="4525963"/>
          </a:xfrm>
        </p:spPr>
        <p:txBody>
          <a:bodyPr>
            <a:normAutofit fontScale="62500" lnSpcReduction="20000"/>
          </a:bodyPr>
          <a:lstStyle/>
          <a:p>
            <a:r>
              <a:rPr lang="en-US" dirty="0" smtClean="0"/>
              <a:t>1852- Campbell, </a:t>
            </a:r>
            <a:r>
              <a:rPr lang="en-US" dirty="0" err="1" smtClean="0"/>
              <a:t>Wolverton</a:t>
            </a:r>
            <a:r>
              <a:rPr lang="en-US" dirty="0" smtClean="0"/>
              <a:t> and Company </a:t>
            </a:r>
          </a:p>
          <a:p>
            <a:r>
              <a:rPr lang="en-US" dirty="0" smtClean="0"/>
              <a:t>1860 – Campbell &amp; Owen Company builds 260’ dry dock at Atwater &amp; Orleans streets</a:t>
            </a:r>
          </a:p>
          <a:p>
            <a:r>
              <a:rPr lang="en-US" dirty="0" smtClean="0"/>
              <a:t>1867 – First ship built. </a:t>
            </a:r>
          </a:p>
          <a:p>
            <a:r>
              <a:rPr lang="en-US" dirty="0" smtClean="0"/>
              <a:t>1877 – Becomes DDDC after purchasing Frank Kirby’s Wyandotte</a:t>
            </a:r>
          </a:p>
          <a:p>
            <a:r>
              <a:rPr lang="en-US" dirty="0" smtClean="0"/>
              <a:t>1880-1882 – Henry Ford works on first engines at the Dry Dock Engine Works (DDEW)</a:t>
            </a:r>
          </a:p>
          <a:p>
            <a:r>
              <a:rPr lang="en-US" dirty="0" smtClean="0"/>
              <a:t>1892 – James McMillan becomes president of both DDDC and DDEW </a:t>
            </a:r>
          </a:p>
          <a:p>
            <a:r>
              <a:rPr lang="en-US" dirty="0" smtClean="0"/>
              <a:t>1899 – </a:t>
            </a:r>
            <a:r>
              <a:rPr lang="en-US" b="1" dirty="0" smtClean="0"/>
              <a:t>Detroit Shipbuilding Company </a:t>
            </a:r>
            <a:r>
              <a:rPr lang="en-US" dirty="0" smtClean="0"/>
              <a:t>formed from DDDC, DDEW, the Detroit Sheet Metal and Brass Works, creating the 4</a:t>
            </a:r>
            <a:r>
              <a:rPr lang="en-US" baseline="30000" dirty="0" smtClean="0"/>
              <a:t>th</a:t>
            </a:r>
            <a:r>
              <a:rPr lang="en-US" dirty="0" smtClean="0"/>
              <a:t> largest employer in Detroit.</a:t>
            </a:r>
          </a:p>
          <a:p>
            <a:r>
              <a:rPr lang="en-US" dirty="0" smtClean="0"/>
              <a:t>1920s – Shipbuilding in Wyandotte and Detroit slowed after WWI, and ended in 1929.</a:t>
            </a:r>
          </a:p>
          <a:p>
            <a:r>
              <a:rPr lang="en-US" dirty="0" smtClean="0"/>
              <a:t>Six buildings of the Dry Dock complex still remain, and will be redeveloped into condos</a:t>
            </a:r>
          </a:p>
          <a:p>
            <a:endParaRPr lang="en-US" dirty="0"/>
          </a:p>
        </p:txBody>
      </p:sp>
      <p:pic>
        <p:nvPicPr>
          <p:cNvPr id="7" name="Picture 6" descr="250px-Detroit_Dry_Dock_Complex_2009.jpg"/>
          <p:cNvPicPr>
            <a:picLocks noChangeAspect="1"/>
          </p:cNvPicPr>
          <p:nvPr/>
        </p:nvPicPr>
        <p:blipFill>
          <a:blip r:embed="rId3" cstate="print"/>
          <a:stretch>
            <a:fillRect/>
          </a:stretch>
        </p:blipFill>
        <p:spPr>
          <a:xfrm>
            <a:off x="6553200" y="5432144"/>
            <a:ext cx="2287669" cy="1253643"/>
          </a:xfrm>
          <a:prstGeom prst="rect">
            <a:avLst/>
          </a:prstGeom>
        </p:spPr>
      </p:pic>
      <p:pic>
        <p:nvPicPr>
          <p:cNvPr id="8" name="Picture 7" descr="220px-Detroit_Dry_Dock_c_1884.jpg"/>
          <p:cNvPicPr>
            <a:picLocks noChangeAspect="1"/>
          </p:cNvPicPr>
          <p:nvPr/>
        </p:nvPicPr>
        <p:blipFill>
          <a:blip r:embed="rId4" cstate="print"/>
          <a:stretch>
            <a:fillRect/>
          </a:stretch>
        </p:blipFill>
        <p:spPr>
          <a:xfrm>
            <a:off x="6553200" y="0"/>
            <a:ext cx="2590800" cy="1684020"/>
          </a:xfrm>
          <a:prstGeom prst="rect">
            <a:avLst/>
          </a:prstGeom>
        </p:spPr>
      </p:pic>
      <p:sp>
        <p:nvSpPr>
          <p:cNvPr id="9" name="TextBox 8"/>
          <p:cNvSpPr txBox="1"/>
          <p:nvPr/>
        </p:nvSpPr>
        <p:spPr>
          <a:xfrm>
            <a:off x="5791200" y="6642556"/>
            <a:ext cx="3156633" cy="215444"/>
          </a:xfrm>
          <a:prstGeom prst="rect">
            <a:avLst/>
          </a:prstGeom>
          <a:noFill/>
        </p:spPr>
        <p:txBody>
          <a:bodyPr wrap="none" rtlCol="0">
            <a:spAutoFit/>
          </a:bodyPr>
          <a:lstStyle/>
          <a:p>
            <a:r>
              <a:rPr lang="en-US" sz="800" dirty="0" smtClean="0"/>
              <a:t>http://en.wikipedia.org/wiki/Dry_Dock_Complex_(Detroit,_Michigan)</a:t>
            </a:r>
            <a:endParaRPr lang="en-US" sz="800" dirty="0"/>
          </a:p>
        </p:txBody>
      </p:sp>
      <p:sp>
        <p:nvSpPr>
          <p:cNvPr id="10" name="TextBox 9"/>
          <p:cNvSpPr txBox="1"/>
          <p:nvPr/>
        </p:nvSpPr>
        <p:spPr>
          <a:xfrm>
            <a:off x="3505200" y="0"/>
            <a:ext cx="3156633" cy="215444"/>
          </a:xfrm>
          <a:prstGeom prst="rect">
            <a:avLst/>
          </a:prstGeom>
          <a:noFill/>
        </p:spPr>
        <p:txBody>
          <a:bodyPr wrap="none" rtlCol="0">
            <a:spAutoFit/>
          </a:bodyPr>
          <a:lstStyle/>
          <a:p>
            <a:r>
              <a:rPr lang="en-US" sz="800" dirty="0" smtClean="0"/>
              <a:t>http://en.wikipedia.org/wiki/Dry_Dock_Complex_(Detroit,_Michigan)</a:t>
            </a:r>
            <a:endParaRPr lang="en-US" sz="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 Kirby</a:t>
            </a:r>
            <a:endParaRPr lang="en-US" dirty="0"/>
          </a:p>
        </p:txBody>
      </p:sp>
      <p:sp>
        <p:nvSpPr>
          <p:cNvPr id="3" name="Content Placeholder 2"/>
          <p:cNvSpPr>
            <a:spLocks noGrp="1"/>
          </p:cNvSpPr>
          <p:nvPr>
            <p:ph idx="1"/>
          </p:nvPr>
        </p:nvSpPr>
        <p:spPr>
          <a:xfrm>
            <a:off x="228600" y="1371600"/>
            <a:ext cx="7162800" cy="3429000"/>
          </a:xfrm>
        </p:spPr>
        <p:txBody>
          <a:bodyPr>
            <a:normAutofit fontScale="62500" lnSpcReduction="20000"/>
          </a:bodyPr>
          <a:lstStyle/>
          <a:p>
            <a:pPr>
              <a:buNone/>
            </a:pPr>
            <a:r>
              <a:rPr lang="en-US" dirty="0" smtClean="0"/>
              <a:t> </a:t>
            </a:r>
          </a:p>
          <a:p>
            <a:r>
              <a:rPr lang="en-US" dirty="0" smtClean="0"/>
              <a:t>Detroit’s most famous shipbuilder and naval architect</a:t>
            </a:r>
          </a:p>
          <a:p>
            <a:r>
              <a:rPr lang="en-US" dirty="0" smtClean="0"/>
              <a:t>Father was Stephen Kirby, part owner of the Detroit Dry Dock in Wyandotte, which merged with McMillan-owned Detroit Dry Dock Company in 1882.  </a:t>
            </a:r>
          </a:p>
          <a:p>
            <a:r>
              <a:rPr lang="en-US" dirty="0" smtClean="0"/>
              <a:t>Built many boats for the sister company, the Detroit &amp; Cleveland Navigation Company.  These included the largest </a:t>
            </a:r>
            <a:r>
              <a:rPr lang="en-US" dirty="0" err="1" smtClean="0"/>
              <a:t>sidewheelers</a:t>
            </a:r>
            <a:r>
              <a:rPr lang="en-US" dirty="0" smtClean="0"/>
              <a:t> ever, the 518’ </a:t>
            </a:r>
            <a:r>
              <a:rPr lang="en-US" i="1" dirty="0" smtClean="0"/>
              <a:t>Greater Buffalo </a:t>
            </a:r>
            <a:r>
              <a:rPr lang="en-US" dirty="0" smtClean="0"/>
              <a:t>and the </a:t>
            </a:r>
            <a:r>
              <a:rPr lang="en-US" i="1" dirty="0" smtClean="0"/>
              <a:t>Greater Detroit </a:t>
            </a:r>
            <a:r>
              <a:rPr lang="en-US" dirty="0" smtClean="0"/>
              <a:t>in 1924. and the opulent </a:t>
            </a:r>
            <a:r>
              <a:rPr lang="en-US" i="1" dirty="0" smtClean="0"/>
              <a:t>City of Detroit III</a:t>
            </a:r>
            <a:r>
              <a:rPr lang="en-US" dirty="0" smtClean="0"/>
              <a:t> in 1912.</a:t>
            </a:r>
          </a:p>
          <a:p>
            <a:r>
              <a:rPr lang="en-US" dirty="0" smtClean="0"/>
              <a:t>Built the iconic Bob-Lo boats: the Ste. Claire and the Columbia</a:t>
            </a:r>
          </a:p>
          <a:p>
            <a:endParaRPr lang="en-US" dirty="0" smtClean="0"/>
          </a:p>
          <a:p>
            <a:endParaRPr lang="en-US" dirty="0" smtClean="0"/>
          </a:p>
          <a:p>
            <a:endParaRPr lang="en-US" dirty="0"/>
          </a:p>
        </p:txBody>
      </p:sp>
      <p:pic>
        <p:nvPicPr>
          <p:cNvPr id="4" name="Picture 3" descr="Ste claire.jpg"/>
          <p:cNvPicPr>
            <a:picLocks noChangeAspect="1"/>
          </p:cNvPicPr>
          <p:nvPr/>
        </p:nvPicPr>
        <p:blipFill>
          <a:blip r:embed="rId3" cstate="print"/>
          <a:stretch>
            <a:fillRect/>
          </a:stretch>
        </p:blipFill>
        <p:spPr>
          <a:xfrm>
            <a:off x="5029200" y="4495800"/>
            <a:ext cx="2838450" cy="1815629"/>
          </a:xfrm>
          <a:prstGeom prst="rect">
            <a:avLst/>
          </a:prstGeom>
        </p:spPr>
      </p:pic>
      <p:pic>
        <p:nvPicPr>
          <p:cNvPr id="5" name="Picture 4" descr="frankkirby.jpg"/>
          <p:cNvPicPr>
            <a:picLocks noChangeAspect="1"/>
          </p:cNvPicPr>
          <p:nvPr/>
        </p:nvPicPr>
        <p:blipFill>
          <a:blip r:embed="rId4" cstate="print"/>
          <a:stretch>
            <a:fillRect/>
          </a:stretch>
        </p:blipFill>
        <p:spPr>
          <a:xfrm>
            <a:off x="7162800" y="304800"/>
            <a:ext cx="1543403" cy="2000250"/>
          </a:xfrm>
          <a:prstGeom prst="rect">
            <a:avLst/>
          </a:prstGeom>
        </p:spPr>
      </p:pic>
      <p:sp>
        <p:nvSpPr>
          <p:cNvPr id="6" name="TextBox 5"/>
          <p:cNvSpPr txBox="1"/>
          <p:nvPr/>
        </p:nvSpPr>
        <p:spPr>
          <a:xfrm>
            <a:off x="5791200" y="1066800"/>
            <a:ext cx="1415772" cy="369332"/>
          </a:xfrm>
          <a:prstGeom prst="rect">
            <a:avLst/>
          </a:prstGeom>
          <a:noFill/>
        </p:spPr>
        <p:txBody>
          <a:bodyPr wrap="none" rtlCol="0">
            <a:spAutoFit/>
          </a:bodyPr>
          <a:lstStyle/>
          <a:p>
            <a:r>
              <a:rPr lang="en-US" dirty="0" smtClean="0">
                <a:solidFill>
                  <a:srgbClr val="C00000"/>
                </a:solidFill>
              </a:rPr>
              <a:t>1849 - 1929</a:t>
            </a:r>
            <a:endParaRPr lang="en-US" dirty="0">
              <a:solidFill>
                <a:srgbClr val="C00000"/>
              </a:solidFill>
            </a:endParaRPr>
          </a:p>
        </p:txBody>
      </p:sp>
      <p:sp>
        <p:nvSpPr>
          <p:cNvPr id="7" name="TextBox 6"/>
          <p:cNvSpPr txBox="1"/>
          <p:nvPr/>
        </p:nvSpPr>
        <p:spPr>
          <a:xfrm>
            <a:off x="6553200" y="152400"/>
            <a:ext cx="2281394" cy="215444"/>
          </a:xfrm>
          <a:prstGeom prst="rect">
            <a:avLst/>
          </a:prstGeom>
          <a:noFill/>
        </p:spPr>
        <p:txBody>
          <a:bodyPr wrap="none" rtlCol="0">
            <a:spAutoFit/>
          </a:bodyPr>
          <a:lstStyle/>
          <a:p>
            <a:r>
              <a:rPr lang="en-US" sz="800" dirty="0" smtClean="0"/>
              <a:t>http://historicdetroit.org/architect/frank-e-kirby/</a:t>
            </a:r>
            <a:endParaRPr lang="en-US" sz="800" dirty="0"/>
          </a:p>
        </p:txBody>
      </p:sp>
      <p:sp>
        <p:nvSpPr>
          <p:cNvPr id="8" name="TextBox 7"/>
          <p:cNvSpPr txBox="1"/>
          <p:nvPr/>
        </p:nvSpPr>
        <p:spPr>
          <a:xfrm>
            <a:off x="5105400" y="6324600"/>
            <a:ext cx="2584362" cy="215444"/>
          </a:xfrm>
          <a:prstGeom prst="rect">
            <a:avLst/>
          </a:prstGeom>
          <a:noFill/>
        </p:spPr>
        <p:txBody>
          <a:bodyPr wrap="none" rtlCol="0">
            <a:spAutoFit/>
          </a:bodyPr>
          <a:lstStyle/>
          <a:p>
            <a:r>
              <a:rPr lang="en-US" sz="800" dirty="0" smtClean="0"/>
              <a:t>http://historicdetroit.org/postcards/boblo-island/4162/</a:t>
            </a:r>
            <a:endParaRPr lang="en-US" sz="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ber_B_Ward.jpg"/>
          <p:cNvPicPr>
            <a:picLocks noChangeAspect="1"/>
          </p:cNvPicPr>
          <p:nvPr/>
        </p:nvPicPr>
        <p:blipFill>
          <a:blip r:embed="rId3" cstate="print"/>
          <a:stretch>
            <a:fillRect/>
          </a:stretch>
        </p:blipFill>
        <p:spPr>
          <a:xfrm>
            <a:off x="6172200" y="4114800"/>
            <a:ext cx="2540000" cy="2628900"/>
          </a:xfrm>
          <a:prstGeom prst="rect">
            <a:avLst/>
          </a:prstGeom>
        </p:spPr>
      </p:pic>
      <p:sp>
        <p:nvSpPr>
          <p:cNvPr id="2" name="Title 1"/>
          <p:cNvSpPr>
            <a:spLocks noGrp="1"/>
          </p:cNvSpPr>
          <p:nvPr>
            <p:ph type="title"/>
          </p:nvPr>
        </p:nvSpPr>
        <p:spPr>
          <a:xfrm>
            <a:off x="1219200" y="381000"/>
            <a:ext cx="6553200" cy="990600"/>
          </a:xfrm>
        </p:spPr>
        <p:txBody>
          <a:bodyPr>
            <a:normAutofit/>
          </a:bodyPr>
          <a:lstStyle/>
          <a:p>
            <a:r>
              <a:rPr lang="en-US" dirty="0" smtClean="0">
                <a:ea typeface="ＭＳ Ｐゴシック" pitchFamily="34" charset="-128"/>
              </a:rPr>
              <a:t>Steel AND IRON</a:t>
            </a:r>
            <a:endParaRPr lang="en-US" dirty="0"/>
          </a:p>
        </p:txBody>
      </p:sp>
      <p:sp>
        <p:nvSpPr>
          <p:cNvPr id="3" name="Content Placeholder 2"/>
          <p:cNvSpPr>
            <a:spLocks noGrp="1"/>
          </p:cNvSpPr>
          <p:nvPr>
            <p:ph sz="quarter" idx="1"/>
          </p:nvPr>
        </p:nvSpPr>
        <p:spPr>
          <a:xfrm>
            <a:off x="457200" y="1447800"/>
            <a:ext cx="8077200" cy="2895599"/>
          </a:xfrm>
        </p:spPr>
        <p:txBody>
          <a:bodyPr>
            <a:normAutofit fontScale="55000" lnSpcReduction="20000"/>
          </a:bodyPr>
          <a:lstStyle/>
          <a:p>
            <a:r>
              <a:rPr lang="en-US" b="1" dirty="0" err="1" smtClean="0">
                <a:ea typeface="ＭＳ Ｐゴシック" pitchFamily="34" charset="-128"/>
              </a:rPr>
              <a:t>Eber</a:t>
            </a:r>
            <a:r>
              <a:rPr lang="en-US" b="1" dirty="0" smtClean="0">
                <a:ea typeface="ＭＳ Ｐゴシック" pitchFamily="34" charset="-128"/>
              </a:rPr>
              <a:t> Brock Ward </a:t>
            </a:r>
            <a:r>
              <a:rPr lang="en-US" dirty="0" smtClean="0">
                <a:ea typeface="ＭＳ Ｐゴシック" pitchFamily="34" charset="-128"/>
              </a:rPr>
              <a:t>founded the </a:t>
            </a:r>
            <a:r>
              <a:rPr lang="en-US" b="1" dirty="0" smtClean="0">
                <a:ea typeface="ＭＳ Ｐゴシック" pitchFamily="34" charset="-128"/>
              </a:rPr>
              <a:t>Eureka Iron and Steel Company</a:t>
            </a:r>
            <a:r>
              <a:rPr lang="en-US" dirty="0" smtClean="0">
                <a:ea typeface="ＭＳ Ｐゴシック" pitchFamily="34" charset="-128"/>
              </a:rPr>
              <a:t> in Wyandotte in 1853</a:t>
            </a:r>
          </a:p>
          <a:p>
            <a:r>
              <a:rPr lang="en-US" dirty="0" smtClean="0">
                <a:ea typeface="ＭＳ Ｐゴシック" pitchFamily="34" charset="-128"/>
              </a:rPr>
              <a:t>1864 – </a:t>
            </a:r>
            <a:r>
              <a:rPr lang="en-US" dirty="0" smtClean="0"/>
              <a:t>First steel commercially produced in America using the Bessemer process. </a:t>
            </a:r>
            <a:endParaRPr lang="en-US" dirty="0" smtClean="0">
              <a:ea typeface="ＭＳ Ｐゴシック" pitchFamily="34" charset="-128"/>
            </a:endParaRPr>
          </a:p>
          <a:p>
            <a:r>
              <a:rPr lang="en-US" dirty="0" smtClean="0">
                <a:ea typeface="ＭＳ Ｐゴシック" pitchFamily="34" charset="-128"/>
              </a:rPr>
              <a:t>1865 – Ward wanted to expand the factory, but Detroit investors refused, so he moved the operation to Chicago, which eventually became the world’s largest manufacturer of steel rails. </a:t>
            </a:r>
          </a:p>
          <a:p>
            <a:r>
              <a:rPr lang="en-US" dirty="0" smtClean="0">
                <a:ea typeface="ＭＳ Ｐゴシック" pitchFamily="34" charset="-128"/>
              </a:rPr>
              <a:t>The Wyandotte factory, designed more for iron than steel, shut down in the 1892, not long after a huge boiler explosion in 1888.</a:t>
            </a:r>
          </a:p>
          <a:p>
            <a:r>
              <a:rPr lang="en-US" dirty="0" smtClean="0">
                <a:ea typeface="ＭＳ Ｐゴシック" pitchFamily="34" charset="-128"/>
              </a:rPr>
              <a:t>Detroit was still an important center of iron manufacturing (Fulton Iron Works, </a:t>
            </a:r>
          </a:p>
          <a:p>
            <a:endParaRPr lang="en-US" dirty="0"/>
          </a:p>
        </p:txBody>
      </p:sp>
      <p:sp>
        <p:nvSpPr>
          <p:cNvPr id="5" name="TextBox 4"/>
          <p:cNvSpPr txBox="1"/>
          <p:nvPr/>
        </p:nvSpPr>
        <p:spPr>
          <a:xfrm>
            <a:off x="2133600" y="4495800"/>
            <a:ext cx="4724400" cy="1107996"/>
          </a:xfrm>
          <a:prstGeom prst="rect">
            <a:avLst/>
          </a:prstGeom>
          <a:noFill/>
        </p:spPr>
        <p:txBody>
          <a:bodyPr wrap="square" rtlCol="0">
            <a:spAutoFit/>
          </a:bodyPr>
          <a:lstStyle/>
          <a:p>
            <a:r>
              <a:rPr lang="en-US" sz="2200" dirty="0" smtClean="0">
                <a:solidFill>
                  <a:srgbClr val="C00000"/>
                </a:solidFill>
              </a:rPr>
              <a:t>Ward was estimated to be the wealthiest man in Michigan when he died in 1875 ($10-$30 million)</a:t>
            </a:r>
            <a:endParaRPr lang="en-US" sz="2200" dirty="0">
              <a:solidFill>
                <a:srgbClr val="C00000"/>
              </a:solidFill>
            </a:endParaRPr>
          </a:p>
        </p:txBody>
      </p:sp>
      <p:sp>
        <p:nvSpPr>
          <p:cNvPr id="6" name="TextBox 5"/>
          <p:cNvSpPr txBox="1"/>
          <p:nvPr/>
        </p:nvSpPr>
        <p:spPr>
          <a:xfrm>
            <a:off x="4419600" y="6553200"/>
            <a:ext cx="2218877" cy="215444"/>
          </a:xfrm>
          <a:prstGeom prst="rect">
            <a:avLst/>
          </a:prstGeom>
          <a:noFill/>
        </p:spPr>
        <p:txBody>
          <a:bodyPr wrap="none" rtlCol="0">
            <a:spAutoFit/>
          </a:bodyPr>
          <a:lstStyle/>
          <a:p>
            <a:r>
              <a:rPr lang="en-US" sz="800" dirty="0" smtClean="0"/>
              <a:t>http://en.wikipedia.org/wiki/Eber_Brock_Ward</a:t>
            </a:r>
            <a:endParaRPr lang="en-US" sz="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ve_before.jpg"/>
          <p:cNvPicPr>
            <a:picLocks noChangeAspect="1"/>
          </p:cNvPicPr>
          <p:nvPr/>
        </p:nvPicPr>
        <p:blipFill>
          <a:blip r:embed="rId3" cstate="print"/>
          <a:stretch>
            <a:fillRect/>
          </a:stretch>
        </p:blipFill>
        <p:spPr>
          <a:xfrm>
            <a:off x="4343400" y="3505200"/>
            <a:ext cx="3016250" cy="2260809"/>
          </a:xfrm>
          <a:prstGeom prst="rect">
            <a:avLst/>
          </a:prstGeom>
        </p:spPr>
      </p:pic>
      <p:sp>
        <p:nvSpPr>
          <p:cNvPr id="2" name="Title 1"/>
          <p:cNvSpPr>
            <a:spLocks noGrp="1"/>
          </p:cNvSpPr>
          <p:nvPr>
            <p:ph type="title"/>
          </p:nvPr>
        </p:nvSpPr>
        <p:spPr/>
        <p:txBody>
          <a:bodyPr/>
          <a:lstStyle/>
          <a:p>
            <a:r>
              <a:rPr lang="en-US" dirty="0" smtClean="0">
                <a:ea typeface="ＭＳ Ｐゴシック" pitchFamily="34" charset="-128"/>
              </a:rPr>
              <a:t>Stoves</a:t>
            </a:r>
            <a:endParaRPr lang="en-US" dirty="0"/>
          </a:p>
        </p:txBody>
      </p:sp>
      <p:sp>
        <p:nvSpPr>
          <p:cNvPr id="3" name="Content Placeholder 2"/>
          <p:cNvSpPr>
            <a:spLocks noGrp="1"/>
          </p:cNvSpPr>
          <p:nvPr>
            <p:ph sz="quarter" idx="1"/>
          </p:nvPr>
        </p:nvSpPr>
        <p:spPr>
          <a:xfrm>
            <a:off x="457200" y="1295400"/>
            <a:ext cx="8382000" cy="2743200"/>
          </a:xfrm>
        </p:spPr>
        <p:txBody>
          <a:bodyPr>
            <a:normAutofit fontScale="70000" lnSpcReduction="20000"/>
          </a:bodyPr>
          <a:lstStyle/>
          <a:p>
            <a:r>
              <a:rPr lang="en-US" dirty="0" smtClean="0">
                <a:ea typeface="ＭＳ Ｐゴシック" pitchFamily="34" charset="-128"/>
              </a:rPr>
              <a:t>Detroit Stove Works founded by </a:t>
            </a:r>
            <a:r>
              <a:rPr lang="en-US" b="1" dirty="0" smtClean="0">
                <a:ea typeface="ＭＳ Ｐゴシック" pitchFamily="34" charset="-128"/>
              </a:rPr>
              <a:t>Charles </a:t>
            </a:r>
            <a:r>
              <a:rPr lang="en-US" b="1" dirty="0" err="1" smtClean="0">
                <a:ea typeface="ＭＳ Ｐゴシック" pitchFamily="34" charset="-128"/>
              </a:rPr>
              <a:t>DuCharme</a:t>
            </a:r>
            <a:r>
              <a:rPr lang="en-US" b="1" dirty="0" smtClean="0">
                <a:ea typeface="ＭＳ Ｐゴシック" pitchFamily="34" charset="-128"/>
              </a:rPr>
              <a:t> </a:t>
            </a:r>
            <a:r>
              <a:rPr lang="en-US" dirty="0" smtClean="0">
                <a:ea typeface="ＭＳ Ｐゴシック" pitchFamily="34" charset="-128"/>
              </a:rPr>
              <a:t>in 1861 making “Garland” stoves, and employing 1,200 workers.</a:t>
            </a:r>
          </a:p>
          <a:p>
            <a:r>
              <a:rPr lang="en-US" dirty="0" smtClean="0">
                <a:ea typeface="ＭＳ Ｐゴシック" pitchFamily="34" charset="-128"/>
              </a:rPr>
              <a:t>Name was changed to Michigan Stove Company in 1871, and it made “Jewel” stoves until 1957.</a:t>
            </a:r>
          </a:p>
          <a:p>
            <a:r>
              <a:rPr lang="en-US" dirty="0" smtClean="0">
                <a:ea typeface="ＭＳ Ｐゴシック" pitchFamily="34" charset="-128"/>
              </a:rPr>
              <a:t>8 stove factories in Detroit in 1900 (21 in Michigan)</a:t>
            </a:r>
          </a:p>
          <a:p>
            <a:r>
              <a:rPr lang="en-US" dirty="0" smtClean="0">
                <a:ea typeface="ＭＳ Ｐゴシック" pitchFamily="34" charset="-128"/>
              </a:rPr>
              <a:t>Kalamazoo Stove Company</a:t>
            </a:r>
          </a:p>
          <a:p>
            <a:r>
              <a:rPr lang="en-US" dirty="0" smtClean="0">
                <a:ea typeface="ＭＳ Ｐゴシック" pitchFamily="34" charset="-128"/>
              </a:rPr>
              <a:t>“Round Oak” heating stove became the most popular heating stove in the country.</a:t>
            </a:r>
            <a:endParaRPr lang="en-US" dirty="0"/>
          </a:p>
        </p:txBody>
      </p:sp>
      <p:sp>
        <p:nvSpPr>
          <p:cNvPr id="5" name="TextBox 4"/>
          <p:cNvSpPr txBox="1"/>
          <p:nvPr/>
        </p:nvSpPr>
        <p:spPr>
          <a:xfrm>
            <a:off x="381000" y="4267200"/>
            <a:ext cx="3810000" cy="2246769"/>
          </a:xfrm>
          <a:prstGeom prst="rect">
            <a:avLst/>
          </a:prstGeom>
          <a:noFill/>
        </p:spPr>
        <p:txBody>
          <a:bodyPr wrap="square" rtlCol="0">
            <a:spAutoFit/>
          </a:bodyPr>
          <a:lstStyle/>
          <a:p>
            <a:r>
              <a:rPr lang="en-US" sz="2000" dirty="0" smtClean="0">
                <a:solidFill>
                  <a:schemeClr val="bg2">
                    <a:lumMod val="25000"/>
                  </a:schemeClr>
                </a:solidFill>
              </a:rPr>
              <a:t>The “Big Stove” was made in 1893 for the World’s Expo in Chicago, and it was on East Jefferson until 1965. It was displayed at the Michigan State Fair starting in 1998, but burned in a lightning strike in 2011.</a:t>
            </a:r>
            <a:endParaRPr lang="en-US" sz="2000" dirty="0">
              <a:solidFill>
                <a:schemeClr val="bg2">
                  <a:lumMod val="25000"/>
                </a:schemeClr>
              </a:solidFill>
            </a:endParaRPr>
          </a:p>
        </p:txBody>
      </p:sp>
      <p:sp>
        <p:nvSpPr>
          <p:cNvPr id="6" name="Rectangle 5"/>
          <p:cNvSpPr/>
          <p:nvPr/>
        </p:nvSpPr>
        <p:spPr>
          <a:xfrm>
            <a:off x="4724400" y="6642556"/>
            <a:ext cx="2190023" cy="215444"/>
          </a:xfrm>
          <a:prstGeom prst="rect">
            <a:avLst/>
          </a:prstGeom>
        </p:spPr>
        <p:txBody>
          <a:bodyPr wrap="none">
            <a:spAutoFit/>
          </a:bodyPr>
          <a:lstStyle/>
          <a:p>
            <a:r>
              <a:rPr lang="en-US" sz="800" dirty="0" smtClean="0"/>
              <a:t>Images: http://www.missfidget.com/?p=7643</a:t>
            </a:r>
            <a:endParaRPr lang="en-US" sz="800" dirty="0"/>
          </a:p>
        </p:txBody>
      </p:sp>
      <p:pic>
        <p:nvPicPr>
          <p:cNvPr id="8" name="Picture 7" descr="stove_after.jpg"/>
          <p:cNvPicPr>
            <a:picLocks noChangeAspect="1"/>
          </p:cNvPicPr>
          <p:nvPr/>
        </p:nvPicPr>
        <p:blipFill>
          <a:blip r:embed="rId4" cstate="print"/>
          <a:stretch>
            <a:fillRect/>
          </a:stretch>
        </p:blipFill>
        <p:spPr>
          <a:xfrm>
            <a:off x="6210672" y="4800600"/>
            <a:ext cx="2752120" cy="18288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3886200" cy="1143000"/>
          </a:xfrm>
        </p:spPr>
        <p:txBody>
          <a:bodyPr/>
          <a:lstStyle/>
          <a:p>
            <a:r>
              <a:rPr lang="en-US" dirty="0" smtClean="0">
                <a:ea typeface="ＭＳ Ｐゴシック" pitchFamily="34" charset="-128"/>
              </a:rPr>
              <a:t>Shoes</a:t>
            </a:r>
            <a:endParaRPr lang="en-US" dirty="0"/>
          </a:p>
        </p:txBody>
      </p:sp>
      <p:sp>
        <p:nvSpPr>
          <p:cNvPr id="3" name="Content Placeholder 2"/>
          <p:cNvSpPr>
            <a:spLocks noGrp="1"/>
          </p:cNvSpPr>
          <p:nvPr>
            <p:ph sz="quarter" idx="1"/>
          </p:nvPr>
        </p:nvSpPr>
        <p:spPr>
          <a:xfrm>
            <a:off x="457200" y="1600200"/>
            <a:ext cx="5334000" cy="2209800"/>
          </a:xfrm>
        </p:spPr>
        <p:txBody>
          <a:bodyPr>
            <a:normAutofit fontScale="92500" lnSpcReduction="10000"/>
          </a:bodyPr>
          <a:lstStyle/>
          <a:p>
            <a:r>
              <a:rPr lang="en-US" dirty="0" smtClean="0">
                <a:ea typeface="ＭＳ Ｐゴシック" pitchFamily="34" charset="-128"/>
              </a:rPr>
              <a:t>1866 - </a:t>
            </a:r>
            <a:r>
              <a:rPr lang="en-US" b="1" dirty="0" smtClean="0">
                <a:ea typeface="ＭＳ Ｐゴシック" pitchFamily="34" charset="-128"/>
              </a:rPr>
              <a:t>Hazen </a:t>
            </a:r>
            <a:r>
              <a:rPr lang="en-US" b="1" dirty="0" err="1" smtClean="0">
                <a:ea typeface="ＭＳ Ｐゴシック" pitchFamily="34" charset="-128"/>
              </a:rPr>
              <a:t>Pingree</a:t>
            </a:r>
            <a:r>
              <a:rPr lang="en-US" b="1" dirty="0" smtClean="0">
                <a:ea typeface="ＭＳ Ｐゴシック" pitchFamily="34" charset="-128"/>
              </a:rPr>
              <a:t> </a:t>
            </a:r>
            <a:r>
              <a:rPr lang="en-US" dirty="0" smtClean="0">
                <a:ea typeface="ＭＳ Ｐゴシック" pitchFamily="34" charset="-128"/>
              </a:rPr>
              <a:t>and Charles Smith buy boot and shoe factory, which became the largest shoe manufacturer in the West.</a:t>
            </a:r>
            <a:endParaRPr lang="en-US" dirty="0"/>
          </a:p>
        </p:txBody>
      </p:sp>
      <p:pic>
        <p:nvPicPr>
          <p:cNvPr id="4" name="Picture 3" descr="Pingree.jpg"/>
          <p:cNvPicPr>
            <a:picLocks noChangeAspect="1"/>
          </p:cNvPicPr>
          <p:nvPr/>
        </p:nvPicPr>
        <p:blipFill>
          <a:blip r:embed="rId3" cstate="print"/>
          <a:stretch>
            <a:fillRect/>
          </a:stretch>
        </p:blipFill>
        <p:spPr>
          <a:xfrm>
            <a:off x="838200" y="3810000"/>
            <a:ext cx="1905000" cy="2507602"/>
          </a:xfrm>
          <a:prstGeom prst="rect">
            <a:avLst/>
          </a:prstGeom>
        </p:spPr>
      </p:pic>
      <p:pic>
        <p:nvPicPr>
          <p:cNvPr id="5" name="Picture 4" descr="Pingree and Smith.jpg"/>
          <p:cNvPicPr>
            <a:picLocks noChangeAspect="1"/>
          </p:cNvPicPr>
          <p:nvPr/>
        </p:nvPicPr>
        <p:blipFill>
          <a:blip r:embed="rId4" cstate="print"/>
          <a:stretch>
            <a:fillRect/>
          </a:stretch>
        </p:blipFill>
        <p:spPr>
          <a:xfrm>
            <a:off x="5257800" y="152400"/>
            <a:ext cx="3708516" cy="1423988"/>
          </a:xfrm>
          <a:prstGeom prst="rect">
            <a:avLst/>
          </a:prstGeom>
        </p:spPr>
      </p:pic>
      <p:pic>
        <p:nvPicPr>
          <p:cNvPr id="6" name="Picture 5" descr="Pingree and Smith1.jpg"/>
          <p:cNvPicPr>
            <a:picLocks noChangeAspect="1"/>
          </p:cNvPicPr>
          <p:nvPr/>
        </p:nvPicPr>
        <p:blipFill>
          <a:blip r:embed="rId5" cstate="print"/>
          <a:stretch>
            <a:fillRect/>
          </a:stretch>
        </p:blipFill>
        <p:spPr>
          <a:xfrm>
            <a:off x="5791200" y="1752600"/>
            <a:ext cx="3074334" cy="4495800"/>
          </a:xfrm>
          <a:prstGeom prst="rect">
            <a:avLst/>
          </a:prstGeom>
        </p:spPr>
      </p:pic>
      <p:sp>
        <p:nvSpPr>
          <p:cNvPr id="7" name="TextBox 6"/>
          <p:cNvSpPr txBox="1"/>
          <p:nvPr/>
        </p:nvSpPr>
        <p:spPr>
          <a:xfrm>
            <a:off x="2895600" y="4419600"/>
            <a:ext cx="2819400" cy="1323439"/>
          </a:xfrm>
          <a:prstGeom prst="rect">
            <a:avLst/>
          </a:prstGeom>
          <a:noFill/>
        </p:spPr>
        <p:txBody>
          <a:bodyPr wrap="square" rtlCol="0">
            <a:spAutoFit/>
          </a:bodyPr>
          <a:lstStyle/>
          <a:p>
            <a:r>
              <a:rPr lang="en-US" sz="2000" dirty="0" err="1" smtClean="0"/>
              <a:t>Pingree</a:t>
            </a:r>
            <a:r>
              <a:rPr lang="en-US" sz="2000" dirty="0" smtClean="0"/>
              <a:t> later became mayor of Detroit in 1891 and became governor in 1897.</a:t>
            </a:r>
            <a:endParaRPr lang="en-US" sz="2000" dirty="0"/>
          </a:p>
        </p:txBody>
      </p:sp>
      <p:sp>
        <p:nvSpPr>
          <p:cNvPr id="8" name="Rectangle 7"/>
          <p:cNvSpPr/>
          <p:nvPr/>
        </p:nvSpPr>
        <p:spPr>
          <a:xfrm>
            <a:off x="838200" y="6248400"/>
            <a:ext cx="1752600" cy="461665"/>
          </a:xfrm>
          <a:prstGeom prst="rect">
            <a:avLst/>
          </a:prstGeom>
        </p:spPr>
        <p:txBody>
          <a:bodyPr wrap="square">
            <a:spAutoFit/>
          </a:bodyPr>
          <a:lstStyle/>
          <a:p>
            <a:r>
              <a:rPr lang="en-US" sz="800" dirty="0" smtClean="0"/>
              <a:t>http://www.cityfarmer.info/2009/11/28/mayor-hazen-pingree-and-the-potato-patch-plan-of-the-1890s/</a:t>
            </a:r>
            <a:endParaRPr lang="en-US" sz="800" dirty="0"/>
          </a:p>
        </p:txBody>
      </p:sp>
      <p:sp>
        <p:nvSpPr>
          <p:cNvPr id="9" name="Rectangle 8"/>
          <p:cNvSpPr/>
          <p:nvPr/>
        </p:nvSpPr>
        <p:spPr>
          <a:xfrm>
            <a:off x="6477000" y="0"/>
            <a:ext cx="2095445" cy="215444"/>
          </a:xfrm>
          <a:prstGeom prst="rect">
            <a:avLst/>
          </a:prstGeom>
        </p:spPr>
        <p:txBody>
          <a:bodyPr wrap="none">
            <a:spAutoFit/>
          </a:bodyPr>
          <a:lstStyle/>
          <a:p>
            <a:r>
              <a:rPr lang="en-US" sz="800" dirty="0" smtClean="0"/>
              <a:t>http://www.walljewelry.com/aqPingree.html</a:t>
            </a:r>
            <a:endParaRPr lang="en-US" sz="800" dirty="0"/>
          </a:p>
        </p:txBody>
      </p:sp>
      <p:sp>
        <p:nvSpPr>
          <p:cNvPr id="10" name="TextBox 9"/>
          <p:cNvSpPr txBox="1"/>
          <p:nvPr/>
        </p:nvSpPr>
        <p:spPr>
          <a:xfrm>
            <a:off x="6096000" y="6248400"/>
            <a:ext cx="2592376" cy="215444"/>
          </a:xfrm>
          <a:prstGeom prst="rect">
            <a:avLst/>
          </a:prstGeom>
          <a:noFill/>
        </p:spPr>
        <p:txBody>
          <a:bodyPr wrap="none" rtlCol="0">
            <a:spAutoFit/>
          </a:bodyPr>
          <a:lstStyle/>
          <a:p>
            <a:r>
              <a:rPr lang="en-US" sz="800" dirty="0" smtClean="0"/>
              <a:t>http://eng.shoe-icons.com/museum/book.htm?id=816</a:t>
            </a:r>
            <a:endParaRPr lang="en-US" sz="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ussel, George B..jpg"/>
          <p:cNvPicPr>
            <a:picLocks noChangeAspect="1"/>
          </p:cNvPicPr>
          <p:nvPr/>
        </p:nvPicPr>
        <p:blipFill>
          <a:blip r:embed="rId3" cstate="print"/>
          <a:stretch>
            <a:fillRect/>
          </a:stretch>
        </p:blipFill>
        <p:spPr>
          <a:xfrm>
            <a:off x="7167562" y="1447800"/>
            <a:ext cx="1976438" cy="2568681"/>
          </a:xfrm>
          <a:prstGeom prst="rect">
            <a:avLst/>
          </a:prstGeom>
        </p:spPr>
      </p:pic>
      <p:pic>
        <p:nvPicPr>
          <p:cNvPr id="5" name="Picture 4" descr="pullman.jpg"/>
          <p:cNvPicPr>
            <a:picLocks noChangeAspect="1"/>
          </p:cNvPicPr>
          <p:nvPr/>
        </p:nvPicPr>
        <p:blipFill>
          <a:blip r:embed="rId4" cstate="print"/>
          <a:stretch>
            <a:fillRect/>
          </a:stretch>
        </p:blipFill>
        <p:spPr>
          <a:xfrm>
            <a:off x="381000" y="5065902"/>
            <a:ext cx="2895600" cy="1637303"/>
          </a:xfrm>
          <a:prstGeom prst="rect">
            <a:avLst/>
          </a:prstGeom>
        </p:spPr>
      </p:pic>
      <p:sp>
        <p:nvSpPr>
          <p:cNvPr id="2" name="Title 1"/>
          <p:cNvSpPr>
            <a:spLocks noGrp="1"/>
          </p:cNvSpPr>
          <p:nvPr>
            <p:ph type="title"/>
          </p:nvPr>
        </p:nvSpPr>
        <p:spPr>
          <a:xfrm>
            <a:off x="685800" y="304800"/>
            <a:ext cx="8229600" cy="1143000"/>
          </a:xfrm>
        </p:spPr>
        <p:txBody>
          <a:bodyPr/>
          <a:lstStyle/>
          <a:p>
            <a:r>
              <a:rPr lang="en-US" dirty="0" smtClean="0">
                <a:ea typeface="ＭＳ Ｐゴシック" pitchFamily="34" charset="-128"/>
              </a:rPr>
              <a:t>Railroad Cars (the “Car Industry”)</a:t>
            </a:r>
            <a:endParaRPr lang="en-US" dirty="0"/>
          </a:p>
        </p:txBody>
      </p:sp>
      <p:sp>
        <p:nvSpPr>
          <p:cNvPr id="3" name="Content Placeholder 2"/>
          <p:cNvSpPr>
            <a:spLocks noGrp="1"/>
          </p:cNvSpPr>
          <p:nvPr>
            <p:ph sz="quarter" idx="1"/>
          </p:nvPr>
        </p:nvSpPr>
        <p:spPr>
          <a:xfrm>
            <a:off x="0" y="1371600"/>
            <a:ext cx="7315200" cy="3429000"/>
          </a:xfrm>
        </p:spPr>
        <p:txBody>
          <a:bodyPr>
            <a:normAutofit fontScale="70000" lnSpcReduction="20000"/>
          </a:bodyPr>
          <a:lstStyle/>
          <a:p>
            <a:r>
              <a:rPr lang="en-US" dirty="0" smtClean="0">
                <a:ea typeface="ＭＳ Ｐゴシック" pitchFamily="34" charset="-128"/>
              </a:rPr>
              <a:t>1853 – </a:t>
            </a:r>
            <a:r>
              <a:rPr lang="en-US" b="1" dirty="0" smtClean="0">
                <a:ea typeface="ＭＳ Ｐゴシック" pitchFamily="34" charset="-128"/>
              </a:rPr>
              <a:t>Dr. George </a:t>
            </a:r>
            <a:r>
              <a:rPr lang="en-US" b="1" dirty="0" err="1" smtClean="0">
                <a:ea typeface="ＭＳ Ｐゴシック" pitchFamily="34" charset="-128"/>
              </a:rPr>
              <a:t>Russel</a:t>
            </a:r>
            <a:r>
              <a:rPr lang="en-US" dirty="0" smtClean="0">
                <a:ea typeface="ＭＳ Ｐゴシック" pitchFamily="34" charset="-128"/>
              </a:rPr>
              <a:t> starts the </a:t>
            </a:r>
            <a:r>
              <a:rPr lang="en-US" b="1" dirty="0" smtClean="0">
                <a:ea typeface="ＭＳ Ｐゴシック" pitchFamily="34" charset="-128"/>
              </a:rPr>
              <a:t>Detroit Car &amp; Manufacturing Company</a:t>
            </a:r>
            <a:r>
              <a:rPr lang="en-US" dirty="0" smtClean="0">
                <a:ea typeface="ＭＳ Ｐゴシック" pitchFamily="34" charset="-128"/>
              </a:rPr>
              <a:t>, which built 25 cars for the Detroit &amp; Pontiac Railway</a:t>
            </a:r>
          </a:p>
          <a:p>
            <a:r>
              <a:rPr lang="en-US" dirty="0" smtClean="0">
                <a:ea typeface="ＭＳ Ｐゴシック" pitchFamily="34" charset="-128"/>
              </a:rPr>
              <a:t>1867 – Detroit Car and Manufacturing Co.</a:t>
            </a:r>
          </a:p>
          <a:p>
            <a:r>
              <a:rPr lang="en-US" dirty="0" smtClean="0">
                <a:ea typeface="ＭＳ Ｐゴシック" pitchFamily="34" charset="-128"/>
              </a:rPr>
              <a:t>1868 – William Davis invents refrigerated car</a:t>
            </a:r>
          </a:p>
          <a:p>
            <a:r>
              <a:rPr lang="en-US" dirty="0" smtClean="0">
                <a:ea typeface="ＭＳ Ｐゴシック" pitchFamily="34" charset="-128"/>
              </a:rPr>
              <a:t>1869 – </a:t>
            </a:r>
            <a:r>
              <a:rPr lang="en-US" b="1" dirty="0" smtClean="0">
                <a:ea typeface="ＭＳ Ｐゴシック" pitchFamily="34" charset="-128"/>
              </a:rPr>
              <a:t>George Pullman</a:t>
            </a:r>
            <a:r>
              <a:rPr lang="en-US" dirty="0" smtClean="0">
                <a:ea typeface="ＭＳ Ｐゴシック" pitchFamily="34" charset="-128"/>
              </a:rPr>
              <a:t> buys company and operates until 1893 making Pullman cars. Production then shifted to Chicago, which later became the leading maker of railroad cars.</a:t>
            </a:r>
          </a:p>
          <a:p>
            <a:r>
              <a:rPr lang="en-US" dirty="0" smtClean="0"/>
              <a:t>1876 - </a:t>
            </a:r>
            <a:r>
              <a:rPr lang="en-US" b="1" dirty="0" err="1" smtClean="0"/>
              <a:t>Russel</a:t>
            </a:r>
            <a:r>
              <a:rPr lang="en-US" b="1" dirty="0" smtClean="0"/>
              <a:t> Wheel and Foundry </a:t>
            </a:r>
            <a:r>
              <a:rPr lang="en-US" dirty="0" smtClean="0"/>
              <a:t>Company founded by Walter, George, and Henry </a:t>
            </a:r>
            <a:r>
              <a:rPr lang="en-US" dirty="0" err="1" smtClean="0"/>
              <a:t>Russel</a:t>
            </a:r>
            <a:endParaRPr lang="en-US" dirty="0" smtClean="0"/>
          </a:p>
          <a:p>
            <a:endParaRPr lang="en-US" dirty="0"/>
          </a:p>
        </p:txBody>
      </p:sp>
      <p:sp>
        <p:nvSpPr>
          <p:cNvPr id="7" name="TextBox 6"/>
          <p:cNvSpPr txBox="1"/>
          <p:nvPr/>
        </p:nvSpPr>
        <p:spPr>
          <a:xfrm>
            <a:off x="4572000" y="4648200"/>
            <a:ext cx="4495800" cy="1323439"/>
          </a:xfrm>
          <a:prstGeom prst="rect">
            <a:avLst/>
          </a:prstGeom>
          <a:noFill/>
        </p:spPr>
        <p:txBody>
          <a:bodyPr wrap="square" rtlCol="0">
            <a:spAutoFit/>
          </a:bodyPr>
          <a:lstStyle/>
          <a:p>
            <a:r>
              <a:rPr lang="en-US" sz="2000" dirty="0" smtClean="0">
                <a:ea typeface="ＭＳ Ｐゴシック" pitchFamily="34" charset="-128"/>
              </a:rPr>
              <a:t>Pullman cars were mainly built in Chicago.  They were luxury sleeping cars, and the motto was: “</a:t>
            </a:r>
            <a:r>
              <a:rPr lang="en-US" sz="2000" dirty="0" smtClean="0"/>
              <a:t>Travel and Sleep in Safety and Comfort”</a:t>
            </a:r>
            <a:endParaRPr lang="en-US" sz="2000" dirty="0"/>
          </a:p>
        </p:txBody>
      </p:sp>
      <p:sp>
        <p:nvSpPr>
          <p:cNvPr id="9" name="TextBox 8"/>
          <p:cNvSpPr txBox="1"/>
          <p:nvPr/>
        </p:nvSpPr>
        <p:spPr>
          <a:xfrm>
            <a:off x="7315200" y="3886200"/>
            <a:ext cx="1687654" cy="707886"/>
          </a:xfrm>
          <a:prstGeom prst="rect">
            <a:avLst/>
          </a:prstGeom>
          <a:noFill/>
        </p:spPr>
        <p:txBody>
          <a:bodyPr wrap="square" rtlCol="0">
            <a:spAutoFit/>
          </a:bodyPr>
          <a:lstStyle/>
          <a:p>
            <a:r>
              <a:rPr lang="en-US" sz="2000" dirty="0" smtClean="0"/>
              <a:t>    </a:t>
            </a:r>
            <a:r>
              <a:rPr lang="en-US" sz="2000" dirty="0" err="1" smtClean="0">
                <a:solidFill>
                  <a:srgbClr val="FF0000"/>
                </a:solidFill>
              </a:rPr>
              <a:t>Russel</a:t>
            </a:r>
            <a:r>
              <a:rPr lang="en-US" sz="2000" dirty="0" smtClean="0">
                <a:solidFill>
                  <a:srgbClr val="FF0000"/>
                </a:solidFill>
              </a:rPr>
              <a:t> </a:t>
            </a:r>
          </a:p>
          <a:p>
            <a:r>
              <a:rPr lang="en-US" sz="2000" dirty="0" smtClean="0">
                <a:solidFill>
                  <a:srgbClr val="FF0000"/>
                </a:solidFill>
              </a:rPr>
              <a:t>(1816-1903)</a:t>
            </a:r>
            <a:endParaRPr lang="en-US" sz="2000" dirty="0">
              <a:solidFill>
                <a:srgbClr val="FF0000"/>
              </a:solidFill>
            </a:endParaRPr>
          </a:p>
        </p:txBody>
      </p:sp>
      <p:sp>
        <p:nvSpPr>
          <p:cNvPr id="10" name="TextBox 9"/>
          <p:cNvSpPr txBox="1"/>
          <p:nvPr/>
        </p:nvSpPr>
        <p:spPr>
          <a:xfrm>
            <a:off x="6551624" y="1066800"/>
            <a:ext cx="2592376" cy="215444"/>
          </a:xfrm>
          <a:prstGeom prst="rect">
            <a:avLst/>
          </a:prstGeom>
          <a:noFill/>
        </p:spPr>
        <p:txBody>
          <a:bodyPr wrap="none" rtlCol="0">
            <a:spAutoFit/>
          </a:bodyPr>
          <a:lstStyle/>
          <a:p>
            <a:r>
              <a:rPr lang="en-US" sz="800" dirty="0" smtClean="0"/>
              <a:t>http://eng.shoe-icons.com/museum/book.htm?id=816</a:t>
            </a:r>
            <a:endParaRPr lang="en-US" sz="800" dirty="0"/>
          </a:p>
        </p:txBody>
      </p:sp>
      <p:sp>
        <p:nvSpPr>
          <p:cNvPr id="11" name="TextBox 10"/>
          <p:cNvSpPr txBox="1"/>
          <p:nvPr/>
        </p:nvSpPr>
        <p:spPr>
          <a:xfrm>
            <a:off x="685800" y="6642556"/>
            <a:ext cx="2513830" cy="215444"/>
          </a:xfrm>
          <a:prstGeom prst="rect">
            <a:avLst/>
          </a:prstGeom>
          <a:noFill/>
        </p:spPr>
        <p:txBody>
          <a:bodyPr wrap="none" rtlCol="0">
            <a:spAutoFit/>
          </a:bodyPr>
          <a:lstStyle/>
          <a:p>
            <a:r>
              <a:rPr lang="en-US" sz="800" dirty="0" smtClean="0"/>
              <a:t>http://www.historycentral.com/railroad/Pullman.html</a:t>
            </a:r>
            <a:endParaRPr lang="en-US" sz="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car company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1864 - </a:t>
            </a:r>
            <a:r>
              <a:rPr lang="en-US" b="1" dirty="0" smtClean="0"/>
              <a:t>James McMillan</a:t>
            </a:r>
            <a:r>
              <a:rPr lang="en-US" dirty="0" smtClean="0"/>
              <a:t> and </a:t>
            </a:r>
            <a:r>
              <a:rPr lang="en-US" b="1" dirty="0" smtClean="0"/>
              <a:t>John S. Newberry </a:t>
            </a:r>
            <a:r>
              <a:rPr lang="en-US" dirty="0" smtClean="0"/>
              <a:t>start</a:t>
            </a:r>
            <a:r>
              <a:rPr lang="en-US" b="1" dirty="0" smtClean="0"/>
              <a:t> </a:t>
            </a:r>
            <a:r>
              <a:rPr lang="en-US" dirty="0" smtClean="0"/>
              <a:t>building railroad freight cars with capital of $20,000. Initially, the company made one freight car per day. Newberry secured a federal contract to build 2,000 railroad cars.</a:t>
            </a:r>
          </a:p>
          <a:p>
            <a:r>
              <a:rPr lang="en-US" dirty="0" smtClean="0"/>
              <a:t>1865 - Both men formed the </a:t>
            </a:r>
            <a:r>
              <a:rPr lang="en-US" b="1" dirty="0" smtClean="0"/>
              <a:t>Detroit Car Wheel Company</a:t>
            </a:r>
            <a:r>
              <a:rPr lang="en-US" dirty="0" smtClean="0"/>
              <a:t>. </a:t>
            </a:r>
            <a:endParaRPr lang="en-US" i="1" dirty="0" smtClean="0"/>
          </a:p>
          <a:p>
            <a:r>
              <a:rPr lang="en-US" dirty="0" smtClean="0"/>
              <a:t>1874 – MCC becomes one of the largest railroad car builders in nation. The company had plants in St. Louis and London, Ontario.</a:t>
            </a:r>
          </a:p>
          <a:p>
            <a:r>
              <a:rPr lang="en-US" dirty="0" smtClean="0"/>
              <a:t>1879 -  16 year old </a:t>
            </a:r>
            <a:r>
              <a:rPr lang="en-US" b="1" dirty="0" smtClean="0"/>
              <a:t>Henry Ford </a:t>
            </a:r>
            <a:r>
              <a:rPr lang="en-US" dirty="0" smtClean="0"/>
              <a:t>was fired after six days for doing 5 hour jobs in 30 minutes at the Michigan Car works. </a:t>
            </a:r>
          </a:p>
          <a:p>
            <a:r>
              <a:rPr lang="en-US" dirty="0" smtClean="0"/>
              <a:t>1887 - With the sister corporations of the Detroit Car Wheel Company and the Detroit Pipe and Foundry Company employ 2,700 people (6% of the industrial jobs in Detroit)</a:t>
            </a:r>
          </a:p>
          <a:p>
            <a:r>
              <a:rPr lang="en-US" dirty="0" smtClean="0"/>
              <a:t>1892 – Merged with rivals to become the </a:t>
            </a:r>
            <a:r>
              <a:rPr lang="en-US" b="1" dirty="0" smtClean="0"/>
              <a:t>Michigan-Peninsular Car Company</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Michigan Peninsular Car Company</a:t>
            </a:r>
            <a:endParaRPr lang="en-US" dirty="0"/>
          </a:p>
        </p:txBody>
      </p:sp>
      <p:sp>
        <p:nvSpPr>
          <p:cNvPr id="3" name="Content Placeholder 2"/>
          <p:cNvSpPr>
            <a:spLocks noGrp="1"/>
          </p:cNvSpPr>
          <p:nvPr>
            <p:ph sz="quarter" idx="1"/>
          </p:nvPr>
        </p:nvSpPr>
        <p:spPr>
          <a:xfrm>
            <a:off x="381000" y="1447800"/>
            <a:ext cx="8458200" cy="5181600"/>
          </a:xfrm>
        </p:spPr>
        <p:txBody>
          <a:bodyPr>
            <a:normAutofit lnSpcReduction="10000"/>
          </a:bodyPr>
          <a:lstStyle/>
          <a:p>
            <a:r>
              <a:rPr lang="en-US" sz="2800" dirty="0" smtClean="0"/>
              <a:t>1892 – </a:t>
            </a:r>
            <a:r>
              <a:rPr lang="en-US" sz="2800" b="1" dirty="0" smtClean="0"/>
              <a:t>Michigan-Peninsular Car Company </a:t>
            </a:r>
            <a:r>
              <a:rPr lang="en-US" sz="2800" dirty="0" smtClean="0"/>
              <a:t>forms with merger of the Michigan Car Company, Detroit Car Wheel Company, </a:t>
            </a:r>
            <a:r>
              <a:rPr lang="en-US" sz="2800" dirty="0" err="1" smtClean="0"/>
              <a:t>Russel’s</a:t>
            </a:r>
            <a:r>
              <a:rPr lang="en-US" sz="2800" dirty="0" smtClean="0"/>
              <a:t> Wheel and Foundry and the Frank </a:t>
            </a:r>
            <a:r>
              <a:rPr lang="en-US" sz="2800" dirty="0" err="1" smtClean="0"/>
              <a:t>Hecker’s</a:t>
            </a:r>
            <a:r>
              <a:rPr lang="en-US" sz="2800" dirty="0" smtClean="0"/>
              <a:t> Peninsular Car Company.</a:t>
            </a:r>
          </a:p>
          <a:p>
            <a:r>
              <a:rPr lang="en-US" sz="2800" dirty="0" smtClean="0"/>
              <a:t>Detroit becomes the nation’s leading manufacturer, employing 9,000 men making 100 freight cars per day. </a:t>
            </a:r>
            <a:r>
              <a:rPr lang="en-US" sz="2800" b="1" dirty="0" smtClean="0"/>
              <a:t>MPCC was the </a:t>
            </a:r>
            <a:r>
              <a:rPr lang="en-US" sz="2800" b="1" dirty="0"/>
              <a:t>l</a:t>
            </a:r>
            <a:r>
              <a:rPr lang="en-US" sz="2800" b="1" dirty="0" smtClean="0"/>
              <a:t>argest industrial employer in Michigan.</a:t>
            </a:r>
          </a:p>
          <a:p>
            <a:r>
              <a:rPr lang="en-US" sz="2800" dirty="0" smtClean="0"/>
              <a:t>1899 – MPCC merges with the larger </a:t>
            </a:r>
            <a:r>
              <a:rPr lang="en-US" sz="2800" b="1" dirty="0" smtClean="0"/>
              <a:t>American Car and Foundry Company</a:t>
            </a:r>
            <a:r>
              <a:rPr lang="en-US" sz="2800" dirty="0" smtClean="0"/>
              <a:t> with 40 plants nationwide.    </a:t>
            </a: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838200"/>
          </a:xfrm>
        </p:spPr>
        <p:txBody>
          <a:bodyPr>
            <a:normAutofit fontScale="90000"/>
          </a:bodyPr>
          <a:lstStyle/>
          <a:p>
            <a:r>
              <a:rPr lang="en-US" dirty="0" smtClean="0"/>
              <a:t>James McMillan – </a:t>
            </a:r>
            <a:r>
              <a:rPr lang="en-US" dirty="0" err="1" smtClean="0"/>
              <a:t>TransPortation</a:t>
            </a:r>
            <a:r>
              <a:rPr lang="en-US" dirty="0" smtClean="0"/>
              <a:t> tycoon</a:t>
            </a:r>
            <a:endParaRPr lang="en-US" dirty="0"/>
          </a:p>
        </p:txBody>
      </p:sp>
      <p:sp>
        <p:nvSpPr>
          <p:cNvPr id="5" name="TextBox 4"/>
          <p:cNvSpPr txBox="1"/>
          <p:nvPr/>
        </p:nvSpPr>
        <p:spPr>
          <a:xfrm>
            <a:off x="6019800" y="3505200"/>
            <a:ext cx="3124200" cy="2970044"/>
          </a:xfrm>
          <a:prstGeom prst="rect">
            <a:avLst/>
          </a:prstGeom>
          <a:noFill/>
        </p:spPr>
        <p:txBody>
          <a:bodyPr wrap="square" rtlCol="0">
            <a:spAutoFit/>
          </a:bodyPr>
          <a:lstStyle/>
          <a:p>
            <a:r>
              <a:rPr lang="en-US" sz="1700" dirty="0" smtClean="0">
                <a:solidFill>
                  <a:srgbClr val="C00000"/>
                </a:solidFill>
              </a:rPr>
              <a:t>McMillan was called “the greatest individual influence” in Detroit becoming an industrial city before the auto industry. The Detroit </a:t>
            </a:r>
            <a:r>
              <a:rPr lang="en-US" sz="1700" i="1" dirty="0" smtClean="0">
                <a:solidFill>
                  <a:srgbClr val="C00000"/>
                </a:solidFill>
              </a:rPr>
              <a:t>Free Press </a:t>
            </a:r>
            <a:r>
              <a:rPr lang="en-US" sz="1700" dirty="0" smtClean="0">
                <a:solidFill>
                  <a:srgbClr val="C00000"/>
                </a:solidFill>
              </a:rPr>
              <a:t>wrote: “No other one man ever contributed so much to the material development of the state…(He was) perhaps the most useful man that has ever lived in Michigan.”</a:t>
            </a:r>
          </a:p>
        </p:txBody>
      </p:sp>
      <p:pic>
        <p:nvPicPr>
          <p:cNvPr id="6" name="Picture 5" descr="James_McMillan.jpg"/>
          <p:cNvPicPr>
            <a:picLocks noChangeAspect="1"/>
          </p:cNvPicPr>
          <p:nvPr/>
        </p:nvPicPr>
        <p:blipFill>
          <a:blip r:embed="rId3" cstate="print"/>
          <a:stretch>
            <a:fillRect/>
          </a:stretch>
        </p:blipFill>
        <p:spPr>
          <a:xfrm>
            <a:off x="6705600" y="1219200"/>
            <a:ext cx="1747520" cy="2286000"/>
          </a:xfrm>
          <a:prstGeom prst="rect">
            <a:avLst/>
          </a:prstGeom>
        </p:spPr>
      </p:pic>
      <p:sp>
        <p:nvSpPr>
          <p:cNvPr id="7" name="TextBox 6"/>
          <p:cNvSpPr txBox="1"/>
          <p:nvPr/>
        </p:nvSpPr>
        <p:spPr>
          <a:xfrm>
            <a:off x="6400800" y="1219200"/>
            <a:ext cx="2622834" cy="215444"/>
          </a:xfrm>
          <a:prstGeom prst="rect">
            <a:avLst/>
          </a:prstGeom>
          <a:noFill/>
        </p:spPr>
        <p:txBody>
          <a:bodyPr wrap="none" rtlCol="0">
            <a:spAutoFit/>
          </a:bodyPr>
          <a:lstStyle/>
          <a:p>
            <a:r>
              <a:rPr lang="en-US" sz="800" dirty="0" smtClean="0"/>
              <a:t>http://en.wikipedia.org/wiki/James_McMillan_(Senator)</a:t>
            </a:r>
            <a:endParaRPr lang="en-US" sz="800" dirty="0"/>
          </a:p>
        </p:txBody>
      </p:sp>
      <p:sp>
        <p:nvSpPr>
          <p:cNvPr id="8" name="Content Placeholder 7"/>
          <p:cNvSpPr>
            <a:spLocks noGrp="1"/>
          </p:cNvSpPr>
          <p:nvPr>
            <p:ph idx="1"/>
          </p:nvPr>
        </p:nvSpPr>
        <p:spPr>
          <a:xfrm>
            <a:off x="228600" y="1371600"/>
            <a:ext cx="5715000" cy="5303838"/>
          </a:xfrm>
        </p:spPr>
        <p:txBody>
          <a:bodyPr>
            <a:normAutofit fontScale="55000" lnSpcReduction="20000"/>
          </a:bodyPr>
          <a:lstStyle/>
          <a:p>
            <a:r>
              <a:rPr lang="en-US" dirty="0" smtClean="0"/>
              <a:t>Starting with building railroad cars in 1864, he and his brother, </a:t>
            </a:r>
            <a:r>
              <a:rPr lang="en-US" b="1" dirty="0" smtClean="0"/>
              <a:t>Hugh</a:t>
            </a:r>
            <a:r>
              <a:rPr lang="en-US" dirty="0" smtClean="0"/>
              <a:t>, built an empire owning iron mines, forges, foundries, railroads, depots, elevators, ships, docks, as well as banks, insurance companies, electric and telephone companies, and real estate.</a:t>
            </a:r>
          </a:p>
          <a:p>
            <a:r>
              <a:rPr lang="en-US" dirty="0" smtClean="0"/>
              <a:t>Created or invested in over 50 companies, primarily in transportation and with friend </a:t>
            </a:r>
            <a:r>
              <a:rPr lang="en-US" b="1" dirty="0" smtClean="0"/>
              <a:t>John S. Newberry</a:t>
            </a:r>
            <a:r>
              <a:rPr lang="en-US" dirty="0" smtClean="0"/>
              <a:t>. He was president or director of many over the years, including </a:t>
            </a:r>
            <a:r>
              <a:rPr lang="en-US" b="1" dirty="0" smtClean="0"/>
              <a:t>Michigan Car Company, Detroit Dry Dock Company, Detroit &amp; Cleveland Navigation Company, Duluth South Shore &amp; Atlantic Railroad</a:t>
            </a:r>
            <a:r>
              <a:rPr lang="en-US" dirty="0" smtClean="0"/>
              <a:t> (first large railroad in the U.P.)</a:t>
            </a:r>
          </a:p>
          <a:p>
            <a:r>
              <a:rPr lang="en-US" b="1" dirty="0" smtClean="0"/>
              <a:t>“Boss” of the Michigan Republican Party </a:t>
            </a:r>
            <a:r>
              <a:rPr lang="en-US" dirty="0" smtClean="0"/>
              <a:t>(the “McMillan Machine”) starting in 1879. Used his political influence to protect his financial interests, and promote Michigan industry.</a:t>
            </a:r>
          </a:p>
          <a:p>
            <a:r>
              <a:rPr lang="en-US" b="1" dirty="0" smtClean="0"/>
              <a:t>U.S. Senator from 1889-1902</a:t>
            </a:r>
            <a:r>
              <a:rPr lang="en-US" dirty="0" smtClean="0"/>
              <a:t>. Obtained federal contracts for Detroit and Michigan.</a:t>
            </a:r>
          </a:p>
          <a:p>
            <a:endParaRPr lang="en-US" dirty="0" smtClean="0"/>
          </a:p>
        </p:txBody>
      </p:sp>
      <p:sp>
        <p:nvSpPr>
          <p:cNvPr id="9" name="TextBox 8"/>
          <p:cNvSpPr txBox="1"/>
          <p:nvPr/>
        </p:nvSpPr>
        <p:spPr>
          <a:xfrm>
            <a:off x="5715000" y="2362200"/>
            <a:ext cx="1287532" cy="369332"/>
          </a:xfrm>
          <a:prstGeom prst="rect">
            <a:avLst/>
          </a:prstGeom>
          <a:noFill/>
        </p:spPr>
        <p:txBody>
          <a:bodyPr wrap="none" rtlCol="0">
            <a:spAutoFit/>
          </a:bodyPr>
          <a:lstStyle/>
          <a:p>
            <a:r>
              <a:rPr lang="en-US" dirty="0" smtClean="0">
                <a:solidFill>
                  <a:srgbClr val="C00000"/>
                </a:solidFill>
              </a:rPr>
              <a:t>1838-1902</a:t>
            </a:r>
            <a:endParaRPr lang="en-US"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 secedes</a:t>
            </a:r>
            <a:endParaRPr lang="en-US" dirty="0"/>
          </a:p>
        </p:txBody>
      </p:sp>
      <p:sp>
        <p:nvSpPr>
          <p:cNvPr id="3" name="Content Placeholder 2"/>
          <p:cNvSpPr>
            <a:spLocks noGrp="1"/>
          </p:cNvSpPr>
          <p:nvPr>
            <p:ph idx="1"/>
          </p:nvPr>
        </p:nvSpPr>
        <p:spPr>
          <a:xfrm>
            <a:off x="304800" y="1295401"/>
            <a:ext cx="8686800" cy="3505200"/>
          </a:xfrm>
        </p:spPr>
        <p:txBody>
          <a:bodyPr>
            <a:normAutofit fontScale="77500" lnSpcReduction="20000"/>
          </a:bodyPr>
          <a:lstStyle/>
          <a:p>
            <a:r>
              <a:rPr lang="en-US" dirty="0" smtClean="0"/>
              <a:t>Before Lincoln was inaugurated, South Carolina seceded on Dec. 20, 1860.  Seven other states followed.</a:t>
            </a:r>
          </a:p>
          <a:p>
            <a:r>
              <a:rPr lang="en-US" dirty="0" smtClean="0"/>
              <a:t>Leading Republicans in Michigan (Sen. Chandler and Gov. Blair) opposed secession</a:t>
            </a:r>
          </a:p>
          <a:p>
            <a:r>
              <a:rPr lang="en-US" dirty="0" smtClean="0"/>
              <a:t>South seized most federal forts, navy yards, and custom houses</a:t>
            </a:r>
          </a:p>
          <a:p>
            <a:r>
              <a:rPr lang="en-US" dirty="0" smtClean="0"/>
              <a:t>Lincoln tried to re-supply </a:t>
            </a:r>
            <a:r>
              <a:rPr lang="en-US" b="1" dirty="0" smtClean="0"/>
              <a:t>Fort Sumter </a:t>
            </a:r>
            <a:r>
              <a:rPr lang="en-US" dirty="0" smtClean="0"/>
              <a:t>in Charleston, South Carolina, where the soldiers would not surrender, so South Carolina fired on them on April 12, 1861</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4343400"/>
            <a:ext cx="1694475" cy="2256732"/>
          </a:xfrm>
          <a:prstGeom prst="rect">
            <a:avLst/>
          </a:prstGeom>
          <a:noFill/>
          <a:ln w="9525">
            <a:noFill/>
            <a:miter lim="800000"/>
            <a:headEnd/>
            <a:tailEnd/>
          </a:ln>
        </p:spPr>
      </p:pic>
      <p:sp>
        <p:nvSpPr>
          <p:cNvPr id="5" name="Rectangle 4"/>
          <p:cNvSpPr/>
          <p:nvPr/>
        </p:nvSpPr>
        <p:spPr>
          <a:xfrm>
            <a:off x="2057400" y="4876800"/>
            <a:ext cx="5867400" cy="923330"/>
          </a:xfrm>
          <a:prstGeom prst="rect">
            <a:avLst/>
          </a:prstGeom>
        </p:spPr>
        <p:txBody>
          <a:bodyPr wrap="square">
            <a:spAutoFit/>
          </a:bodyPr>
          <a:lstStyle/>
          <a:p>
            <a:r>
              <a:rPr lang="en-US" b="1" dirty="0" smtClean="0"/>
              <a:t>Zachariah Chandler: “Without a little bloodletting, this Union will not, in my estimation, be worth a rush.”</a:t>
            </a:r>
          </a:p>
        </p:txBody>
      </p:sp>
      <p:sp>
        <p:nvSpPr>
          <p:cNvPr id="6" name="Rectangle 5"/>
          <p:cNvSpPr/>
          <p:nvPr/>
        </p:nvSpPr>
        <p:spPr>
          <a:xfrm>
            <a:off x="228600" y="6642556"/>
            <a:ext cx="2895600" cy="215444"/>
          </a:xfrm>
          <a:prstGeom prst="rect">
            <a:avLst/>
          </a:prstGeom>
        </p:spPr>
        <p:txBody>
          <a:bodyPr wrap="square">
            <a:spAutoFit/>
          </a:bodyPr>
          <a:lstStyle/>
          <a:p>
            <a:r>
              <a:rPr lang="en-US" sz="800" dirty="0" smtClean="0"/>
              <a:t>http://www.answers.com/topic/zachariah-chandler</a:t>
            </a:r>
            <a:endParaRPr lang="en-US" sz="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mcmillanboat.jpg"/>
          <p:cNvPicPr>
            <a:picLocks noChangeAspect="1"/>
          </p:cNvPicPr>
          <p:nvPr/>
        </p:nvPicPr>
        <p:blipFill>
          <a:blip r:embed="rId3" cstate="print"/>
          <a:stretch>
            <a:fillRect/>
          </a:stretch>
        </p:blipFill>
        <p:spPr>
          <a:xfrm>
            <a:off x="6400800" y="4567428"/>
            <a:ext cx="2514600" cy="1626108"/>
          </a:xfrm>
          <a:prstGeom prst="rect">
            <a:avLst/>
          </a:prstGeom>
        </p:spPr>
      </p:pic>
      <p:pic>
        <p:nvPicPr>
          <p:cNvPr id="13" name="Picture 12" descr="Truant.jpg"/>
          <p:cNvPicPr>
            <a:picLocks noChangeAspect="1"/>
          </p:cNvPicPr>
          <p:nvPr/>
        </p:nvPicPr>
        <p:blipFill>
          <a:blip r:embed="rId4" cstate="print"/>
          <a:stretch>
            <a:fillRect/>
          </a:stretch>
        </p:blipFill>
        <p:spPr>
          <a:xfrm>
            <a:off x="304800" y="4572000"/>
            <a:ext cx="2514600" cy="1655634"/>
          </a:xfrm>
          <a:prstGeom prst="rect">
            <a:avLst/>
          </a:prstGeom>
        </p:spPr>
      </p:pic>
      <p:sp>
        <p:nvSpPr>
          <p:cNvPr id="2" name="Title 1"/>
          <p:cNvSpPr>
            <a:spLocks noGrp="1"/>
          </p:cNvSpPr>
          <p:nvPr>
            <p:ph type="title"/>
          </p:nvPr>
        </p:nvSpPr>
        <p:spPr>
          <a:xfrm>
            <a:off x="2057400" y="457200"/>
            <a:ext cx="5486400" cy="457200"/>
          </a:xfrm>
        </p:spPr>
        <p:txBody>
          <a:bodyPr>
            <a:normAutofit fontScale="90000"/>
          </a:bodyPr>
          <a:lstStyle/>
          <a:p>
            <a:r>
              <a:rPr lang="en-US" dirty="0" smtClean="0">
                <a:solidFill>
                  <a:srgbClr val="0070C0"/>
                </a:solidFill>
              </a:rPr>
              <a:t>Newberry and McMillan</a:t>
            </a:r>
            <a:endParaRPr lang="en-US" dirty="0">
              <a:solidFill>
                <a:srgbClr val="0070C0"/>
              </a:solidFill>
            </a:endParaRPr>
          </a:p>
        </p:txBody>
      </p:sp>
      <p:pic>
        <p:nvPicPr>
          <p:cNvPr id="4" name="Content Placeholder 3" descr="Newberry, John S..jpg"/>
          <p:cNvPicPr>
            <a:picLocks noGrp="1" noChangeAspect="1"/>
          </p:cNvPicPr>
          <p:nvPr>
            <p:ph sz="quarter" idx="1"/>
          </p:nvPr>
        </p:nvPicPr>
        <p:blipFill>
          <a:blip r:embed="rId5" cstate="print"/>
          <a:stretch>
            <a:fillRect/>
          </a:stretch>
        </p:blipFill>
        <p:spPr>
          <a:xfrm>
            <a:off x="304800" y="304800"/>
            <a:ext cx="1706880" cy="2133600"/>
          </a:xfrm>
        </p:spPr>
      </p:pic>
      <p:pic>
        <p:nvPicPr>
          <p:cNvPr id="6" name="Picture 5" descr="McMillan's Lake Terrace.jpg"/>
          <p:cNvPicPr>
            <a:picLocks noChangeAspect="1"/>
          </p:cNvPicPr>
          <p:nvPr/>
        </p:nvPicPr>
        <p:blipFill>
          <a:blip r:embed="rId6" cstate="print"/>
          <a:stretch>
            <a:fillRect/>
          </a:stretch>
        </p:blipFill>
        <p:spPr>
          <a:xfrm>
            <a:off x="4953000" y="2590800"/>
            <a:ext cx="2743200" cy="1828800"/>
          </a:xfrm>
          <a:prstGeom prst="rect">
            <a:avLst/>
          </a:prstGeom>
        </p:spPr>
      </p:pic>
      <p:sp>
        <p:nvSpPr>
          <p:cNvPr id="8" name="TextBox 7"/>
          <p:cNvSpPr txBox="1"/>
          <p:nvPr/>
        </p:nvSpPr>
        <p:spPr>
          <a:xfrm>
            <a:off x="152400" y="4343400"/>
            <a:ext cx="8534400" cy="707886"/>
          </a:xfrm>
          <a:prstGeom prst="rect">
            <a:avLst/>
          </a:prstGeom>
          <a:noFill/>
        </p:spPr>
        <p:txBody>
          <a:bodyPr wrap="square" rtlCol="0">
            <a:spAutoFit/>
          </a:bodyPr>
          <a:lstStyle/>
          <a:p>
            <a:r>
              <a:rPr lang="en-US" sz="2000" dirty="0" smtClean="0"/>
              <a:t>In 1875, James McMillan and John S. Newberry built </a:t>
            </a:r>
            <a:r>
              <a:rPr lang="en-US" sz="2000" b="1" dirty="0" smtClean="0"/>
              <a:t>Lake Terrace</a:t>
            </a:r>
            <a:r>
              <a:rPr lang="en-US" sz="2000" dirty="0" smtClean="0"/>
              <a:t>, the first “summer” houses in Grosse Pointe, starting a trend</a:t>
            </a:r>
            <a:endParaRPr lang="en-US" sz="2000" dirty="0"/>
          </a:p>
        </p:txBody>
      </p:sp>
      <p:pic>
        <p:nvPicPr>
          <p:cNvPr id="10" name="Picture 9" descr="newberry02.jpg"/>
          <p:cNvPicPr>
            <a:picLocks noChangeAspect="1"/>
          </p:cNvPicPr>
          <p:nvPr/>
        </p:nvPicPr>
        <p:blipFill>
          <a:blip r:embed="rId7" cstate="print"/>
          <a:stretch>
            <a:fillRect/>
          </a:stretch>
        </p:blipFill>
        <p:spPr>
          <a:xfrm>
            <a:off x="533400" y="2590800"/>
            <a:ext cx="2895600" cy="1766316"/>
          </a:xfrm>
          <a:prstGeom prst="rect">
            <a:avLst/>
          </a:prstGeom>
        </p:spPr>
      </p:pic>
      <p:sp>
        <p:nvSpPr>
          <p:cNvPr id="11" name="TextBox 10"/>
          <p:cNvSpPr txBox="1"/>
          <p:nvPr/>
        </p:nvSpPr>
        <p:spPr>
          <a:xfrm>
            <a:off x="6477000" y="4724400"/>
            <a:ext cx="2494594" cy="369332"/>
          </a:xfrm>
          <a:prstGeom prst="rect">
            <a:avLst/>
          </a:prstGeom>
          <a:noFill/>
        </p:spPr>
        <p:txBody>
          <a:bodyPr wrap="square" rtlCol="0">
            <a:spAutoFit/>
          </a:bodyPr>
          <a:lstStyle/>
          <a:p>
            <a:r>
              <a:rPr lang="en-US" dirty="0" smtClean="0">
                <a:solidFill>
                  <a:srgbClr val="002060"/>
                </a:solidFill>
              </a:rPr>
              <a:t>McMillan Boathouse</a:t>
            </a:r>
            <a:endParaRPr lang="en-US" dirty="0">
              <a:solidFill>
                <a:srgbClr val="002060"/>
              </a:solidFill>
            </a:endParaRPr>
          </a:p>
        </p:txBody>
      </p:sp>
      <p:sp>
        <p:nvSpPr>
          <p:cNvPr id="12" name="TextBox 11"/>
          <p:cNvSpPr txBox="1"/>
          <p:nvPr/>
        </p:nvSpPr>
        <p:spPr>
          <a:xfrm>
            <a:off x="5029200" y="990600"/>
            <a:ext cx="2209800" cy="1631216"/>
          </a:xfrm>
          <a:prstGeom prst="rect">
            <a:avLst/>
          </a:prstGeom>
          <a:noFill/>
        </p:spPr>
        <p:txBody>
          <a:bodyPr wrap="square" rtlCol="0">
            <a:spAutoFit/>
          </a:bodyPr>
          <a:lstStyle/>
          <a:p>
            <a:r>
              <a:rPr lang="en-US" sz="2000" dirty="0" smtClean="0"/>
              <a:t>McMillan dropped out of school, but his father landed him a railroad job at age 20.</a:t>
            </a:r>
            <a:endParaRPr lang="en-US" sz="2000" dirty="0"/>
          </a:p>
        </p:txBody>
      </p:sp>
      <p:sp>
        <p:nvSpPr>
          <p:cNvPr id="14" name="TextBox 13"/>
          <p:cNvSpPr txBox="1"/>
          <p:nvPr/>
        </p:nvSpPr>
        <p:spPr>
          <a:xfrm>
            <a:off x="2819400" y="5029200"/>
            <a:ext cx="3429000" cy="1077218"/>
          </a:xfrm>
          <a:prstGeom prst="rect">
            <a:avLst/>
          </a:prstGeom>
          <a:noFill/>
        </p:spPr>
        <p:txBody>
          <a:bodyPr wrap="square" rtlCol="0">
            <a:spAutoFit/>
          </a:bodyPr>
          <a:lstStyle/>
          <a:p>
            <a:r>
              <a:rPr lang="en-US" sz="1600" dirty="0" smtClean="0">
                <a:solidFill>
                  <a:schemeClr val="accent3">
                    <a:lumMod val="50000"/>
                  </a:schemeClr>
                </a:solidFill>
              </a:rPr>
              <a:t>Newberry’s yacht </a:t>
            </a:r>
            <a:r>
              <a:rPr lang="en-US" sz="1600" i="1" dirty="0" smtClean="0">
                <a:solidFill>
                  <a:schemeClr val="accent3">
                    <a:lumMod val="50000"/>
                  </a:schemeClr>
                </a:solidFill>
              </a:rPr>
              <a:t>Truant</a:t>
            </a:r>
            <a:r>
              <a:rPr lang="en-US" sz="1600" dirty="0" smtClean="0">
                <a:solidFill>
                  <a:schemeClr val="accent3">
                    <a:lumMod val="50000"/>
                  </a:schemeClr>
                </a:solidFill>
              </a:rPr>
              <a:t> was used to go to Detroit from Grosse Pointe.. It took less time than the 4-5 hour buggy ride on muddy roads.</a:t>
            </a:r>
            <a:endParaRPr lang="en-US" sz="1600" dirty="0">
              <a:solidFill>
                <a:schemeClr val="accent3">
                  <a:lumMod val="50000"/>
                </a:schemeClr>
              </a:solidFill>
            </a:endParaRPr>
          </a:p>
        </p:txBody>
      </p:sp>
      <p:sp>
        <p:nvSpPr>
          <p:cNvPr id="15" name="TextBox 14"/>
          <p:cNvSpPr txBox="1"/>
          <p:nvPr/>
        </p:nvSpPr>
        <p:spPr>
          <a:xfrm>
            <a:off x="2057400" y="990600"/>
            <a:ext cx="2286000" cy="1631216"/>
          </a:xfrm>
          <a:prstGeom prst="rect">
            <a:avLst/>
          </a:prstGeom>
          <a:noFill/>
        </p:spPr>
        <p:txBody>
          <a:bodyPr wrap="square" rtlCol="0">
            <a:spAutoFit/>
          </a:bodyPr>
          <a:lstStyle/>
          <a:p>
            <a:r>
              <a:rPr lang="en-US" sz="2000" dirty="0" smtClean="0"/>
              <a:t>Newberry was a maritime lawyer and the nephew of Oliver Newberry, the ship builder.</a:t>
            </a:r>
            <a:endParaRPr lang="en-US" sz="2000" dirty="0"/>
          </a:p>
        </p:txBody>
      </p:sp>
      <p:sp>
        <p:nvSpPr>
          <p:cNvPr id="16" name="Rectangle 15"/>
          <p:cNvSpPr/>
          <p:nvPr/>
        </p:nvSpPr>
        <p:spPr>
          <a:xfrm>
            <a:off x="304800" y="6150114"/>
            <a:ext cx="8839200" cy="707886"/>
          </a:xfrm>
          <a:prstGeom prst="rect">
            <a:avLst/>
          </a:prstGeom>
        </p:spPr>
        <p:txBody>
          <a:bodyPr wrap="square">
            <a:spAutoFit/>
          </a:bodyPr>
          <a:lstStyle/>
          <a:p>
            <a:r>
              <a:rPr lang="en-US" sz="2000" dirty="0" smtClean="0"/>
              <a:t>McMillan and Newberry donated $100,000 each to start </a:t>
            </a:r>
            <a:r>
              <a:rPr lang="en-US" sz="2000" b="1" dirty="0" smtClean="0"/>
              <a:t>Grace Hospital</a:t>
            </a:r>
            <a:r>
              <a:rPr lang="en-US" sz="2000" dirty="0" smtClean="0"/>
              <a:t>, named for McMillan’s daughter, Grace McMillan Jarvis, who died in 1888</a:t>
            </a:r>
            <a:endParaRPr lang="en-US" sz="2000" dirty="0"/>
          </a:p>
        </p:txBody>
      </p:sp>
      <p:sp>
        <p:nvSpPr>
          <p:cNvPr id="19" name="Rectangle 18"/>
          <p:cNvSpPr/>
          <p:nvPr/>
        </p:nvSpPr>
        <p:spPr>
          <a:xfrm>
            <a:off x="152400" y="0"/>
            <a:ext cx="2794355" cy="215444"/>
          </a:xfrm>
          <a:prstGeom prst="rect">
            <a:avLst/>
          </a:prstGeom>
        </p:spPr>
        <p:txBody>
          <a:bodyPr wrap="none">
            <a:spAutoFit/>
          </a:bodyPr>
          <a:lstStyle/>
          <a:p>
            <a:r>
              <a:rPr lang="en-US" sz="800" dirty="0" smtClean="0"/>
              <a:t>All images from http://www.gphistorical.org/farmer07.html</a:t>
            </a:r>
            <a:endParaRPr lang="en-US" sz="800" dirty="0"/>
          </a:p>
        </p:txBody>
      </p:sp>
      <p:pic>
        <p:nvPicPr>
          <p:cNvPr id="20" name="Picture 19" descr="jmcmillan.jpg"/>
          <p:cNvPicPr>
            <a:picLocks noChangeAspect="1"/>
          </p:cNvPicPr>
          <p:nvPr/>
        </p:nvPicPr>
        <p:blipFill>
          <a:blip r:embed="rId8" cstate="print"/>
          <a:stretch>
            <a:fillRect/>
          </a:stretch>
        </p:blipFill>
        <p:spPr>
          <a:xfrm>
            <a:off x="7315200" y="304800"/>
            <a:ext cx="1676400" cy="2095500"/>
          </a:xfrm>
          <a:prstGeom prst="rect">
            <a:avLst/>
          </a:prstGeom>
        </p:spPr>
      </p:pic>
      <p:sp>
        <p:nvSpPr>
          <p:cNvPr id="22" name="TextBox 21"/>
          <p:cNvSpPr txBox="1"/>
          <p:nvPr/>
        </p:nvSpPr>
        <p:spPr>
          <a:xfrm>
            <a:off x="2819400" y="6096000"/>
            <a:ext cx="2438400" cy="215444"/>
          </a:xfrm>
          <a:prstGeom prst="rect">
            <a:avLst/>
          </a:prstGeom>
          <a:noFill/>
        </p:spPr>
        <p:txBody>
          <a:bodyPr wrap="square" rtlCol="0">
            <a:spAutoFit/>
          </a:bodyPr>
          <a:lstStyle/>
          <a:p>
            <a:r>
              <a:rPr lang="en-US" sz="800" dirty="0" smtClean="0"/>
              <a:t>Burton Historical Collection, Detroit Public Library</a:t>
            </a:r>
            <a:endParaRPr lang="en-US" sz="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8.jpg"/>
          <p:cNvPicPr>
            <a:picLocks noChangeAspect="1"/>
          </p:cNvPicPr>
          <p:nvPr/>
        </p:nvPicPr>
        <p:blipFill>
          <a:blip r:embed="rId3" cstate="print"/>
          <a:stretch>
            <a:fillRect/>
          </a:stretch>
        </p:blipFill>
        <p:spPr>
          <a:xfrm>
            <a:off x="6705803" y="4724400"/>
            <a:ext cx="2438197" cy="1936750"/>
          </a:xfrm>
          <a:prstGeom prst="rect">
            <a:avLst/>
          </a:prstGeom>
        </p:spPr>
      </p:pic>
      <p:pic>
        <p:nvPicPr>
          <p:cNvPr id="13" name="Picture 12" descr="University Club1.jpg"/>
          <p:cNvPicPr>
            <a:picLocks noChangeAspect="1"/>
          </p:cNvPicPr>
          <p:nvPr/>
        </p:nvPicPr>
        <p:blipFill>
          <a:blip r:embed="rId4" cstate="print"/>
          <a:stretch>
            <a:fillRect/>
          </a:stretch>
        </p:blipFill>
        <p:spPr>
          <a:xfrm>
            <a:off x="3810000" y="3200400"/>
            <a:ext cx="2927125" cy="1958513"/>
          </a:xfrm>
          <a:prstGeom prst="rect">
            <a:avLst/>
          </a:prstGeom>
        </p:spPr>
      </p:pic>
      <p:sp>
        <p:nvSpPr>
          <p:cNvPr id="2" name="Title 1"/>
          <p:cNvSpPr>
            <a:spLocks noGrp="1"/>
          </p:cNvSpPr>
          <p:nvPr>
            <p:ph type="title"/>
          </p:nvPr>
        </p:nvSpPr>
        <p:spPr>
          <a:xfrm>
            <a:off x="2819400" y="533400"/>
            <a:ext cx="4343400" cy="715962"/>
          </a:xfrm>
        </p:spPr>
        <p:txBody>
          <a:bodyPr>
            <a:normAutofit/>
          </a:bodyPr>
          <a:lstStyle/>
          <a:p>
            <a:r>
              <a:rPr lang="en-US" sz="3200" dirty="0" smtClean="0"/>
              <a:t>Gilded Age Clubs</a:t>
            </a:r>
            <a:endParaRPr lang="en-US" sz="3200" dirty="0"/>
          </a:p>
        </p:txBody>
      </p:sp>
      <p:pic>
        <p:nvPicPr>
          <p:cNvPr id="4" name="Content Placeholder 3" descr="Yondotega.jpg"/>
          <p:cNvPicPr>
            <a:picLocks noGrp="1" noChangeAspect="1"/>
          </p:cNvPicPr>
          <p:nvPr>
            <p:ph sz="quarter" idx="1"/>
          </p:nvPr>
        </p:nvPicPr>
        <p:blipFill>
          <a:blip r:embed="rId5" cstate="print"/>
          <a:stretch>
            <a:fillRect/>
          </a:stretch>
        </p:blipFill>
        <p:spPr>
          <a:xfrm>
            <a:off x="228600" y="4962525"/>
            <a:ext cx="2819849" cy="1895475"/>
          </a:xfrm>
        </p:spPr>
      </p:pic>
      <p:pic>
        <p:nvPicPr>
          <p:cNvPr id="6" name="Picture 5" descr="Detroit Athletic Club1.jpg"/>
          <p:cNvPicPr>
            <a:picLocks noChangeAspect="1"/>
          </p:cNvPicPr>
          <p:nvPr/>
        </p:nvPicPr>
        <p:blipFill>
          <a:blip r:embed="rId6" cstate="print"/>
          <a:stretch>
            <a:fillRect/>
          </a:stretch>
        </p:blipFill>
        <p:spPr>
          <a:xfrm>
            <a:off x="6477000" y="228600"/>
            <a:ext cx="2438400" cy="1876425"/>
          </a:xfrm>
          <a:prstGeom prst="rect">
            <a:avLst/>
          </a:prstGeom>
        </p:spPr>
      </p:pic>
      <p:sp>
        <p:nvSpPr>
          <p:cNvPr id="9" name="TextBox 8"/>
          <p:cNvSpPr txBox="1"/>
          <p:nvPr/>
        </p:nvSpPr>
        <p:spPr>
          <a:xfrm>
            <a:off x="3200400" y="5181600"/>
            <a:ext cx="4572000" cy="1554272"/>
          </a:xfrm>
          <a:prstGeom prst="rect">
            <a:avLst/>
          </a:prstGeom>
          <a:noFill/>
        </p:spPr>
        <p:txBody>
          <a:bodyPr wrap="square" rtlCol="0">
            <a:spAutoFit/>
          </a:bodyPr>
          <a:lstStyle/>
          <a:p>
            <a:r>
              <a:rPr lang="en-US" sz="1900" dirty="0" smtClean="0"/>
              <a:t>James McMillan’s old house was the first in Detroit to get electric lights. It was used for the University Club from 1913 to 1931 until it was torn down, and the building above built on the same site.</a:t>
            </a:r>
            <a:endParaRPr lang="en-US" sz="1900" dirty="0"/>
          </a:p>
        </p:txBody>
      </p:sp>
      <p:sp>
        <p:nvSpPr>
          <p:cNvPr id="10" name="TextBox 9"/>
          <p:cNvSpPr txBox="1"/>
          <p:nvPr/>
        </p:nvSpPr>
        <p:spPr>
          <a:xfrm>
            <a:off x="4343400" y="3124200"/>
            <a:ext cx="4724400" cy="677108"/>
          </a:xfrm>
          <a:prstGeom prst="rect">
            <a:avLst/>
          </a:prstGeom>
          <a:noFill/>
        </p:spPr>
        <p:txBody>
          <a:bodyPr wrap="square" rtlCol="0">
            <a:spAutoFit/>
          </a:bodyPr>
          <a:lstStyle/>
          <a:p>
            <a:r>
              <a:rPr lang="en-US" sz="1900" dirty="0" smtClean="0"/>
              <a:t>Founded in 1899, the </a:t>
            </a:r>
            <a:r>
              <a:rPr lang="en-US" sz="1900" b="1" dirty="0" smtClean="0"/>
              <a:t>University Club </a:t>
            </a:r>
            <a:r>
              <a:rPr lang="en-US" sz="1900" dirty="0" smtClean="0"/>
              <a:t>went bankrupt in 1992, and is now vacant.</a:t>
            </a:r>
            <a:endParaRPr lang="en-US" sz="1900" dirty="0"/>
          </a:p>
        </p:txBody>
      </p:sp>
      <p:sp>
        <p:nvSpPr>
          <p:cNvPr id="11" name="TextBox 10"/>
          <p:cNvSpPr txBox="1"/>
          <p:nvPr/>
        </p:nvSpPr>
        <p:spPr>
          <a:xfrm>
            <a:off x="228600" y="3429000"/>
            <a:ext cx="3505200" cy="1554272"/>
          </a:xfrm>
          <a:prstGeom prst="rect">
            <a:avLst/>
          </a:prstGeom>
          <a:noFill/>
        </p:spPr>
        <p:txBody>
          <a:bodyPr wrap="square" rtlCol="0">
            <a:spAutoFit/>
          </a:bodyPr>
          <a:lstStyle/>
          <a:p>
            <a:r>
              <a:rPr lang="en-US" sz="1900" dirty="0" smtClean="0"/>
              <a:t>The</a:t>
            </a:r>
            <a:r>
              <a:rPr lang="en-US" sz="1900" b="1" dirty="0" smtClean="0"/>
              <a:t> </a:t>
            </a:r>
            <a:r>
              <a:rPr lang="en-US" sz="1900" b="1" dirty="0" err="1" smtClean="0"/>
              <a:t>Yondotega</a:t>
            </a:r>
            <a:r>
              <a:rPr lang="en-US" sz="1900" b="1" dirty="0" smtClean="0"/>
              <a:t> Club</a:t>
            </a:r>
            <a:r>
              <a:rPr lang="en-US" sz="1900" dirty="0" smtClean="0"/>
              <a:t> was founded in 1892 by James McMillan and sons, William and James.  It moved from 518 Jefferson in 1959 to build I-75.</a:t>
            </a:r>
            <a:endParaRPr lang="en-US" sz="1900" dirty="0"/>
          </a:p>
        </p:txBody>
      </p:sp>
      <p:sp>
        <p:nvSpPr>
          <p:cNvPr id="12" name="TextBox 11"/>
          <p:cNvSpPr txBox="1"/>
          <p:nvPr/>
        </p:nvSpPr>
        <p:spPr>
          <a:xfrm>
            <a:off x="228600" y="2057400"/>
            <a:ext cx="4343400" cy="1323439"/>
          </a:xfrm>
          <a:prstGeom prst="rect">
            <a:avLst/>
          </a:prstGeom>
          <a:noFill/>
        </p:spPr>
        <p:txBody>
          <a:bodyPr wrap="square" rtlCol="0">
            <a:spAutoFit/>
          </a:bodyPr>
          <a:lstStyle/>
          <a:p>
            <a:r>
              <a:rPr lang="en-US" sz="2000" dirty="0" smtClean="0"/>
              <a:t>The </a:t>
            </a:r>
            <a:r>
              <a:rPr lang="en-US" sz="2000" b="1" dirty="0" smtClean="0"/>
              <a:t>Detroit Club</a:t>
            </a:r>
            <a:r>
              <a:rPr lang="en-US" sz="2000" dirty="0" smtClean="0"/>
              <a:t> was founded in 1882 and the building constructed in 1891 at 712 Cass Avenue.  Hugh McMillan was the first president. </a:t>
            </a:r>
            <a:endParaRPr lang="en-US" sz="2000" dirty="0"/>
          </a:p>
        </p:txBody>
      </p:sp>
      <p:sp>
        <p:nvSpPr>
          <p:cNvPr id="14" name="TextBox 13"/>
          <p:cNvSpPr txBox="1"/>
          <p:nvPr/>
        </p:nvSpPr>
        <p:spPr>
          <a:xfrm>
            <a:off x="4876800" y="2057400"/>
            <a:ext cx="4114800" cy="1015663"/>
          </a:xfrm>
          <a:prstGeom prst="rect">
            <a:avLst/>
          </a:prstGeom>
          <a:noFill/>
        </p:spPr>
        <p:txBody>
          <a:bodyPr wrap="square" rtlCol="0">
            <a:spAutoFit/>
          </a:bodyPr>
          <a:lstStyle/>
          <a:p>
            <a:r>
              <a:rPr lang="en-US" sz="2000" dirty="0" smtClean="0"/>
              <a:t>The </a:t>
            </a:r>
            <a:r>
              <a:rPr lang="en-US" sz="2000" b="1" dirty="0" smtClean="0"/>
              <a:t>Detroit Athletic Club </a:t>
            </a:r>
            <a:r>
              <a:rPr lang="en-US" sz="2000" dirty="0" smtClean="0"/>
              <a:t>was founded in 1887, but languished until its re-opening in 1913.</a:t>
            </a:r>
            <a:endParaRPr lang="en-US" sz="2000" dirty="0"/>
          </a:p>
        </p:txBody>
      </p:sp>
      <p:pic>
        <p:nvPicPr>
          <p:cNvPr id="15" name="Picture 14" descr="detclub.gif"/>
          <p:cNvPicPr>
            <a:picLocks noChangeAspect="1"/>
          </p:cNvPicPr>
          <p:nvPr/>
        </p:nvPicPr>
        <p:blipFill>
          <a:blip r:embed="rId7" cstate="print"/>
          <a:stretch>
            <a:fillRect/>
          </a:stretch>
        </p:blipFill>
        <p:spPr>
          <a:xfrm>
            <a:off x="228600" y="228600"/>
            <a:ext cx="2476743" cy="1800225"/>
          </a:xfrm>
          <a:prstGeom prst="rect">
            <a:avLst/>
          </a:prstGeom>
        </p:spPr>
      </p:pic>
      <p:sp>
        <p:nvSpPr>
          <p:cNvPr id="16" name="Rectangle 15"/>
          <p:cNvSpPr/>
          <p:nvPr/>
        </p:nvSpPr>
        <p:spPr>
          <a:xfrm>
            <a:off x="304800" y="0"/>
            <a:ext cx="4572000" cy="215444"/>
          </a:xfrm>
          <a:prstGeom prst="rect">
            <a:avLst/>
          </a:prstGeom>
        </p:spPr>
        <p:txBody>
          <a:bodyPr>
            <a:spAutoFit/>
          </a:bodyPr>
          <a:lstStyle/>
          <a:p>
            <a:r>
              <a:rPr lang="en-US" sz="800" dirty="0" smtClean="0"/>
              <a:t>http://wwwcam.tripod.com/friendsandrelations/id6.html</a:t>
            </a:r>
            <a:endParaRPr lang="en-US" sz="800" dirty="0"/>
          </a:p>
        </p:txBody>
      </p:sp>
      <p:sp>
        <p:nvSpPr>
          <p:cNvPr id="17" name="Rectangle 16"/>
          <p:cNvSpPr/>
          <p:nvPr/>
        </p:nvSpPr>
        <p:spPr>
          <a:xfrm>
            <a:off x="5715000" y="0"/>
            <a:ext cx="3429000" cy="215444"/>
          </a:xfrm>
          <a:prstGeom prst="rect">
            <a:avLst/>
          </a:prstGeom>
        </p:spPr>
        <p:txBody>
          <a:bodyPr wrap="square">
            <a:spAutoFit/>
          </a:bodyPr>
          <a:lstStyle/>
          <a:p>
            <a:r>
              <a:rPr lang="en-US" sz="800" dirty="0" smtClean="0"/>
              <a:t>http://commons.wikimedia.org/wiki/File:DetroitAthleticClub_1915.jpg</a:t>
            </a:r>
            <a:endParaRPr lang="en-US" sz="800" dirty="0"/>
          </a:p>
        </p:txBody>
      </p:sp>
      <p:sp>
        <p:nvSpPr>
          <p:cNvPr id="19" name="Rectangle 18"/>
          <p:cNvSpPr/>
          <p:nvPr/>
        </p:nvSpPr>
        <p:spPr>
          <a:xfrm>
            <a:off x="4495800" y="5105400"/>
            <a:ext cx="1620957" cy="215444"/>
          </a:xfrm>
          <a:prstGeom prst="rect">
            <a:avLst/>
          </a:prstGeom>
        </p:spPr>
        <p:txBody>
          <a:bodyPr wrap="none">
            <a:spAutoFit/>
          </a:bodyPr>
          <a:lstStyle/>
          <a:p>
            <a:r>
              <a:rPr lang="en-US" sz="800" dirty="0" smtClean="0"/>
              <a:t>http://detroitfunk.com/?p=2202</a:t>
            </a:r>
            <a:endParaRPr lang="en-US" sz="800" dirty="0"/>
          </a:p>
        </p:txBody>
      </p:sp>
      <p:sp>
        <p:nvSpPr>
          <p:cNvPr id="21" name="Rectangle 20"/>
          <p:cNvSpPr/>
          <p:nvPr/>
        </p:nvSpPr>
        <p:spPr>
          <a:xfrm>
            <a:off x="7239000" y="4343400"/>
            <a:ext cx="1524000" cy="338554"/>
          </a:xfrm>
          <a:prstGeom prst="rect">
            <a:avLst/>
          </a:prstGeom>
        </p:spPr>
        <p:txBody>
          <a:bodyPr wrap="square">
            <a:spAutoFit/>
          </a:bodyPr>
          <a:lstStyle/>
          <a:p>
            <a:r>
              <a:rPr lang="en-US" sz="800" dirty="0" smtClean="0"/>
              <a:t>http://detroiturbex.com/content/downtown/uclub/img/8.jpg</a:t>
            </a:r>
            <a:endParaRPr lang="en-US" sz="800" dirty="0"/>
          </a:p>
        </p:txBody>
      </p:sp>
      <p:sp>
        <p:nvSpPr>
          <p:cNvPr id="22" name="Rectangle 21"/>
          <p:cNvSpPr/>
          <p:nvPr/>
        </p:nvSpPr>
        <p:spPr>
          <a:xfrm>
            <a:off x="152400" y="6642556"/>
            <a:ext cx="3429000" cy="215444"/>
          </a:xfrm>
          <a:prstGeom prst="rect">
            <a:avLst/>
          </a:prstGeom>
        </p:spPr>
        <p:txBody>
          <a:bodyPr wrap="square">
            <a:spAutoFit/>
          </a:bodyPr>
          <a:lstStyle/>
          <a:p>
            <a:r>
              <a:rPr lang="en-US" sz="800" dirty="0" smtClean="0"/>
              <a:t>http://atdetroit.net/forum/messages/76017/83687.html?1159238206</a:t>
            </a:r>
            <a:endParaRPr lang="en-US" sz="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magesCA1OY2R3.jpg"/>
          <p:cNvPicPr>
            <a:picLocks noChangeAspect="1"/>
          </p:cNvPicPr>
          <p:nvPr/>
        </p:nvPicPr>
        <p:blipFill>
          <a:blip r:embed="rId3" cstate="print"/>
          <a:stretch>
            <a:fillRect/>
          </a:stretch>
        </p:blipFill>
        <p:spPr>
          <a:xfrm>
            <a:off x="4190999" y="5257800"/>
            <a:ext cx="1653213" cy="1100138"/>
          </a:xfrm>
          <a:prstGeom prst="rect">
            <a:avLst/>
          </a:prstGeom>
        </p:spPr>
      </p:pic>
      <p:pic>
        <p:nvPicPr>
          <p:cNvPr id="5" name="Picture 4" descr="DYC 1922.jpg"/>
          <p:cNvPicPr>
            <a:picLocks noChangeAspect="1"/>
          </p:cNvPicPr>
          <p:nvPr/>
        </p:nvPicPr>
        <p:blipFill>
          <a:blip r:embed="rId4" cstate="print"/>
          <a:stretch>
            <a:fillRect/>
          </a:stretch>
        </p:blipFill>
        <p:spPr>
          <a:xfrm>
            <a:off x="457200" y="1447800"/>
            <a:ext cx="2992449" cy="1287448"/>
          </a:xfrm>
          <a:prstGeom prst="rect">
            <a:avLst/>
          </a:prstGeom>
        </p:spPr>
      </p:pic>
      <p:sp>
        <p:nvSpPr>
          <p:cNvPr id="2" name="Title 1"/>
          <p:cNvSpPr>
            <a:spLocks noGrp="1"/>
          </p:cNvSpPr>
          <p:nvPr>
            <p:ph type="title"/>
          </p:nvPr>
        </p:nvSpPr>
        <p:spPr>
          <a:xfrm>
            <a:off x="457200" y="457200"/>
            <a:ext cx="7391400" cy="838200"/>
          </a:xfrm>
        </p:spPr>
        <p:txBody>
          <a:bodyPr/>
          <a:lstStyle/>
          <a:p>
            <a:r>
              <a:rPr lang="en-US" dirty="0" smtClean="0"/>
              <a:t>Gilded Age Yacht Clubs</a:t>
            </a:r>
            <a:endParaRPr lang="en-US" dirty="0"/>
          </a:p>
        </p:txBody>
      </p:sp>
      <p:pic>
        <p:nvPicPr>
          <p:cNvPr id="4" name="Content Placeholder 3" descr="DYC Burgee.png"/>
          <p:cNvPicPr>
            <a:picLocks noGrp="1" noChangeAspect="1"/>
          </p:cNvPicPr>
          <p:nvPr>
            <p:ph sz="quarter" idx="1"/>
          </p:nvPr>
        </p:nvPicPr>
        <p:blipFill>
          <a:blip r:embed="rId5" cstate="print"/>
          <a:stretch>
            <a:fillRect/>
          </a:stretch>
        </p:blipFill>
        <p:spPr>
          <a:xfrm>
            <a:off x="533400" y="1371600"/>
            <a:ext cx="818885" cy="491331"/>
          </a:xfrm>
        </p:spPr>
      </p:pic>
      <p:sp>
        <p:nvSpPr>
          <p:cNvPr id="6" name="TextBox 5"/>
          <p:cNvSpPr txBox="1"/>
          <p:nvPr/>
        </p:nvSpPr>
        <p:spPr>
          <a:xfrm>
            <a:off x="152400" y="2667000"/>
            <a:ext cx="3581400" cy="1477328"/>
          </a:xfrm>
          <a:prstGeom prst="rect">
            <a:avLst/>
          </a:prstGeom>
          <a:noFill/>
        </p:spPr>
        <p:txBody>
          <a:bodyPr wrap="square" rtlCol="0">
            <a:spAutoFit/>
          </a:bodyPr>
          <a:lstStyle/>
          <a:p>
            <a:r>
              <a:rPr lang="en-US" dirty="0" smtClean="0"/>
              <a:t>The </a:t>
            </a:r>
            <a:r>
              <a:rPr lang="en-US" b="1" dirty="0" smtClean="0"/>
              <a:t>Detroit Yacht Club </a:t>
            </a:r>
            <a:r>
              <a:rPr lang="en-US" dirty="0" smtClean="0"/>
              <a:t>on Belle Isle was a sailing club founded in 1868.  The 93,000 sq. ft. clubhouse, the largest in the country, was built in 1922</a:t>
            </a:r>
            <a:endParaRPr lang="en-US" dirty="0"/>
          </a:p>
        </p:txBody>
      </p:sp>
      <p:pic>
        <p:nvPicPr>
          <p:cNvPr id="7" name="Picture 6" descr="DBClogo.gif"/>
          <p:cNvPicPr>
            <a:picLocks noChangeAspect="1"/>
          </p:cNvPicPr>
          <p:nvPr/>
        </p:nvPicPr>
        <p:blipFill>
          <a:blip r:embed="rId6" cstate="print"/>
          <a:stretch>
            <a:fillRect/>
          </a:stretch>
        </p:blipFill>
        <p:spPr>
          <a:xfrm>
            <a:off x="5486400" y="1219200"/>
            <a:ext cx="2819400" cy="476250"/>
          </a:xfrm>
          <a:prstGeom prst="rect">
            <a:avLst/>
          </a:prstGeom>
        </p:spPr>
      </p:pic>
      <p:sp>
        <p:nvSpPr>
          <p:cNvPr id="9" name="TextBox 8"/>
          <p:cNvSpPr txBox="1"/>
          <p:nvPr/>
        </p:nvSpPr>
        <p:spPr>
          <a:xfrm>
            <a:off x="3733800" y="3352800"/>
            <a:ext cx="5562600" cy="1200329"/>
          </a:xfrm>
          <a:prstGeom prst="rect">
            <a:avLst/>
          </a:prstGeom>
          <a:noFill/>
        </p:spPr>
        <p:txBody>
          <a:bodyPr wrap="square" rtlCol="0">
            <a:spAutoFit/>
          </a:bodyPr>
          <a:lstStyle/>
          <a:p>
            <a:r>
              <a:rPr lang="en-US" dirty="0" smtClean="0"/>
              <a:t>The </a:t>
            </a:r>
            <a:r>
              <a:rPr lang="en-US" b="1" dirty="0" smtClean="0"/>
              <a:t>Detroit Boat Club</a:t>
            </a:r>
            <a:r>
              <a:rPr lang="en-US" dirty="0" smtClean="0"/>
              <a:t>, founded in 1839, is the second oldest continuous rowing club in the world, and the oldest yacht club in the U.S.  The clubhouse on Belle Isle (built in 1902) closed in 2006.</a:t>
            </a:r>
            <a:endParaRPr lang="en-US" dirty="0"/>
          </a:p>
        </p:txBody>
      </p:sp>
      <p:sp>
        <p:nvSpPr>
          <p:cNvPr id="11" name="TextBox 10"/>
          <p:cNvSpPr txBox="1"/>
          <p:nvPr/>
        </p:nvSpPr>
        <p:spPr>
          <a:xfrm>
            <a:off x="4114800" y="6324600"/>
            <a:ext cx="4499822" cy="369332"/>
          </a:xfrm>
          <a:prstGeom prst="rect">
            <a:avLst/>
          </a:prstGeom>
          <a:noFill/>
        </p:spPr>
        <p:txBody>
          <a:bodyPr wrap="none" rtlCol="0">
            <a:spAutoFit/>
          </a:bodyPr>
          <a:lstStyle/>
          <a:p>
            <a:r>
              <a:rPr lang="en-US" dirty="0" smtClean="0"/>
              <a:t>The </a:t>
            </a:r>
            <a:r>
              <a:rPr lang="en-US" b="1" dirty="0" err="1" smtClean="0"/>
              <a:t>Bayview</a:t>
            </a:r>
            <a:r>
              <a:rPr lang="en-US" b="1" dirty="0" smtClean="0"/>
              <a:t> Yacht Club </a:t>
            </a:r>
            <a:r>
              <a:rPr lang="en-US" dirty="0" smtClean="0"/>
              <a:t>was founded in 1915.</a:t>
            </a:r>
            <a:endParaRPr lang="en-US" dirty="0"/>
          </a:p>
        </p:txBody>
      </p:sp>
      <p:pic>
        <p:nvPicPr>
          <p:cNvPr id="12" name="Picture 11" descr="GPYC burgee.png"/>
          <p:cNvPicPr>
            <a:picLocks noChangeAspect="1"/>
          </p:cNvPicPr>
          <p:nvPr/>
        </p:nvPicPr>
        <p:blipFill>
          <a:blip r:embed="rId7" cstate="print"/>
          <a:stretch>
            <a:fillRect/>
          </a:stretch>
        </p:blipFill>
        <p:spPr>
          <a:xfrm>
            <a:off x="228600" y="5791200"/>
            <a:ext cx="1299839" cy="785812"/>
          </a:xfrm>
          <a:prstGeom prst="rect">
            <a:avLst/>
          </a:prstGeom>
        </p:spPr>
      </p:pic>
      <p:sp>
        <p:nvSpPr>
          <p:cNvPr id="14" name="TextBox 13"/>
          <p:cNvSpPr txBox="1"/>
          <p:nvPr/>
        </p:nvSpPr>
        <p:spPr>
          <a:xfrm>
            <a:off x="1219200" y="5934670"/>
            <a:ext cx="3124200" cy="923330"/>
          </a:xfrm>
          <a:prstGeom prst="rect">
            <a:avLst/>
          </a:prstGeom>
          <a:noFill/>
        </p:spPr>
        <p:txBody>
          <a:bodyPr wrap="square" rtlCol="0">
            <a:spAutoFit/>
          </a:bodyPr>
          <a:lstStyle/>
          <a:p>
            <a:r>
              <a:rPr lang="en-US" dirty="0" smtClean="0"/>
              <a:t>The </a:t>
            </a:r>
            <a:r>
              <a:rPr lang="en-US" b="1" dirty="0" smtClean="0"/>
              <a:t>Grosse Pointe Yacht Club </a:t>
            </a:r>
            <a:r>
              <a:rPr lang="en-US" dirty="0" smtClean="0"/>
              <a:t>was founded in 1914. The steeple is 187’ high.</a:t>
            </a:r>
            <a:endParaRPr lang="en-US" dirty="0"/>
          </a:p>
        </p:txBody>
      </p:sp>
      <p:sp>
        <p:nvSpPr>
          <p:cNvPr id="15" name="TextBox 14"/>
          <p:cNvSpPr txBox="1"/>
          <p:nvPr/>
        </p:nvSpPr>
        <p:spPr>
          <a:xfrm>
            <a:off x="4191000" y="4572000"/>
            <a:ext cx="4800600" cy="923330"/>
          </a:xfrm>
          <a:prstGeom prst="rect">
            <a:avLst/>
          </a:prstGeom>
          <a:noFill/>
        </p:spPr>
        <p:txBody>
          <a:bodyPr wrap="square" rtlCol="0">
            <a:spAutoFit/>
          </a:bodyPr>
          <a:lstStyle/>
          <a:p>
            <a:r>
              <a:rPr lang="en-US" dirty="0" smtClean="0"/>
              <a:t>The </a:t>
            </a:r>
            <a:r>
              <a:rPr lang="en-US" b="1" dirty="0" smtClean="0"/>
              <a:t>Old Club</a:t>
            </a:r>
            <a:r>
              <a:rPr lang="en-US" dirty="0" smtClean="0"/>
              <a:t> on Harsens Island was founded in 1872 as the St. Clair Fishing and Shooting Club of Detroit.</a:t>
            </a:r>
            <a:endParaRPr lang="en-US" dirty="0"/>
          </a:p>
        </p:txBody>
      </p:sp>
      <p:sp>
        <p:nvSpPr>
          <p:cNvPr id="16" name="Rectangle 15"/>
          <p:cNvSpPr/>
          <p:nvPr/>
        </p:nvSpPr>
        <p:spPr>
          <a:xfrm>
            <a:off x="1219200" y="1295400"/>
            <a:ext cx="2286000" cy="215444"/>
          </a:xfrm>
          <a:prstGeom prst="rect">
            <a:avLst/>
          </a:prstGeom>
        </p:spPr>
        <p:txBody>
          <a:bodyPr wrap="square">
            <a:spAutoFit/>
          </a:bodyPr>
          <a:lstStyle/>
          <a:p>
            <a:r>
              <a:rPr lang="en-US" sz="800" dirty="0" smtClean="0"/>
              <a:t>http://en.wikipedia.org/wiki/Detroit_Yacht_Club</a:t>
            </a:r>
            <a:endParaRPr lang="en-US" sz="800" dirty="0"/>
          </a:p>
        </p:txBody>
      </p:sp>
      <p:sp>
        <p:nvSpPr>
          <p:cNvPr id="18" name="Rectangle 17"/>
          <p:cNvSpPr/>
          <p:nvPr/>
        </p:nvSpPr>
        <p:spPr>
          <a:xfrm>
            <a:off x="4114800" y="2438400"/>
            <a:ext cx="1447800" cy="461665"/>
          </a:xfrm>
          <a:prstGeom prst="rect">
            <a:avLst/>
          </a:prstGeom>
        </p:spPr>
        <p:txBody>
          <a:bodyPr wrap="square">
            <a:spAutoFit/>
          </a:bodyPr>
          <a:lstStyle/>
          <a:p>
            <a:r>
              <a:rPr lang="en-US" sz="800" dirty="0" smtClean="0"/>
              <a:t>http://detroithistorical.org/learn/encyclopedia-of-detroit/detroit-boat-club</a:t>
            </a:r>
            <a:endParaRPr lang="en-US" sz="800" dirty="0"/>
          </a:p>
        </p:txBody>
      </p:sp>
      <p:pic>
        <p:nvPicPr>
          <p:cNvPr id="19" name="Picture 18" descr="dbc.jpg"/>
          <p:cNvPicPr>
            <a:picLocks noChangeAspect="1"/>
          </p:cNvPicPr>
          <p:nvPr/>
        </p:nvPicPr>
        <p:blipFill>
          <a:blip r:embed="rId8" cstate="print"/>
          <a:stretch>
            <a:fillRect/>
          </a:stretch>
        </p:blipFill>
        <p:spPr>
          <a:xfrm>
            <a:off x="5486400" y="1676400"/>
            <a:ext cx="2743200" cy="1697356"/>
          </a:xfrm>
          <a:prstGeom prst="rect">
            <a:avLst/>
          </a:prstGeom>
        </p:spPr>
      </p:pic>
      <p:pic>
        <p:nvPicPr>
          <p:cNvPr id="20" name="Picture 19" descr="Grosse_Pointe_yacht_club.jpg"/>
          <p:cNvPicPr>
            <a:picLocks noChangeAspect="1"/>
          </p:cNvPicPr>
          <p:nvPr/>
        </p:nvPicPr>
        <p:blipFill>
          <a:blip r:embed="rId9" cstate="print"/>
          <a:stretch>
            <a:fillRect/>
          </a:stretch>
        </p:blipFill>
        <p:spPr>
          <a:xfrm>
            <a:off x="1424531" y="4191000"/>
            <a:ext cx="2233069" cy="1710690"/>
          </a:xfrm>
          <a:prstGeom prst="rect">
            <a:avLst/>
          </a:prstGeom>
        </p:spPr>
      </p:pic>
      <p:sp>
        <p:nvSpPr>
          <p:cNvPr id="21" name="Rectangle 20"/>
          <p:cNvSpPr/>
          <p:nvPr/>
        </p:nvSpPr>
        <p:spPr>
          <a:xfrm>
            <a:off x="228600" y="4876800"/>
            <a:ext cx="1143000" cy="461665"/>
          </a:xfrm>
          <a:prstGeom prst="rect">
            <a:avLst/>
          </a:prstGeom>
        </p:spPr>
        <p:txBody>
          <a:bodyPr wrap="square">
            <a:spAutoFit/>
          </a:bodyPr>
          <a:lstStyle/>
          <a:p>
            <a:r>
              <a:rPr lang="en-US" sz="800" dirty="0" smtClean="0"/>
              <a:t>http://en.wikipedia.org/wiki/Grosse_Pointe_Yacht_Club</a:t>
            </a:r>
            <a:endParaRPr lang="en-US" sz="800" dirty="0"/>
          </a:p>
        </p:txBody>
      </p:sp>
      <p:sp>
        <p:nvSpPr>
          <p:cNvPr id="23" name="TextBox 22"/>
          <p:cNvSpPr txBox="1"/>
          <p:nvPr/>
        </p:nvSpPr>
        <p:spPr>
          <a:xfrm>
            <a:off x="4724400" y="6096000"/>
            <a:ext cx="1600200" cy="338554"/>
          </a:xfrm>
          <a:prstGeom prst="rect">
            <a:avLst/>
          </a:prstGeom>
          <a:noFill/>
        </p:spPr>
        <p:txBody>
          <a:bodyPr wrap="square" rtlCol="0">
            <a:spAutoFit/>
          </a:bodyPr>
          <a:lstStyle/>
          <a:p>
            <a:r>
              <a:rPr lang="en-US" sz="800" dirty="0" smtClean="0"/>
              <a:t>http://mjbflag.com/the-burgee-collection-n-z.html</a:t>
            </a:r>
            <a:endParaRPr lang="en-US" sz="800" dirty="0"/>
          </a:p>
        </p:txBody>
      </p:sp>
      <p:pic>
        <p:nvPicPr>
          <p:cNvPr id="24" name="Picture 23" descr="BYC_Burgee.jpg"/>
          <p:cNvPicPr>
            <a:picLocks noChangeAspect="1"/>
          </p:cNvPicPr>
          <p:nvPr/>
        </p:nvPicPr>
        <p:blipFill>
          <a:blip r:embed="rId10" cstate="print"/>
          <a:stretch>
            <a:fillRect/>
          </a:stretch>
        </p:blipFill>
        <p:spPr>
          <a:xfrm>
            <a:off x="6172200" y="5257800"/>
            <a:ext cx="1786922" cy="1114425"/>
          </a:xfrm>
          <a:prstGeom prst="rect">
            <a:avLst/>
          </a:prstGeom>
        </p:spPr>
      </p:pic>
      <p:sp>
        <p:nvSpPr>
          <p:cNvPr id="25" name="TextBox 24"/>
          <p:cNvSpPr txBox="1"/>
          <p:nvPr/>
        </p:nvSpPr>
        <p:spPr>
          <a:xfrm>
            <a:off x="7924800" y="5638800"/>
            <a:ext cx="1066800" cy="461665"/>
          </a:xfrm>
          <a:prstGeom prst="rect">
            <a:avLst/>
          </a:prstGeom>
          <a:noFill/>
        </p:spPr>
        <p:txBody>
          <a:bodyPr wrap="square" rtlCol="0">
            <a:spAutoFit/>
          </a:bodyPr>
          <a:lstStyle/>
          <a:p>
            <a:r>
              <a:rPr lang="en-US" sz="800" dirty="0" smtClean="0"/>
              <a:t>http://en.wikipedia.org/wiki/Bayview_Yacht_Club</a:t>
            </a:r>
            <a:endParaRPr lang="en-US"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3400" cy="1143000"/>
          </a:xfrm>
        </p:spPr>
        <p:txBody>
          <a:bodyPr>
            <a:normAutofit/>
          </a:bodyPr>
          <a:lstStyle/>
          <a:p>
            <a:r>
              <a:rPr lang="en-US" sz="3200" dirty="0" smtClean="0">
                <a:solidFill>
                  <a:srgbClr val="0070C0"/>
                </a:solidFill>
              </a:rPr>
              <a:t>An Expanding Transportation Network</a:t>
            </a:r>
            <a:endParaRPr lang="en-US" sz="3200"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dirty="0" smtClean="0"/>
              <a:t>1860 – Only 600 miles of railroad (3 lines: Michigan Central, Michigan Southern, Detroit &amp; Pontiac)</a:t>
            </a:r>
          </a:p>
          <a:p>
            <a:r>
              <a:rPr lang="en-US" dirty="0" smtClean="0"/>
              <a:t>1900 – 10,848 miles</a:t>
            </a:r>
          </a:p>
          <a:p>
            <a:r>
              <a:rPr lang="en-US" dirty="0" smtClean="0"/>
              <a:t>Land grants from the federal government helped build lines in central and northern lower peninsula</a:t>
            </a:r>
          </a:p>
          <a:p>
            <a:r>
              <a:rPr lang="en-US" dirty="0" smtClean="0"/>
              <a:t>Local governments sold bonds to finance construction of railroads owned by private companies</a:t>
            </a:r>
          </a:p>
          <a:p>
            <a:r>
              <a:rPr lang="en-US" dirty="0" smtClean="0"/>
              <a:t>State sold $1.65 million in bonds and gave money to railroads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276600" y="381000"/>
            <a:ext cx="4038600" cy="609600"/>
          </a:xfrm>
        </p:spPr>
        <p:txBody>
          <a:bodyPr>
            <a:normAutofit fontScale="90000"/>
          </a:bodyPr>
          <a:lstStyle/>
          <a:p>
            <a:r>
              <a:rPr lang="en-US" dirty="0" smtClean="0">
                <a:solidFill>
                  <a:srgbClr val="0070C0"/>
                </a:solidFill>
              </a:rPr>
              <a:t>Railroad Expansion</a:t>
            </a:r>
            <a:endParaRPr lang="en-US" dirty="0">
              <a:solidFill>
                <a:srgbClr val="0070C0"/>
              </a:solidFill>
            </a:endParaRPr>
          </a:p>
        </p:txBody>
      </p:sp>
      <p:pic>
        <p:nvPicPr>
          <p:cNvPr id="4" name="Content Placeholder 3" descr="MichLower-1870b.gif"/>
          <p:cNvPicPr>
            <a:picLocks noGrp="1" noChangeAspect="1"/>
          </p:cNvPicPr>
          <p:nvPr>
            <p:ph idx="1"/>
          </p:nvPr>
        </p:nvPicPr>
        <p:blipFill>
          <a:blip r:embed="rId3" cstate="print"/>
          <a:stretch>
            <a:fillRect/>
          </a:stretch>
        </p:blipFill>
        <p:spPr>
          <a:xfrm>
            <a:off x="152400" y="381000"/>
            <a:ext cx="2933922" cy="3505200"/>
          </a:xfrm>
        </p:spPr>
      </p:pic>
      <p:pic>
        <p:nvPicPr>
          <p:cNvPr id="5" name="Picture 4" descr="MichLower-1880b.gif"/>
          <p:cNvPicPr>
            <a:picLocks noChangeAspect="1"/>
          </p:cNvPicPr>
          <p:nvPr/>
        </p:nvPicPr>
        <p:blipFill>
          <a:blip r:embed="rId4" cstate="print"/>
          <a:stretch>
            <a:fillRect/>
          </a:stretch>
        </p:blipFill>
        <p:spPr>
          <a:xfrm>
            <a:off x="2971800" y="1447800"/>
            <a:ext cx="3189046" cy="3810000"/>
          </a:xfrm>
          <a:prstGeom prst="rect">
            <a:avLst/>
          </a:prstGeom>
        </p:spPr>
      </p:pic>
      <p:pic>
        <p:nvPicPr>
          <p:cNvPr id="6" name="Picture 5" descr="MichLower-1890b.gif"/>
          <p:cNvPicPr>
            <a:picLocks noChangeAspect="1"/>
          </p:cNvPicPr>
          <p:nvPr/>
        </p:nvPicPr>
        <p:blipFill>
          <a:blip r:embed="rId5" cstate="print"/>
          <a:stretch>
            <a:fillRect/>
          </a:stretch>
        </p:blipFill>
        <p:spPr>
          <a:xfrm>
            <a:off x="6019800" y="2667000"/>
            <a:ext cx="2997702" cy="3581400"/>
          </a:xfrm>
          <a:prstGeom prst="rect">
            <a:avLst/>
          </a:prstGeom>
        </p:spPr>
      </p:pic>
      <p:sp>
        <p:nvSpPr>
          <p:cNvPr id="7" name="TextBox 6"/>
          <p:cNvSpPr txBox="1"/>
          <p:nvPr/>
        </p:nvSpPr>
        <p:spPr>
          <a:xfrm>
            <a:off x="1066800" y="3962400"/>
            <a:ext cx="755335" cy="430887"/>
          </a:xfrm>
          <a:prstGeom prst="rect">
            <a:avLst/>
          </a:prstGeom>
          <a:noFill/>
        </p:spPr>
        <p:txBody>
          <a:bodyPr wrap="none" rtlCol="0">
            <a:spAutoFit/>
          </a:bodyPr>
          <a:lstStyle/>
          <a:p>
            <a:r>
              <a:rPr lang="en-US" sz="2200" dirty="0" smtClean="0"/>
              <a:t>1870</a:t>
            </a:r>
            <a:endParaRPr lang="en-US" sz="2200" dirty="0"/>
          </a:p>
        </p:txBody>
      </p:sp>
      <p:sp>
        <p:nvSpPr>
          <p:cNvPr id="8" name="TextBox 7"/>
          <p:cNvSpPr txBox="1"/>
          <p:nvPr/>
        </p:nvSpPr>
        <p:spPr>
          <a:xfrm>
            <a:off x="4038600" y="5410200"/>
            <a:ext cx="755335" cy="430887"/>
          </a:xfrm>
          <a:prstGeom prst="rect">
            <a:avLst/>
          </a:prstGeom>
          <a:noFill/>
        </p:spPr>
        <p:txBody>
          <a:bodyPr wrap="none" rtlCol="0">
            <a:spAutoFit/>
          </a:bodyPr>
          <a:lstStyle/>
          <a:p>
            <a:r>
              <a:rPr lang="en-US" sz="2200" dirty="0" smtClean="0"/>
              <a:t>1880</a:t>
            </a:r>
            <a:endParaRPr lang="en-US" sz="2200" dirty="0"/>
          </a:p>
        </p:txBody>
      </p:sp>
      <p:sp>
        <p:nvSpPr>
          <p:cNvPr id="9" name="TextBox 8"/>
          <p:cNvSpPr txBox="1"/>
          <p:nvPr/>
        </p:nvSpPr>
        <p:spPr>
          <a:xfrm>
            <a:off x="7010400" y="6324600"/>
            <a:ext cx="755335" cy="430887"/>
          </a:xfrm>
          <a:prstGeom prst="rect">
            <a:avLst/>
          </a:prstGeom>
          <a:noFill/>
        </p:spPr>
        <p:txBody>
          <a:bodyPr wrap="none" rtlCol="0">
            <a:spAutoFit/>
          </a:bodyPr>
          <a:lstStyle/>
          <a:p>
            <a:r>
              <a:rPr lang="en-US" sz="2200" dirty="0" smtClean="0"/>
              <a:t>1890</a:t>
            </a:r>
            <a:endParaRPr lang="en-US" sz="2200" dirty="0"/>
          </a:p>
        </p:txBody>
      </p:sp>
      <p:pic>
        <p:nvPicPr>
          <p:cNvPr id="10" name="Picture 9" descr="MichUpper-1890a.gif"/>
          <p:cNvPicPr>
            <a:picLocks noChangeAspect="1"/>
          </p:cNvPicPr>
          <p:nvPr/>
        </p:nvPicPr>
        <p:blipFill>
          <a:blip r:embed="rId6" cstate="print"/>
          <a:stretch>
            <a:fillRect/>
          </a:stretch>
        </p:blipFill>
        <p:spPr>
          <a:xfrm>
            <a:off x="5638800" y="762000"/>
            <a:ext cx="3333750" cy="1980816"/>
          </a:xfrm>
          <a:prstGeom prst="rect">
            <a:avLst/>
          </a:prstGeom>
        </p:spPr>
      </p:pic>
      <p:sp>
        <p:nvSpPr>
          <p:cNvPr id="12" name="Rectangle 11"/>
          <p:cNvSpPr/>
          <p:nvPr/>
        </p:nvSpPr>
        <p:spPr>
          <a:xfrm>
            <a:off x="152400" y="6096000"/>
            <a:ext cx="4572000" cy="215444"/>
          </a:xfrm>
          <a:prstGeom prst="rect">
            <a:avLst/>
          </a:prstGeom>
        </p:spPr>
        <p:txBody>
          <a:bodyPr>
            <a:spAutoFit/>
          </a:bodyPr>
          <a:lstStyle/>
          <a:p>
            <a:r>
              <a:rPr lang="en-US" sz="800" dirty="0" smtClean="0"/>
              <a:t>http://www.michiganrailroads.com/RRHX/Evolution/1890s/Lower1890.htm</a:t>
            </a:r>
            <a:endParaRPr lang="en-US" sz="800" dirty="0"/>
          </a:p>
        </p:txBody>
      </p:sp>
      <p:sp>
        <p:nvSpPr>
          <p:cNvPr id="13" name="Rectangle 12"/>
          <p:cNvSpPr/>
          <p:nvPr/>
        </p:nvSpPr>
        <p:spPr>
          <a:xfrm>
            <a:off x="152400" y="5715000"/>
            <a:ext cx="3657600" cy="215444"/>
          </a:xfrm>
          <a:prstGeom prst="rect">
            <a:avLst/>
          </a:prstGeom>
        </p:spPr>
        <p:txBody>
          <a:bodyPr wrap="square">
            <a:spAutoFit/>
          </a:bodyPr>
          <a:lstStyle/>
          <a:p>
            <a:r>
              <a:rPr lang="en-US" sz="800" dirty="0" smtClean="0"/>
              <a:t>http://www.michiganrailroads.com/RRHX/Evolution/1880s/Lower1880.htm</a:t>
            </a:r>
            <a:endParaRPr lang="en-US" sz="800" dirty="0"/>
          </a:p>
        </p:txBody>
      </p:sp>
      <p:sp>
        <p:nvSpPr>
          <p:cNvPr id="14" name="Rectangle 13"/>
          <p:cNvSpPr/>
          <p:nvPr/>
        </p:nvSpPr>
        <p:spPr>
          <a:xfrm>
            <a:off x="152400" y="5334000"/>
            <a:ext cx="4114800" cy="215444"/>
          </a:xfrm>
          <a:prstGeom prst="rect">
            <a:avLst/>
          </a:prstGeom>
        </p:spPr>
        <p:txBody>
          <a:bodyPr wrap="square">
            <a:spAutoFit/>
          </a:bodyPr>
          <a:lstStyle/>
          <a:p>
            <a:r>
              <a:rPr lang="en-US" sz="800" dirty="0" smtClean="0"/>
              <a:t>http://www.michiganrailroads.com/RRHX/Evolution/1870s/Lower1870.htm</a:t>
            </a:r>
            <a:endParaRPr lang="en-US" sz="800" dirty="0"/>
          </a:p>
        </p:txBody>
      </p:sp>
      <p:sp>
        <p:nvSpPr>
          <p:cNvPr id="15" name="Rectangle 14"/>
          <p:cNvSpPr/>
          <p:nvPr/>
        </p:nvSpPr>
        <p:spPr>
          <a:xfrm>
            <a:off x="152400" y="6477000"/>
            <a:ext cx="3657600" cy="215444"/>
          </a:xfrm>
          <a:prstGeom prst="rect">
            <a:avLst/>
          </a:prstGeom>
        </p:spPr>
        <p:txBody>
          <a:bodyPr wrap="square">
            <a:spAutoFit/>
          </a:bodyPr>
          <a:lstStyle/>
          <a:p>
            <a:r>
              <a:rPr lang="en-US" sz="800" dirty="0" smtClean="0"/>
              <a:t>http://www.michiganrailroads.com/RRHX/Evolution/1890s/Upper1890.htm</a:t>
            </a:r>
            <a:endParaRPr lang="en-US" sz="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Pacific Railway Act of 1862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From 1850-1871, the railroads received more than 175 million acres of public land - an area more than one tenth of the entire United States and larger in area than Texas.</a:t>
            </a:r>
          </a:p>
          <a:p>
            <a:r>
              <a:rPr lang="en-US" dirty="0" smtClean="0"/>
              <a:t>Michigan railroads </a:t>
            </a:r>
            <a:r>
              <a:rPr lang="en-US" b="1" dirty="0" smtClean="0"/>
              <a:t>received 6 sections for each mile of track laid</a:t>
            </a:r>
            <a:r>
              <a:rPr lang="en-US" dirty="0" smtClean="0"/>
              <a:t>, which encouraged development of the Northern LP and the UP.  Grand Rapids and Indiana Railroad received the largest land grant to build line from Sturgis to Mackinaw City.</a:t>
            </a:r>
          </a:p>
          <a:p>
            <a:r>
              <a:rPr lang="en-US" dirty="0" smtClean="0"/>
              <a:t>The land grants were not gifts, and the federal </a:t>
            </a:r>
            <a:r>
              <a:rPr lang="en-US" dirty="0" err="1" smtClean="0"/>
              <a:t>gov’t</a:t>
            </a:r>
            <a:r>
              <a:rPr lang="en-US" dirty="0" smtClean="0"/>
              <a:t> could carry goods and personnel at half price (</a:t>
            </a:r>
            <a:r>
              <a:rPr lang="en-US" dirty="0" err="1" smtClean="0"/>
              <a:t>gov’t</a:t>
            </a:r>
            <a:r>
              <a:rPr lang="en-US" dirty="0" smtClean="0"/>
              <a:t> saved 10x what the land was worth)</a:t>
            </a:r>
          </a:p>
          <a:p>
            <a:r>
              <a:rPr lang="en-US" dirty="0" smtClean="0"/>
              <a:t>Many small independent companies operated, but many laid no track</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OldFur.jpg"/>
          <p:cNvPicPr>
            <a:picLocks noChangeAspect="1"/>
          </p:cNvPicPr>
          <p:nvPr/>
        </p:nvPicPr>
        <p:blipFill>
          <a:blip r:embed="rId3" cstate="print"/>
          <a:stretch>
            <a:fillRect/>
          </a:stretch>
        </p:blipFill>
        <p:spPr>
          <a:xfrm>
            <a:off x="6553200" y="1828800"/>
            <a:ext cx="2428182" cy="1584389"/>
          </a:xfrm>
          <a:prstGeom prst="rect">
            <a:avLst/>
          </a:prstGeom>
        </p:spPr>
      </p:pic>
      <p:sp>
        <p:nvSpPr>
          <p:cNvPr id="2" name="Title 1"/>
          <p:cNvSpPr>
            <a:spLocks noGrp="1"/>
          </p:cNvSpPr>
          <p:nvPr>
            <p:ph type="title"/>
          </p:nvPr>
        </p:nvSpPr>
        <p:spPr>
          <a:xfrm>
            <a:off x="609600" y="0"/>
            <a:ext cx="8229600" cy="1143000"/>
          </a:xfrm>
        </p:spPr>
        <p:txBody>
          <a:bodyPr/>
          <a:lstStyle/>
          <a:p>
            <a:r>
              <a:rPr lang="en-US" dirty="0" smtClean="0"/>
              <a:t>The Grand Hotel (1887)</a:t>
            </a:r>
            <a:endParaRPr lang="en-US" dirty="0"/>
          </a:p>
        </p:txBody>
      </p:sp>
      <p:sp>
        <p:nvSpPr>
          <p:cNvPr id="3" name="Content Placeholder 2"/>
          <p:cNvSpPr>
            <a:spLocks noGrp="1"/>
          </p:cNvSpPr>
          <p:nvPr>
            <p:ph idx="1"/>
          </p:nvPr>
        </p:nvSpPr>
        <p:spPr>
          <a:xfrm>
            <a:off x="381000" y="1143000"/>
            <a:ext cx="7010400" cy="3200400"/>
          </a:xfrm>
        </p:spPr>
        <p:txBody>
          <a:bodyPr>
            <a:noAutofit/>
          </a:bodyPr>
          <a:lstStyle/>
          <a:p>
            <a:r>
              <a:rPr lang="en-US" sz="2600" dirty="0" smtClean="0"/>
              <a:t>As the lumber industry in northern MI declined, railroads tried to increase tourism</a:t>
            </a:r>
          </a:p>
          <a:p>
            <a:r>
              <a:rPr lang="en-US" sz="2600" dirty="0" smtClean="0"/>
              <a:t>Mackinac Island was tourist destination since the 1830s</a:t>
            </a:r>
          </a:p>
          <a:p>
            <a:r>
              <a:rPr lang="en-US" sz="2600" dirty="0" smtClean="0"/>
              <a:t>John Jacob Astor House built in 1871</a:t>
            </a:r>
          </a:p>
          <a:p>
            <a:r>
              <a:rPr lang="en-US" sz="2600" dirty="0" smtClean="0"/>
              <a:t>Built by the Detroit &amp; Cleveland Navigation Company, the Michigan Central Railroad, and the Grand Rapids and Indiana Railroad</a:t>
            </a:r>
          </a:p>
        </p:txBody>
      </p:sp>
      <p:pic>
        <p:nvPicPr>
          <p:cNvPr id="6" name="Picture 5" descr="Detroit &amp; Cleveland.jpg"/>
          <p:cNvPicPr>
            <a:picLocks noChangeAspect="1"/>
          </p:cNvPicPr>
          <p:nvPr/>
        </p:nvPicPr>
        <p:blipFill>
          <a:blip r:embed="rId4" cstate="print"/>
          <a:stretch>
            <a:fillRect/>
          </a:stretch>
        </p:blipFill>
        <p:spPr>
          <a:xfrm>
            <a:off x="6629400" y="4648200"/>
            <a:ext cx="1816464" cy="1857375"/>
          </a:xfrm>
          <a:prstGeom prst="rect">
            <a:avLst/>
          </a:prstGeom>
        </p:spPr>
      </p:pic>
      <p:pic>
        <p:nvPicPr>
          <p:cNvPr id="9" name="Picture 8" descr="800px-Mackinac_Island_Grand_Hotel.jpg"/>
          <p:cNvPicPr>
            <a:picLocks noChangeAspect="1"/>
          </p:cNvPicPr>
          <p:nvPr/>
        </p:nvPicPr>
        <p:blipFill>
          <a:blip r:embed="rId5" cstate="print"/>
          <a:stretch>
            <a:fillRect/>
          </a:stretch>
        </p:blipFill>
        <p:spPr>
          <a:xfrm>
            <a:off x="533399" y="4676870"/>
            <a:ext cx="4015485" cy="1952530"/>
          </a:xfrm>
          <a:prstGeom prst="rect">
            <a:avLst/>
          </a:prstGeom>
        </p:spPr>
      </p:pic>
      <p:sp>
        <p:nvSpPr>
          <p:cNvPr id="10" name="Rectangle 9"/>
          <p:cNvSpPr/>
          <p:nvPr/>
        </p:nvSpPr>
        <p:spPr>
          <a:xfrm>
            <a:off x="609600" y="6642556"/>
            <a:ext cx="4191000" cy="215444"/>
          </a:xfrm>
          <a:prstGeom prst="rect">
            <a:avLst/>
          </a:prstGeom>
        </p:spPr>
        <p:txBody>
          <a:bodyPr wrap="square">
            <a:spAutoFit/>
          </a:bodyPr>
          <a:lstStyle/>
          <a:p>
            <a:r>
              <a:rPr lang="en-US" sz="800" dirty="0" smtClean="0"/>
              <a:t>http://commons.wikimedia.org/wiki/File:Mackinac_Island_Grand_Hotel.jpg</a:t>
            </a:r>
            <a:endParaRPr lang="en-US" sz="800" dirty="0"/>
          </a:p>
        </p:txBody>
      </p:sp>
      <p:sp>
        <p:nvSpPr>
          <p:cNvPr id="12" name="Rectangle 11"/>
          <p:cNvSpPr/>
          <p:nvPr/>
        </p:nvSpPr>
        <p:spPr>
          <a:xfrm>
            <a:off x="6400800" y="3352800"/>
            <a:ext cx="3048000" cy="215444"/>
          </a:xfrm>
          <a:prstGeom prst="rect">
            <a:avLst/>
          </a:prstGeom>
        </p:spPr>
        <p:txBody>
          <a:bodyPr wrap="square">
            <a:spAutoFit/>
          </a:bodyPr>
          <a:lstStyle/>
          <a:p>
            <a:r>
              <a:rPr lang="en-US" sz="800" dirty="0" smtClean="0"/>
              <a:t>http://genealogytrails.com/mich/mackinac/oldhotels.html</a:t>
            </a:r>
            <a:endParaRPr lang="en-US" sz="800" dirty="0"/>
          </a:p>
        </p:txBody>
      </p:sp>
      <p:sp>
        <p:nvSpPr>
          <p:cNvPr id="13" name="Rectangle 12"/>
          <p:cNvSpPr/>
          <p:nvPr/>
        </p:nvSpPr>
        <p:spPr>
          <a:xfrm>
            <a:off x="5562600" y="6477000"/>
            <a:ext cx="3581400" cy="215444"/>
          </a:xfrm>
          <a:prstGeom prst="rect">
            <a:avLst/>
          </a:prstGeom>
        </p:spPr>
        <p:txBody>
          <a:bodyPr wrap="square">
            <a:spAutoFit/>
          </a:bodyPr>
          <a:lstStyle/>
          <a:p>
            <a:r>
              <a:rPr lang="en-US" sz="800" dirty="0" smtClean="0"/>
              <a:t>http://www.labeltrader.com/store/index.php?main_page=index&amp;cPath=1</a:t>
            </a:r>
            <a:endParaRPr lang="en-US" sz="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J. Hackett.jpg"/>
          <p:cNvPicPr>
            <a:picLocks noChangeAspect="1"/>
          </p:cNvPicPr>
          <p:nvPr/>
        </p:nvPicPr>
        <p:blipFill>
          <a:blip r:embed="rId3" cstate="print"/>
          <a:stretch>
            <a:fillRect/>
          </a:stretch>
        </p:blipFill>
        <p:spPr>
          <a:xfrm>
            <a:off x="5334000" y="152400"/>
            <a:ext cx="3276600" cy="2081274"/>
          </a:xfrm>
          <a:prstGeom prst="rect">
            <a:avLst/>
          </a:prstGeom>
        </p:spPr>
      </p:pic>
      <p:pic>
        <p:nvPicPr>
          <p:cNvPr id="8" name="Picture 7" descr="Paul Tregurtha.jpg"/>
          <p:cNvPicPr>
            <a:picLocks noChangeAspect="1"/>
          </p:cNvPicPr>
          <p:nvPr/>
        </p:nvPicPr>
        <p:blipFill>
          <a:blip r:embed="rId4" cstate="print"/>
          <a:stretch>
            <a:fillRect/>
          </a:stretch>
        </p:blipFill>
        <p:spPr>
          <a:xfrm>
            <a:off x="5791200" y="5029200"/>
            <a:ext cx="2743200" cy="1709670"/>
          </a:xfrm>
          <a:prstGeom prst="rect">
            <a:avLst/>
          </a:prstGeom>
        </p:spPr>
      </p:pic>
      <p:sp>
        <p:nvSpPr>
          <p:cNvPr id="2" name="Title 1"/>
          <p:cNvSpPr>
            <a:spLocks noGrp="1"/>
          </p:cNvSpPr>
          <p:nvPr>
            <p:ph type="title"/>
          </p:nvPr>
        </p:nvSpPr>
        <p:spPr/>
        <p:txBody>
          <a:bodyPr/>
          <a:lstStyle/>
          <a:p>
            <a:r>
              <a:rPr lang="en-US" dirty="0" smtClean="0"/>
              <a:t>Freighters</a:t>
            </a:r>
            <a:endParaRPr lang="en-US" dirty="0"/>
          </a:p>
        </p:txBody>
      </p:sp>
      <p:sp>
        <p:nvSpPr>
          <p:cNvPr id="3" name="Content Placeholder 2"/>
          <p:cNvSpPr>
            <a:spLocks noGrp="1"/>
          </p:cNvSpPr>
          <p:nvPr>
            <p:ph idx="1"/>
          </p:nvPr>
        </p:nvSpPr>
        <p:spPr>
          <a:xfrm>
            <a:off x="304800" y="1447800"/>
            <a:ext cx="8686800" cy="4038600"/>
          </a:xfrm>
        </p:spPr>
        <p:txBody>
          <a:bodyPr>
            <a:normAutofit fontScale="77500" lnSpcReduction="20000"/>
          </a:bodyPr>
          <a:lstStyle/>
          <a:p>
            <a:r>
              <a:rPr lang="en-US" dirty="0" smtClean="0"/>
              <a:t>1869 - First bulk freighter (</a:t>
            </a:r>
            <a:r>
              <a:rPr lang="en-US" i="1" dirty="0" smtClean="0"/>
              <a:t>R.J. Hackett</a:t>
            </a:r>
            <a:r>
              <a:rPr lang="en-US" dirty="0" smtClean="0"/>
              <a:t>) built (211’ long, carrying 1,200 tons with 390 hp engine)</a:t>
            </a:r>
          </a:p>
          <a:p>
            <a:r>
              <a:rPr lang="en-US" dirty="0" smtClean="0"/>
              <a:t>1882 – First iron-hulled freighter</a:t>
            </a:r>
          </a:p>
          <a:p>
            <a:r>
              <a:rPr lang="en-US" dirty="0" smtClean="0"/>
              <a:t>1886 – First steel-hulled freighter</a:t>
            </a:r>
          </a:p>
          <a:p>
            <a:r>
              <a:rPr lang="en-US" dirty="0" smtClean="0"/>
              <a:t>1906 – First 600 ft freighter</a:t>
            </a:r>
          </a:p>
          <a:p>
            <a:r>
              <a:rPr lang="en-US" dirty="0" smtClean="0"/>
              <a:t>1952 – First 700 ft freighter</a:t>
            </a:r>
          </a:p>
          <a:p>
            <a:r>
              <a:rPr lang="en-US" dirty="0" smtClean="0"/>
              <a:t>1958 – Edmund Fitzgerald launched (729’)</a:t>
            </a:r>
          </a:p>
          <a:p>
            <a:r>
              <a:rPr lang="en-US" dirty="0" smtClean="0"/>
              <a:t>Owned by the mine companies</a:t>
            </a:r>
          </a:p>
          <a:p>
            <a:r>
              <a:rPr lang="en-US" b="1" dirty="0" smtClean="0"/>
              <a:t>Cleveland-Cliffs company (now called Cliffs Natural Resources) </a:t>
            </a:r>
            <a:r>
              <a:rPr lang="en-US" dirty="0" smtClean="0"/>
              <a:t>was the largest, owning a fleet of ore carriers and mines, and built railroads and logging roads</a:t>
            </a:r>
          </a:p>
        </p:txBody>
      </p:sp>
      <p:pic>
        <p:nvPicPr>
          <p:cNvPr id="4" name="Picture 3" descr="270px-Cliffs_Natural_Resources_logo_svg.png"/>
          <p:cNvPicPr>
            <a:picLocks noChangeAspect="1"/>
          </p:cNvPicPr>
          <p:nvPr/>
        </p:nvPicPr>
        <p:blipFill>
          <a:blip r:embed="rId5" cstate="print"/>
          <a:stretch>
            <a:fillRect/>
          </a:stretch>
        </p:blipFill>
        <p:spPr>
          <a:xfrm>
            <a:off x="5410200" y="2438400"/>
            <a:ext cx="3276600" cy="400473"/>
          </a:xfrm>
          <a:prstGeom prst="rect">
            <a:avLst/>
          </a:prstGeom>
        </p:spPr>
      </p:pic>
      <p:sp>
        <p:nvSpPr>
          <p:cNvPr id="7" name="Rectangle 6"/>
          <p:cNvSpPr/>
          <p:nvPr/>
        </p:nvSpPr>
        <p:spPr>
          <a:xfrm>
            <a:off x="1752600" y="5715000"/>
            <a:ext cx="5105400" cy="923330"/>
          </a:xfrm>
          <a:prstGeom prst="rect">
            <a:avLst/>
          </a:prstGeom>
        </p:spPr>
        <p:txBody>
          <a:bodyPr wrap="square">
            <a:spAutoFit/>
          </a:bodyPr>
          <a:lstStyle/>
          <a:p>
            <a:r>
              <a:rPr lang="en-US" dirty="0" smtClean="0"/>
              <a:t>1,000’ freighters cruise the Great Lakes, holding 79,000 tons</a:t>
            </a:r>
            <a:r>
              <a:rPr lang="en-US" b="1" dirty="0" smtClean="0"/>
              <a:t>.  </a:t>
            </a:r>
            <a:r>
              <a:rPr lang="en-US" dirty="0" smtClean="0"/>
              <a:t>This is the longest, the MV </a:t>
            </a:r>
            <a:r>
              <a:rPr lang="en-US" i="1" dirty="0" smtClean="0"/>
              <a:t>Paul R. </a:t>
            </a:r>
            <a:r>
              <a:rPr lang="en-US" i="1" dirty="0" err="1" smtClean="0"/>
              <a:t>Tregurtha</a:t>
            </a:r>
            <a:r>
              <a:rPr lang="en-US" i="1" dirty="0" smtClean="0"/>
              <a:t>,</a:t>
            </a:r>
            <a:r>
              <a:rPr lang="en-US" dirty="0" smtClean="0"/>
              <a:t> with two 8,500 hp engines</a:t>
            </a:r>
            <a:endParaRPr lang="en-US" dirty="0"/>
          </a:p>
        </p:txBody>
      </p:sp>
      <p:sp>
        <p:nvSpPr>
          <p:cNvPr id="10" name="Rectangle 9"/>
          <p:cNvSpPr/>
          <p:nvPr/>
        </p:nvSpPr>
        <p:spPr>
          <a:xfrm>
            <a:off x="5562600" y="0"/>
            <a:ext cx="2971800" cy="215444"/>
          </a:xfrm>
          <a:prstGeom prst="rect">
            <a:avLst/>
          </a:prstGeom>
        </p:spPr>
        <p:txBody>
          <a:bodyPr wrap="square">
            <a:spAutoFit/>
          </a:bodyPr>
          <a:lstStyle/>
          <a:p>
            <a:r>
              <a:rPr lang="en-US" sz="800" dirty="0" smtClean="0"/>
              <a:t>http://en.wikipedia.org/wiki/R._J._Hackett_(steamer)</a:t>
            </a:r>
            <a:endParaRPr lang="en-US" sz="800" dirty="0"/>
          </a:p>
        </p:txBody>
      </p:sp>
      <p:sp>
        <p:nvSpPr>
          <p:cNvPr id="11" name="Rectangle 10"/>
          <p:cNvSpPr/>
          <p:nvPr/>
        </p:nvSpPr>
        <p:spPr>
          <a:xfrm>
            <a:off x="5867400" y="6477000"/>
            <a:ext cx="2971800" cy="215444"/>
          </a:xfrm>
          <a:prstGeom prst="rect">
            <a:avLst/>
          </a:prstGeom>
        </p:spPr>
        <p:txBody>
          <a:bodyPr wrap="square">
            <a:spAutoFit/>
          </a:bodyPr>
          <a:lstStyle/>
          <a:p>
            <a:r>
              <a:rPr lang="en-US" sz="800" dirty="0" smtClean="0"/>
              <a:t>http://en.wikipedia.org/wiki/MV_Paul_R._Tregurtha</a:t>
            </a:r>
            <a:endParaRPr lang="en-US" sz="800" dirty="0"/>
          </a:p>
        </p:txBody>
      </p:sp>
      <p:sp>
        <p:nvSpPr>
          <p:cNvPr id="12" name="TextBox 11"/>
          <p:cNvSpPr txBox="1"/>
          <p:nvPr/>
        </p:nvSpPr>
        <p:spPr>
          <a:xfrm>
            <a:off x="6172200" y="2895600"/>
            <a:ext cx="2584362" cy="215444"/>
          </a:xfrm>
          <a:prstGeom prst="rect">
            <a:avLst/>
          </a:prstGeom>
          <a:noFill/>
        </p:spPr>
        <p:txBody>
          <a:bodyPr wrap="none" rtlCol="0">
            <a:spAutoFit/>
          </a:bodyPr>
          <a:lstStyle/>
          <a:p>
            <a:r>
              <a:rPr lang="en-US" sz="800" dirty="0" smtClean="0"/>
              <a:t>http://en.wikipedia.org/wiki/Cliffs_Natural_Resources</a:t>
            </a:r>
            <a:endParaRPr lang="en-US" sz="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Electric Streetcar.jpg"/>
          <p:cNvPicPr>
            <a:picLocks noChangeAspect="1"/>
          </p:cNvPicPr>
          <p:nvPr/>
        </p:nvPicPr>
        <p:blipFill>
          <a:blip r:embed="rId3" cstate="print"/>
          <a:srcRect/>
          <a:stretch>
            <a:fillRect/>
          </a:stretch>
        </p:blipFill>
        <p:spPr bwMode="auto">
          <a:xfrm>
            <a:off x="762000" y="4114800"/>
            <a:ext cx="4432300" cy="2600325"/>
          </a:xfrm>
          <a:prstGeom prst="rect">
            <a:avLst/>
          </a:prstGeom>
          <a:noFill/>
          <a:ln w="9525">
            <a:noFill/>
            <a:miter lim="800000"/>
            <a:headEnd/>
            <a:tailEnd/>
          </a:ln>
        </p:spPr>
      </p:pic>
      <p:sp>
        <p:nvSpPr>
          <p:cNvPr id="19458" name="Title 1"/>
          <p:cNvSpPr>
            <a:spLocks noGrp="1"/>
          </p:cNvSpPr>
          <p:nvPr>
            <p:ph type="title"/>
          </p:nvPr>
        </p:nvSpPr>
        <p:spPr/>
        <p:txBody>
          <a:bodyPr>
            <a:normAutofit/>
          </a:bodyPr>
          <a:lstStyle/>
          <a:p>
            <a:r>
              <a:rPr lang="en-US" smtClean="0">
                <a:ea typeface="ＭＳ Ｐゴシック" pitchFamily="34" charset="-128"/>
              </a:rPr>
              <a:t>19</a:t>
            </a:r>
            <a:r>
              <a:rPr lang="en-US" baseline="30000" smtClean="0">
                <a:ea typeface="ＭＳ Ｐゴシック" pitchFamily="34" charset="-128"/>
              </a:rPr>
              <a:t>th</a:t>
            </a:r>
            <a:r>
              <a:rPr lang="en-US" smtClean="0">
                <a:ea typeface="ＭＳ Ｐゴシック" pitchFamily="34" charset="-128"/>
              </a:rPr>
              <a:t> century Detroit transportation</a:t>
            </a:r>
          </a:p>
        </p:txBody>
      </p:sp>
      <p:sp>
        <p:nvSpPr>
          <p:cNvPr id="19460" name="TextBox 4"/>
          <p:cNvSpPr txBox="1">
            <a:spLocks noChangeArrowheads="1"/>
          </p:cNvSpPr>
          <p:nvPr/>
        </p:nvSpPr>
        <p:spPr bwMode="auto">
          <a:xfrm>
            <a:off x="1143000" y="1524000"/>
            <a:ext cx="2640338" cy="1323439"/>
          </a:xfrm>
          <a:prstGeom prst="rect">
            <a:avLst/>
          </a:prstGeom>
          <a:noFill/>
          <a:ln w="9525">
            <a:noFill/>
            <a:miter lim="800000"/>
            <a:headEnd/>
            <a:tailEnd/>
          </a:ln>
        </p:spPr>
        <p:txBody>
          <a:bodyPr wrap="none">
            <a:spAutoFit/>
          </a:bodyPr>
          <a:lstStyle/>
          <a:p>
            <a:r>
              <a:rPr lang="en-US" sz="2000" dirty="0"/>
              <a:t>Horse Drawn Streetcar, </a:t>
            </a:r>
          </a:p>
          <a:p>
            <a:r>
              <a:rPr lang="en-US" sz="2000" dirty="0"/>
              <a:t>1863 - 1895</a:t>
            </a:r>
          </a:p>
          <a:p>
            <a:r>
              <a:rPr lang="en-US" sz="2000" b="1" dirty="0"/>
              <a:t>Detroit City Railway </a:t>
            </a:r>
          </a:p>
          <a:p>
            <a:r>
              <a:rPr lang="en-US" sz="2000" b="1" dirty="0"/>
              <a:t>Company </a:t>
            </a:r>
            <a:endParaRPr lang="en-US" sz="2000" dirty="0"/>
          </a:p>
        </p:txBody>
      </p:sp>
      <p:sp>
        <p:nvSpPr>
          <p:cNvPr id="19461" name="TextBox 5"/>
          <p:cNvSpPr txBox="1">
            <a:spLocks noChangeArrowheads="1"/>
          </p:cNvSpPr>
          <p:nvPr/>
        </p:nvSpPr>
        <p:spPr bwMode="auto">
          <a:xfrm>
            <a:off x="5410200" y="4648200"/>
            <a:ext cx="2895600" cy="1631216"/>
          </a:xfrm>
          <a:prstGeom prst="rect">
            <a:avLst/>
          </a:prstGeom>
          <a:noFill/>
          <a:ln w="9525">
            <a:noFill/>
            <a:miter lim="800000"/>
            <a:headEnd/>
            <a:tailEnd/>
          </a:ln>
        </p:spPr>
        <p:txBody>
          <a:bodyPr wrap="square">
            <a:spAutoFit/>
          </a:bodyPr>
          <a:lstStyle/>
          <a:p>
            <a:r>
              <a:rPr lang="en-US" sz="2000" dirty="0"/>
              <a:t>1886 – First electric streetcars in Detroit </a:t>
            </a:r>
            <a:r>
              <a:rPr lang="en-US" sz="2000" b="1" dirty="0" err="1"/>
              <a:t>Detroit</a:t>
            </a:r>
            <a:r>
              <a:rPr lang="en-US" sz="2000" b="1" dirty="0"/>
              <a:t> Electric Railway </a:t>
            </a:r>
            <a:r>
              <a:rPr lang="en-US" sz="2000" b="1" dirty="0" smtClean="0"/>
              <a:t>Company – </a:t>
            </a:r>
            <a:r>
              <a:rPr lang="en-US" sz="2000" dirty="0" smtClean="0"/>
              <a:t>limited to 20 miles until the 1890s</a:t>
            </a:r>
            <a:endParaRPr lang="en-US" sz="2000" dirty="0"/>
          </a:p>
        </p:txBody>
      </p:sp>
      <p:sp>
        <p:nvSpPr>
          <p:cNvPr id="7" name="TextBox 6"/>
          <p:cNvSpPr txBox="1"/>
          <p:nvPr/>
        </p:nvSpPr>
        <p:spPr>
          <a:xfrm>
            <a:off x="685800" y="2971800"/>
            <a:ext cx="2895600" cy="707886"/>
          </a:xfrm>
          <a:prstGeom prst="rect">
            <a:avLst/>
          </a:prstGeom>
          <a:noFill/>
        </p:spPr>
        <p:txBody>
          <a:bodyPr wrap="square" rtlCol="0">
            <a:spAutoFit/>
          </a:bodyPr>
          <a:lstStyle/>
          <a:p>
            <a:r>
              <a:rPr lang="en-US" sz="2000" dirty="0" smtClean="0">
                <a:solidFill>
                  <a:schemeClr val="tx2">
                    <a:lumMod val="60000"/>
                    <a:lumOff val="40000"/>
                  </a:schemeClr>
                </a:solidFill>
              </a:rPr>
              <a:t>Allowed people to live farther from their work</a:t>
            </a:r>
            <a:endParaRPr lang="en-US" sz="2000" dirty="0">
              <a:solidFill>
                <a:schemeClr val="tx2">
                  <a:lumMod val="60000"/>
                  <a:lumOff val="40000"/>
                </a:schemeClr>
              </a:solidFill>
            </a:endParaRPr>
          </a:p>
        </p:txBody>
      </p:sp>
      <p:sp>
        <p:nvSpPr>
          <p:cNvPr id="8" name="Rectangle 7"/>
          <p:cNvSpPr/>
          <p:nvPr/>
        </p:nvSpPr>
        <p:spPr>
          <a:xfrm>
            <a:off x="6096000" y="3962400"/>
            <a:ext cx="2286000" cy="461665"/>
          </a:xfrm>
          <a:prstGeom prst="rect">
            <a:avLst/>
          </a:prstGeom>
        </p:spPr>
        <p:txBody>
          <a:bodyPr wrap="square">
            <a:spAutoFit/>
          </a:bodyPr>
          <a:lstStyle/>
          <a:p>
            <a:r>
              <a:rPr lang="en-US" sz="800" dirty="0" smtClean="0"/>
              <a:t>http://voiceofdetroit.net/2011/10/27/the-great-trolley-riot-of-1891-the-first-detroit-uprising-against-privatization/</a:t>
            </a:r>
            <a:endParaRPr lang="en-US" sz="800" dirty="0"/>
          </a:p>
        </p:txBody>
      </p:sp>
      <p:pic>
        <p:nvPicPr>
          <p:cNvPr id="10" name="Content Placeholder 9" descr="Detroit-horse-drawn-trolley-1890-300x173.jpg"/>
          <p:cNvPicPr>
            <a:picLocks noGrp="1" noChangeAspect="1"/>
          </p:cNvPicPr>
          <p:nvPr>
            <p:ph idx="1"/>
          </p:nvPr>
        </p:nvPicPr>
        <p:blipFill>
          <a:blip r:embed="rId4" cstate="print"/>
          <a:stretch>
            <a:fillRect/>
          </a:stretch>
        </p:blipFill>
        <p:spPr>
          <a:xfrm>
            <a:off x="3962400" y="1524000"/>
            <a:ext cx="4216051" cy="2431256"/>
          </a:xfrm>
        </p:spPr>
      </p:pic>
      <p:sp>
        <p:nvSpPr>
          <p:cNvPr id="11" name="Rectangle 10"/>
          <p:cNvSpPr/>
          <p:nvPr/>
        </p:nvSpPr>
        <p:spPr>
          <a:xfrm>
            <a:off x="5181600" y="6519446"/>
            <a:ext cx="1981200" cy="338554"/>
          </a:xfrm>
          <a:prstGeom prst="rect">
            <a:avLst/>
          </a:prstGeom>
        </p:spPr>
        <p:txBody>
          <a:bodyPr wrap="square">
            <a:spAutoFit/>
          </a:bodyPr>
          <a:lstStyle/>
          <a:p>
            <a:r>
              <a:rPr lang="en-US" sz="800" dirty="0" smtClean="0"/>
              <a:t>http://www.detroittransithistory.info/ThePingreeYears.html</a:t>
            </a:r>
            <a:endParaRPr lang="en-US" sz="800" dirty="0"/>
          </a:p>
        </p:txBody>
      </p:sp>
    </p:spTree>
    <p:extLst>
      <p:ext uri="{BB962C8B-B14F-4D97-AF65-F5344CB8AC3E}">
        <p14:creationId xmlns="" xmlns:p14="http://schemas.microsoft.com/office/powerpoint/2010/main" val="36419997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7924800" cy="3124200"/>
          </a:xfrm>
        </p:spPr>
        <p:txBody>
          <a:bodyPr>
            <a:normAutofit fontScale="85000" lnSpcReduction="20000"/>
          </a:bodyPr>
          <a:lstStyle/>
          <a:p>
            <a:r>
              <a:rPr lang="en-US" dirty="0" smtClean="0"/>
              <a:t>Ann Arbor-Ypsilanti (1890) – Steam-driven cars soon changed to electricity with 600 passengers/day at $.10/ride.  </a:t>
            </a:r>
          </a:p>
          <a:p>
            <a:r>
              <a:rPr lang="en-US" dirty="0" smtClean="0"/>
              <a:t>Detroit–Ann Arbor (1898) – </a:t>
            </a:r>
          </a:p>
          <a:p>
            <a:r>
              <a:rPr lang="en-US" dirty="0" smtClean="0"/>
              <a:t>Detroit – Jackson (1902) – 5,000 passengers</a:t>
            </a:r>
          </a:p>
          <a:p>
            <a:r>
              <a:rPr lang="en-US" b="1" dirty="0" smtClean="0"/>
              <a:t>Detroit United interurban </a:t>
            </a:r>
            <a:r>
              <a:rPr lang="en-US" dirty="0" smtClean="0"/>
              <a:t>(1901) – Flint to Toledo, Port Huron to Jackson</a:t>
            </a:r>
          </a:p>
          <a:p>
            <a:r>
              <a:rPr lang="en-US" dirty="0" smtClean="0"/>
              <a:t>Rapidly declined with popularity of the auto</a:t>
            </a:r>
            <a:endParaRPr lang="en-US" dirty="0"/>
          </a:p>
        </p:txBody>
      </p:sp>
      <p:sp>
        <p:nvSpPr>
          <p:cNvPr id="2" name="Title 1"/>
          <p:cNvSpPr>
            <a:spLocks noGrp="1"/>
          </p:cNvSpPr>
          <p:nvPr>
            <p:ph type="title"/>
          </p:nvPr>
        </p:nvSpPr>
        <p:spPr>
          <a:xfrm>
            <a:off x="914400" y="304800"/>
            <a:ext cx="8229600" cy="1143000"/>
          </a:xfrm>
        </p:spPr>
        <p:txBody>
          <a:bodyPr/>
          <a:lstStyle/>
          <a:p>
            <a:r>
              <a:rPr lang="en-US" dirty="0" smtClean="0"/>
              <a:t>The Interurban</a:t>
            </a:r>
            <a:endParaRPr lang="en-US" dirty="0"/>
          </a:p>
        </p:txBody>
      </p:sp>
      <p:pic>
        <p:nvPicPr>
          <p:cNvPr id="4" name="Picture 3" descr="Detroit Interurban.jpg"/>
          <p:cNvPicPr>
            <a:picLocks noChangeAspect="1"/>
          </p:cNvPicPr>
          <p:nvPr/>
        </p:nvPicPr>
        <p:blipFill>
          <a:blip r:embed="rId3" cstate="print"/>
          <a:stretch>
            <a:fillRect/>
          </a:stretch>
        </p:blipFill>
        <p:spPr>
          <a:xfrm>
            <a:off x="4724400" y="4337957"/>
            <a:ext cx="3661833" cy="2354036"/>
          </a:xfrm>
          <a:prstGeom prst="rect">
            <a:avLst/>
          </a:prstGeom>
        </p:spPr>
      </p:pic>
      <p:sp>
        <p:nvSpPr>
          <p:cNvPr id="5" name="Rectangle 4"/>
          <p:cNvSpPr/>
          <p:nvPr/>
        </p:nvSpPr>
        <p:spPr>
          <a:xfrm>
            <a:off x="4800600" y="6642556"/>
            <a:ext cx="3124200" cy="215444"/>
          </a:xfrm>
          <a:prstGeom prst="rect">
            <a:avLst/>
          </a:prstGeom>
        </p:spPr>
        <p:txBody>
          <a:bodyPr wrap="square">
            <a:spAutoFit/>
          </a:bodyPr>
          <a:lstStyle/>
          <a:p>
            <a:r>
              <a:rPr lang="en-US" sz="800" dirty="0" smtClean="0"/>
              <a:t>http://www.myjdl.com/gallery/v/buildings/PA_FULL_771.jpg.html</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God for Michigan!”</a:t>
            </a:r>
            <a:endParaRPr lang="en-US" dirty="0"/>
          </a:p>
        </p:txBody>
      </p:sp>
      <p:sp>
        <p:nvSpPr>
          <p:cNvPr id="3" name="Content Placeholder 2"/>
          <p:cNvSpPr>
            <a:spLocks noGrp="1"/>
          </p:cNvSpPr>
          <p:nvPr>
            <p:ph idx="1"/>
          </p:nvPr>
        </p:nvSpPr>
        <p:spPr>
          <a:xfrm>
            <a:off x="304800" y="1371600"/>
            <a:ext cx="8610600" cy="5486400"/>
          </a:xfrm>
        </p:spPr>
        <p:txBody>
          <a:bodyPr>
            <a:normAutofit fontScale="70000" lnSpcReduction="20000"/>
          </a:bodyPr>
          <a:lstStyle/>
          <a:p>
            <a:r>
              <a:rPr lang="en-US" dirty="0" smtClean="0"/>
              <a:t>Feds request one regiment (10 companies).  Michigan had 28 companies in their militia, which was a social and military organization.  Locally funded, because state spent less than $3,000 on militia.</a:t>
            </a:r>
          </a:p>
          <a:p>
            <a:r>
              <a:rPr lang="en-US" dirty="0" smtClean="0"/>
              <a:t>No money in state treasury to train, equip, house, clothe, or feed volunteers</a:t>
            </a:r>
          </a:p>
          <a:p>
            <a:r>
              <a:rPr lang="en-US" dirty="0" smtClean="0"/>
              <a:t>Private donations of $81,000 came in (to be repaid by the state.</a:t>
            </a:r>
          </a:p>
          <a:p>
            <a:r>
              <a:rPr lang="en-US" dirty="0" smtClean="0"/>
              <a:t>Detroit Light Guard was Company A</a:t>
            </a:r>
          </a:p>
          <a:p>
            <a:r>
              <a:rPr lang="en-US" dirty="0" smtClean="0"/>
              <a:t>Col. Orlando </a:t>
            </a:r>
            <a:r>
              <a:rPr lang="en-US" dirty="0" err="1" smtClean="0"/>
              <a:t>Willcox</a:t>
            </a:r>
            <a:r>
              <a:rPr lang="en-US" dirty="0" smtClean="0"/>
              <a:t> was commander of the First Michigan Infantry Regiment</a:t>
            </a:r>
          </a:p>
          <a:p>
            <a:r>
              <a:rPr lang="en-US" dirty="0" smtClean="0"/>
              <a:t>Regiment (798 men) assembled on April 29 at Fort Wayne</a:t>
            </a:r>
          </a:p>
          <a:p>
            <a:r>
              <a:rPr lang="en-US" dirty="0" smtClean="0"/>
              <a:t>Took a ship to Cleveland, then the railroad to Washington DC (first regiment for the Western states to arrive on May 16, so Lincoln said, “Thank God for Michigan!”</a:t>
            </a:r>
          </a:p>
          <a:p>
            <a:r>
              <a:rPr lang="en-US" dirty="0" smtClean="0"/>
              <a:t>Many Northerners assumed a show of force was all that was needed</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Detroit’s Salt Mines</a:t>
            </a:r>
            <a:endParaRPr lang="en-US" dirty="0"/>
          </a:p>
        </p:txBody>
      </p:sp>
      <p:sp>
        <p:nvSpPr>
          <p:cNvPr id="3" name="Content Placeholder 2"/>
          <p:cNvSpPr>
            <a:spLocks noGrp="1"/>
          </p:cNvSpPr>
          <p:nvPr>
            <p:ph idx="1"/>
          </p:nvPr>
        </p:nvSpPr>
        <p:spPr>
          <a:xfrm>
            <a:off x="152400" y="1905000"/>
            <a:ext cx="8763000" cy="3962400"/>
          </a:xfrm>
        </p:spPr>
        <p:txBody>
          <a:bodyPr>
            <a:normAutofit/>
          </a:bodyPr>
          <a:lstStyle/>
          <a:p>
            <a:r>
              <a:rPr lang="en-US" sz="2800" b="1" dirty="0" smtClean="0"/>
              <a:t>Salt</a:t>
            </a:r>
            <a:r>
              <a:rPr lang="en-US" sz="2800" dirty="0" smtClean="0"/>
              <a:t> is found in huge quantities in Michigan (could supply the world’s needs for thousands of years).  </a:t>
            </a:r>
          </a:p>
          <a:p>
            <a:r>
              <a:rPr lang="en-US" sz="2800" dirty="0" smtClean="0"/>
              <a:t>Only 2% used for table salt; most is used for </a:t>
            </a:r>
            <a:r>
              <a:rPr lang="en-US" sz="2800" b="1" dirty="0" smtClean="0"/>
              <a:t>ice removal</a:t>
            </a:r>
            <a:r>
              <a:rPr lang="en-US" sz="2800" dirty="0" smtClean="0"/>
              <a:t>, </a:t>
            </a:r>
            <a:r>
              <a:rPr lang="en-US" sz="2800" b="1" dirty="0" smtClean="0"/>
              <a:t>meat packing </a:t>
            </a:r>
            <a:r>
              <a:rPr lang="en-US" sz="2800" dirty="0" smtClean="0"/>
              <a:t>and </a:t>
            </a:r>
            <a:r>
              <a:rPr lang="en-US" sz="2800" b="1" dirty="0" smtClean="0"/>
              <a:t>chemicals</a:t>
            </a:r>
            <a:r>
              <a:rPr lang="en-US" sz="2800" dirty="0" smtClean="0"/>
              <a:t>.</a:t>
            </a:r>
          </a:p>
          <a:p>
            <a:r>
              <a:rPr lang="en-US" sz="2800" b="1" dirty="0" smtClean="0"/>
              <a:t>Peaked in 1870s </a:t>
            </a:r>
            <a:r>
              <a:rPr lang="en-US" sz="2800" dirty="0" smtClean="0"/>
              <a:t>as Michigan produced &gt;40% of all salt in U.S. (mined in Detroit from 1896 -1983)  </a:t>
            </a:r>
          </a:p>
          <a:p>
            <a:r>
              <a:rPr lang="en-US" sz="2800" b="1" dirty="0" smtClean="0"/>
              <a:t>#1 state in salt production from 1905-1958</a:t>
            </a:r>
          </a:p>
          <a:p>
            <a:endParaRPr lang="en-US" dirty="0"/>
          </a:p>
        </p:txBody>
      </p:sp>
      <p:pic>
        <p:nvPicPr>
          <p:cNvPr id="7" name="Picture 6" descr="DSCLogo.png"/>
          <p:cNvPicPr>
            <a:picLocks noChangeAspect="1"/>
          </p:cNvPicPr>
          <p:nvPr/>
        </p:nvPicPr>
        <p:blipFill>
          <a:blip r:embed="rId3" cstate="print"/>
          <a:stretch>
            <a:fillRect/>
          </a:stretch>
        </p:blipFill>
        <p:spPr>
          <a:xfrm>
            <a:off x="457200" y="5169789"/>
            <a:ext cx="2286000" cy="1545336"/>
          </a:xfrm>
          <a:prstGeom prst="rect">
            <a:avLst/>
          </a:prstGeom>
        </p:spPr>
      </p:pic>
      <p:sp>
        <p:nvSpPr>
          <p:cNvPr id="8" name="TextBox 7"/>
          <p:cNvSpPr txBox="1"/>
          <p:nvPr/>
        </p:nvSpPr>
        <p:spPr>
          <a:xfrm>
            <a:off x="2819400" y="5562600"/>
            <a:ext cx="6096000" cy="923330"/>
          </a:xfrm>
          <a:prstGeom prst="rect">
            <a:avLst/>
          </a:prstGeom>
          <a:noFill/>
        </p:spPr>
        <p:txBody>
          <a:bodyPr wrap="square" rtlCol="0">
            <a:spAutoFit/>
          </a:bodyPr>
          <a:lstStyle/>
          <a:p>
            <a:r>
              <a:rPr lang="en-US" dirty="0" smtClean="0"/>
              <a:t>Founded in 1906, the Detroit Salt Company still mines salt for ice </a:t>
            </a:r>
            <a:r>
              <a:rPr lang="en-US" dirty="0" err="1" smtClean="0"/>
              <a:t>melter</a:t>
            </a:r>
            <a:r>
              <a:rPr lang="en-US" dirty="0" smtClean="0"/>
              <a:t> products.  Miners have created a 1,500-acre underground complex 1,100 feet below the city.   </a:t>
            </a:r>
            <a:endParaRPr lang="en-US" dirty="0"/>
          </a:p>
        </p:txBody>
      </p:sp>
      <p:sp>
        <p:nvSpPr>
          <p:cNvPr id="9" name="TextBox 8"/>
          <p:cNvSpPr txBox="1"/>
          <p:nvPr/>
        </p:nvSpPr>
        <p:spPr>
          <a:xfrm>
            <a:off x="2590800" y="6642556"/>
            <a:ext cx="1175322" cy="215444"/>
          </a:xfrm>
          <a:prstGeom prst="rect">
            <a:avLst/>
          </a:prstGeom>
          <a:noFill/>
        </p:spPr>
        <p:txBody>
          <a:bodyPr wrap="none" rtlCol="0">
            <a:spAutoFit/>
          </a:bodyPr>
          <a:lstStyle/>
          <a:p>
            <a:r>
              <a:rPr lang="en-US" sz="800" dirty="0" smtClean="0"/>
              <a:t>http://detroitsalt.com/</a:t>
            </a:r>
            <a:endParaRPr lang="en-US" sz="800" dirty="0"/>
          </a:p>
        </p:txBody>
      </p:sp>
      <p:pic>
        <p:nvPicPr>
          <p:cNvPr id="11" name="Picture 10" descr="untitled.png"/>
          <p:cNvPicPr>
            <a:picLocks noChangeAspect="1"/>
          </p:cNvPicPr>
          <p:nvPr/>
        </p:nvPicPr>
        <p:blipFill>
          <a:blip r:embed="rId4" cstate="print"/>
          <a:stretch>
            <a:fillRect/>
          </a:stretch>
        </p:blipFill>
        <p:spPr>
          <a:xfrm>
            <a:off x="6019800" y="152400"/>
            <a:ext cx="2597285" cy="1828800"/>
          </a:xfrm>
          <a:prstGeom prst="rect">
            <a:avLst/>
          </a:prstGeom>
        </p:spPr>
      </p:pic>
      <p:sp>
        <p:nvSpPr>
          <p:cNvPr id="12" name="Rectangle 11"/>
          <p:cNvSpPr/>
          <p:nvPr/>
        </p:nvSpPr>
        <p:spPr>
          <a:xfrm>
            <a:off x="3886200" y="1600200"/>
            <a:ext cx="2209800" cy="338554"/>
          </a:xfrm>
          <a:prstGeom prst="rect">
            <a:avLst/>
          </a:prstGeom>
        </p:spPr>
        <p:txBody>
          <a:bodyPr wrap="square">
            <a:spAutoFit/>
          </a:bodyPr>
          <a:lstStyle/>
          <a:p>
            <a:r>
              <a:rPr lang="en-US" sz="800" dirty="0" smtClean="0"/>
              <a:t>http://askville.amazon.com/salt-mines-detroit-mi/AnswerViewer.do?requestId=12940262</a:t>
            </a:r>
            <a:endParaRPr lang="en-US" sz="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IN DETROT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1855 - Buhl, </a:t>
            </a:r>
            <a:r>
              <a:rPr lang="en-US" dirty="0" err="1" smtClean="0"/>
              <a:t>DuCharme</a:t>
            </a:r>
            <a:r>
              <a:rPr lang="en-US" dirty="0" smtClean="0"/>
              <a:t> &amp; Co. created, selling wholesale hardware. James McMillan has first job there.</a:t>
            </a:r>
          </a:p>
          <a:p>
            <a:r>
              <a:rPr lang="en-US" dirty="0" smtClean="0"/>
              <a:t>1876 – C.R. </a:t>
            </a:r>
            <a:r>
              <a:rPr lang="en-US" dirty="0" err="1" smtClean="0"/>
              <a:t>Mabley</a:t>
            </a:r>
            <a:r>
              <a:rPr lang="en-US" dirty="0" smtClean="0"/>
              <a:t> opens </a:t>
            </a:r>
            <a:r>
              <a:rPr lang="en-US" dirty="0" err="1" smtClean="0"/>
              <a:t>Mabley</a:t>
            </a:r>
            <a:r>
              <a:rPr lang="en-US" dirty="0" smtClean="0"/>
              <a:t> &amp; Co. in Detroit. The store was the tallest building (14 stories) from 1896-1909 until the Ford Building.</a:t>
            </a:r>
          </a:p>
          <a:p>
            <a:r>
              <a:rPr lang="en-US" dirty="0" smtClean="0"/>
              <a:t>1881 – </a:t>
            </a:r>
            <a:r>
              <a:rPr lang="en-US" b="1" dirty="0" smtClean="0"/>
              <a:t>Joseph L. Hudson </a:t>
            </a:r>
            <a:r>
              <a:rPr lang="en-US" dirty="0" smtClean="0"/>
              <a:t>opens Hudson’s Department store</a:t>
            </a:r>
          </a:p>
          <a:p>
            <a:r>
              <a:rPr lang="en-US" dirty="0" smtClean="0"/>
              <a:t>1897 – Sebastian S. </a:t>
            </a:r>
            <a:r>
              <a:rPr lang="en-US" dirty="0" err="1" smtClean="0"/>
              <a:t>Kresge</a:t>
            </a:r>
            <a:r>
              <a:rPr lang="en-US" dirty="0" smtClean="0"/>
              <a:t> opens his first “five and dime” store called </a:t>
            </a:r>
            <a:r>
              <a:rPr lang="en-US" dirty="0" err="1" smtClean="0"/>
              <a:t>Kresge’s</a:t>
            </a:r>
            <a:r>
              <a:rPr lang="en-US" dirty="0" smtClean="0"/>
              <a:t>. In 1977, the S.S. </a:t>
            </a:r>
            <a:r>
              <a:rPr lang="en-US" dirty="0" err="1" smtClean="0"/>
              <a:t>Kresge</a:t>
            </a:r>
            <a:r>
              <a:rPr lang="en-US" dirty="0" smtClean="0"/>
              <a:t> Company became K-mart Corporation</a:t>
            </a:r>
          </a:p>
          <a:p>
            <a:endParaRPr lang="en-US" dirty="0"/>
          </a:p>
        </p:txBody>
      </p:sp>
      <p:pic>
        <p:nvPicPr>
          <p:cNvPr id="4" name="Picture 3" descr="Mabley.jpg"/>
          <p:cNvPicPr>
            <a:picLocks noChangeAspect="1"/>
          </p:cNvPicPr>
          <p:nvPr/>
        </p:nvPicPr>
        <p:blipFill>
          <a:blip r:embed="rId3" cstate="print"/>
          <a:stretch>
            <a:fillRect/>
          </a:stretch>
        </p:blipFill>
        <p:spPr>
          <a:xfrm>
            <a:off x="7239000" y="152400"/>
            <a:ext cx="1714500" cy="1371600"/>
          </a:xfrm>
          <a:prstGeom prst="rect">
            <a:avLst/>
          </a:prstGeom>
        </p:spPr>
      </p:pic>
      <p:sp>
        <p:nvSpPr>
          <p:cNvPr id="5" name="Rectangle 4"/>
          <p:cNvSpPr/>
          <p:nvPr/>
        </p:nvSpPr>
        <p:spPr>
          <a:xfrm>
            <a:off x="5715000" y="152400"/>
            <a:ext cx="1524000" cy="461665"/>
          </a:xfrm>
          <a:prstGeom prst="rect">
            <a:avLst/>
          </a:prstGeom>
        </p:spPr>
        <p:txBody>
          <a:bodyPr wrap="square">
            <a:spAutoFit/>
          </a:bodyPr>
          <a:lstStyle/>
          <a:p>
            <a:r>
              <a:rPr lang="en-US" sz="800" dirty="0" smtClean="0"/>
              <a:t>http://en.wikipedia.org/wiki/File:DetroitMajesticBldgMoonlightTower1890s.jpg</a:t>
            </a:r>
            <a:endParaRPr lang="en-US" sz="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istian Buhl.jpg"/>
          <p:cNvPicPr>
            <a:picLocks noChangeAspect="1"/>
          </p:cNvPicPr>
          <p:nvPr/>
        </p:nvPicPr>
        <p:blipFill>
          <a:blip r:embed="rId2" cstate="print"/>
          <a:stretch>
            <a:fillRect/>
          </a:stretch>
        </p:blipFill>
        <p:spPr>
          <a:xfrm>
            <a:off x="7162800" y="4267200"/>
            <a:ext cx="1828800" cy="2402379"/>
          </a:xfrm>
          <a:prstGeom prst="rect">
            <a:avLst/>
          </a:prstGeom>
        </p:spPr>
      </p:pic>
      <p:sp>
        <p:nvSpPr>
          <p:cNvPr id="2" name="Title 1"/>
          <p:cNvSpPr>
            <a:spLocks noGrp="1"/>
          </p:cNvSpPr>
          <p:nvPr>
            <p:ph type="title"/>
          </p:nvPr>
        </p:nvSpPr>
        <p:spPr>
          <a:xfrm>
            <a:off x="0" y="457200"/>
            <a:ext cx="8686800" cy="838200"/>
          </a:xfrm>
        </p:spPr>
        <p:txBody>
          <a:bodyPr>
            <a:normAutofit/>
          </a:bodyPr>
          <a:lstStyle/>
          <a:p>
            <a:pPr algn="ctr"/>
            <a:r>
              <a:rPr lang="en-US" dirty="0" err="1" smtClean="0"/>
              <a:t>christian</a:t>
            </a:r>
            <a:r>
              <a:rPr lang="en-US" dirty="0" smtClean="0"/>
              <a:t> </a:t>
            </a:r>
            <a:r>
              <a:rPr lang="en-US" dirty="0" err="1" smtClean="0"/>
              <a:t>buhl</a:t>
            </a:r>
            <a:r>
              <a:rPr lang="en-US" dirty="0" smtClean="0"/>
              <a:t> – Furs TO railroads</a:t>
            </a:r>
            <a:endParaRPr lang="en-US" dirty="0"/>
          </a:p>
        </p:txBody>
      </p:sp>
      <p:sp>
        <p:nvSpPr>
          <p:cNvPr id="3" name="Content Placeholder 2"/>
          <p:cNvSpPr>
            <a:spLocks noGrp="1"/>
          </p:cNvSpPr>
          <p:nvPr>
            <p:ph idx="1"/>
          </p:nvPr>
        </p:nvSpPr>
        <p:spPr>
          <a:xfrm>
            <a:off x="228600" y="1295400"/>
            <a:ext cx="7772400" cy="4800600"/>
          </a:xfrm>
        </p:spPr>
        <p:txBody>
          <a:bodyPr>
            <a:normAutofit fontScale="62500" lnSpcReduction="20000"/>
          </a:bodyPr>
          <a:lstStyle/>
          <a:p>
            <a:r>
              <a:rPr lang="en-US" dirty="0" smtClean="0"/>
              <a:t>Came to Detroit with brother Frederick in 1833 selling hats, and then became the leading fur merchants (F &amp; CH Buhl Co.)</a:t>
            </a:r>
          </a:p>
          <a:p>
            <a:r>
              <a:rPr lang="en-US" dirty="0" smtClean="0"/>
              <a:t>1855 – Christian creates </a:t>
            </a:r>
            <a:r>
              <a:rPr lang="en-US" b="1" dirty="0" smtClean="0"/>
              <a:t>Buhl, </a:t>
            </a:r>
            <a:r>
              <a:rPr lang="en-US" b="1" dirty="0" err="1" smtClean="0"/>
              <a:t>DuCharme</a:t>
            </a:r>
            <a:r>
              <a:rPr lang="en-US" b="1" dirty="0" smtClean="0"/>
              <a:t> &amp; Co. </a:t>
            </a:r>
            <a:r>
              <a:rPr lang="en-US" dirty="0" smtClean="0"/>
              <a:t>created, selling wholesale hardware. James McMillan has first job there. Eventually became </a:t>
            </a:r>
            <a:r>
              <a:rPr lang="en-US" b="1" dirty="0" smtClean="0"/>
              <a:t>Buhl, Sons &amp; Co.</a:t>
            </a:r>
          </a:p>
          <a:p>
            <a:r>
              <a:rPr lang="en-US" dirty="0" smtClean="0"/>
              <a:t>Christian was mayor of Detroit 1860-61. </a:t>
            </a:r>
            <a:endParaRPr lang="en-US" b="1" dirty="0" smtClean="0"/>
          </a:p>
          <a:p>
            <a:r>
              <a:rPr lang="en-US" dirty="0" smtClean="0"/>
              <a:t>1863 – Bought the Sharon Iron Works in PA</a:t>
            </a:r>
          </a:p>
          <a:p>
            <a:r>
              <a:rPr lang="en-US" dirty="0" smtClean="0"/>
              <a:t>1864 – Bought the Detroit Locomotive Works (became Buhl Iron Works in 1880)</a:t>
            </a:r>
          </a:p>
          <a:p>
            <a:r>
              <a:rPr lang="en-US" dirty="0" smtClean="0"/>
              <a:t>1881 – Bought the </a:t>
            </a:r>
            <a:r>
              <a:rPr lang="en-US" b="1" dirty="0" smtClean="0"/>
              <a:t>Detroit Copper and Brass Rolling Mill Company</a:t>
            </a:r>
          </a:p>
          <a:p>
            <a:r>
              <a:rPr lang="en-US" dirty="0" smtClean="0"/>
              <a:t>Involved in building railroads, such as the Detroit, Hillsdale &amp; Indiana and the Detroit, Eel River &amp; Illinois</a:t>
            </a:r>
          </a:p>
          <a:p>
            <a:r>
              <a:rPr lang="en-US" dirty="0" smtClean="0"/>
              <a:t>1885 – Organized the </a:t>
            </a:r>
            <a:r>
              <a:rPr lang="en-US" b="1" dirty="0" smtClean="0"/>
              <a:t>Peninsular Car Company, </a:t>
            </a:r>
            <a:r>
              <a:rPr lang="en-US" dirty="0" smtClean="0"/>
              <a:t>which merged with McMillan’s Michigan Car Company in 1892</a:t>
            </a:r>
          </a:p>
          <a:p>
            <a:r>
              <a:rPr lang="en-US" dirty="0" smtClean="0"/>
              <a:t>1887 – President of the Detroit National Bank, successor of the Second National Bank he helped organize in 1883</a:t>
            </a:r>
          </a:p>
          <a:p>
            <a:endParaRPr lang="en-US" b="1" dirty="0" smtClean="0"/>
          </a:p>
          <a:p>
            <a:endParaRPr lang="en-US" dirty="0" smtClean="0"/>
          </a:p>
          <a:p>
            <a:endParaRPr lang="en-US" dirty="0" smtClean="0"/>
          </a:p>
          <a:p>
            <a:endParaRPr lang="en-US" dirty="0" smtClean="0"/>
          </a:p>
        </p:txBody>
      </p:sp>
      <p:sp>
        <p:nvSpPr>
          <p:cNvPr id="5" name="Rectangle 4"/>
          <p:cNvSpPr/>
          <p:nvPr/>
        </p:nvSpPr>
        <p:spPr>
          <a:xfrm>
            <a:off x="6629400" y="0"/>
            <a:ext cx="2286000" cy="215444"/>
          </a:xfrm>
          <a:prstGeom prst="rect">
            <a:avLst/>
          </a:prstGeom>
        </p:spPr>
        <p:txBody>
          <a:bodyPr wrap="square">
            <a:spAutoFit/>
          </a:bodyPr>
          <a:lstStyle/>
          <a:p>
            <a:r>
              <a:rPr lang="en-US" sz="800" dirty="0" smtClean="0"/>
              <a:t>http://en.wikipedia.org/wiki/Christian_H._Buhl</a:t>
            </a:r>
            <a:endParaRPr lang="en-US" sz="800" dirty="0"/>
          </a:p>
        </p:txBody>
      </p:sp>
      <p:sp>
        <p:nvSpPr>
          <p:cNvPr id="9" name="TextBox 8"/>
          <p:cNvSpPr txBox="1"/>
          <p:nvPr/>
        </p:nvSpPr>
        <p:spPr>
          <a:xfrm>
            <a:off x="4800600" y="6172200"/>
            <a:ext cx="1287532" cy="369332"/>
          </a:xfrm>
          <a:prstGeom prst="rect">
            <a:avLst/>
          </a:prstGeom>
          <a:noFill/>
        </p:spPr>
        <p:txBody>
          <a:bodyPr wrap="none" rtlCol="0">
            <a:spAutoFit/>
          </a:bodyPr>
          <a:lstStyle/>
          <a:p>
            <a:r>
              <a:rPr lang="en-US" dirty="0" smtClean="0"/>
              <a:t>1812-1894</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derickBuhl.jpg"/>
          <p:cNvPicPr>
            <a:picLocks noChangeAspect="1"/>
          </p:cNvPicPr>
          <p:nvPr/>
        </p:nvPicPr>
        <p:blipFill>
          <a:blip r:embed="rId2" cstate="print"/>
          <a:stretch>
            <a:fillRect/>
          </a:stretch>
        </p:blipFill>
        <p:spPr>
          <a:xfrm>
            <a:off x="7467600" y="1371600"/>
            <a:ext cx="1548414" cy="1981200"/>
          </a:xfrm>
          <a:prstGeom prst="rect">
            <a:avLst/>
          </a:prstGeom>
        </p:spPr>
      </p:pic>
      <p:pic>
        <p:nvPicPr>
          <p:cNvPr id="7" name="Picture 6" descr="Buhl.jpg"/>
          <p:cNvPicPr>
            <a:picLocks noChangeAspect="1"/>
          </p:cNvPicPr>
          <p:nvPr/>
        </p:nvPicPr>
        <p:blipFill>
          <a:blip r:embed="rId3" cstate="print"/>
          <a:stretch>
            <a:fillRect/>
          </a:stretch>
        </p:blipFill>
        <p:spPr>
          <a:xfrm>
            <a:off x="7543800" y="4191000"/>
            <a:ext cx="1495070" cy="2410054"/>
          </a:xfrm>
          <a:prstGeom prst="rect">
            <a:avLst/>
          </a:prstGeom>
        </p:spPr>
      </p:pic>
      <p:sp>
        <p:nvSpPr>
          <p:cNvPr id="2" name="Title 1"/>
          <p:cNvSpPr>
            <a:spLocks noGrp="1"/>
          </p:cNvSpPr>
          <p:nvPr>
            <p:ph type="title"/>
          </p:nvPr>
        </p:nvSpPr>
        <p:spPr/>
        <p:txBody>
          <a:bodyPr/>
          <a:lstStyle/>
          <a:p>
            <a:r>
              <a:rPr lang="en-US" dirty="0" smtClean="0"/>
              <a:t>FREDERICK BUHL</a:t>
            </a:r>
            <a:endParaRPr lang="en-US" dirty="0"/>
          </a:p>
        </p:txBody>
      </p:sp>
      <p:sp>
        <p:nvSpPr>
          <p:cNvPr id="3" name="Content Placeholder 2"/>
          <p:cNvSpPr>
            <a:spLocks noGrp="1"/>
          </p:cNvSpPr>
          <p:nvPr>
            <p:ph idx="1"/>
          </p:nvPr>
        </p:nvSpPr>
        <p:spPr>
          <a:xfrm>
            <a:off x="0" y="1295400"/>
            <a:ext cx="8001000" cy="4525963"/>
          </a:xfrm>
        </p:spPr>
        <p:txBody>
          <a:bodyPr>
            <a:normAutofit fontScale="77500" lnSpcReduction="20000"/>
          </a:bodyPr>
          <a:lstStyle/>
          <a:p>
            <a:r>
              <a:rPr lang="en-US" dirty="0" smtClean="0"/>
              <a:t>Came to Detroit in 1833 selling hats, and then became the leading fur merchants (F &amp; CH Buhl Co.)</a:t>
            </a:r>
          </a:p>
          <a:p>
            <a:r>
              <a:rPr lang="en-US" dirty="0" smtClean="0"/>
              <a:t>1855 – Frederick continued in fur business as </a:t>
            </a:r>
            <a:r>
              <a:rPr lang="en-US" b="1" dirty="0" smtClean="0"/>
              <a:t>F. Buhl &amp; Company, </a:t>
            </a:r>
            <a:r>
              <a:rPr lang="en-US" dirty="0" smtClean="0"/>
              <a:t>one of the largest fur shippers in the country</a:t>
            </a:r>
          </a:p>
          <a:p>
            <a:r>
              <a:rPr lang="en-US" dirty="0" smtClean="0"/>
              <a:t>Frederick was mayor of Detroit in 1848,</a:t>
            </a:r>
          </a:p>
          <a:p>
            <a:r>
              <a:rPr lang="en-US" dirty="0" smtClean="0"/>
              <a:t>1864 – Frederick’s oldest son, Gus, a lieutenant in Michigan’s Famed “Iron Brigade,” dies of wounds in a battle near Sharpsburg, MD</a:t>
            </a:r>
          </a:p>
          <a:p>
            <a:r>
              <a:rPr lang="en-US" dirty="0" smtClean="0"/>
              <a:t>1887 – Walter Buhl takes over for Frederick Buhl</a:t>
            </a:r>
          </a:p>
          <a:p>
            <a:r>
              <a:rPr lang="en-US" dirty="0" smtClean="0"/>
              <a:t>1925 – Buhl Building built on site of 1868 F. Buhl &amp; Company building</a:t>
            </a:r>
          </a:p>
          <a:p>
            <a:endParaRPr lang="en-US" dirty="0" smtClean="0"/>
          </a:p>
          <a:p>
            <a:endParaRPr lang="en-US" dirty="0" smtClean="0"/>
          </a:p>
          <a:p>
            <a:endParaRPr lang="en-US" dirty="0" smtClean="0"/>
          </a:p>
          <a:p>
            <a:endParaRPr lang="en-US" dirty="0"/>
          </a:p>
        </p:txBody>
      </p:sp>
      <p:sp>
        <p:nvSpPr>
          <p:cNvPr id="5" name="TextBox 4"/>
          <p:cNvSpPr txBox="1"/>
          <p:nvPr/>
        </p:nvSpPr>
        <p:spPr>
          <a:xfrm>
            <a:off x="7543800" y="685800"/>
            <a:ext cx="1371600" cy="369332"/>
          </a:xfrm>
          <a:prstGeom prst="rect">
            <a:avLst/>
          </a:prstGeom>
          <a:noFill/>
        </p:spPr>
        <p:txBody>
          <a:bodyPr wrap="square" rtlCol="0">
            <a:spAutoFit/>
          </a:bodyPr>
          <a:lstStyle/>
          <a:p>
            <a:r>
              <a:rPr lang="en-US" dirty="0" smtClean="0"/>
              <a:t>1806-1890</a:t>
            </a:r>
            <a:endParaRPr lang="en-US" dirty="0"/>
          </a:p>
        </p:txBody>
      </p:sp>
      <p:sp>
        <p:nvSpPr>
          <p:cNvPr id="6" name="Rectangle 5"/>
          <p:cNvSpPr/>
          <p:nvPr/>
        </p:nvSpPr>
        <p:spPr>
          <a:xfrm>
            <a:off x="7391400" y="1066800"/>
            <a:ext cx="1752600" cy="338554"/>
          </a:xfrm>
          <a:prstGeom prst="rect">
            <a:avLst/>
          </a:prstGeom>
        </p:spPr>
        <p:txBody>
          <a:bodyPr wrap="square">
            <a:spAutoFit/>
          </a:bodyPr>
          <a:lstStyle/>
          <a:p>
            <a:r>
              <a:rPr lang="en-US" sz="800" dirty="0" smtClean="0"/>
              <a:t>http://en.wikipedia.org/wiki/File:FrederickBuhl.jpg</a:t>
            </a:r>
            <a:endParaRPr lang="en-US" sz="800" dirty="0"/>
          </a:p>
        </p:txBody>
      </p:sp>
      <p:sp>
        <p:nvSpPr>
          <p:cNvPr id="8" name="Rectangle 7"/>
          <p:cNvSpPr/>
          <p:nvPr/>
        </p:nvSpPr>
        <p:spPr>
          <a:xfrm>
            <a:off x="7095041" y="6642556"/>
            <a:ext cx="2048959" cy="215444"/>
          </a:xfrm>
          <a:prstGeom prst="rect">
            <a:avLst/>
          </a:prstGeom>
        </p:spPr>
        <p:txBody>
          <a:bodyPr wrap="none">
            <a:spAutoFit/>
          </a:bodyPr>
          <a:lstStyle/>
          <a:p>
            <a:r>
              <a:rPr lang="en-US" sz="800" dirty="0" smtClean="0"/>
              <a:t>http://en.wikipedia.org/wiki/Buhl_Building</a:t>
            </a:r>
            <a:endParaRPr lang="en-US" sz="800" dirty="0"/>
          </a:p>
        </p:txBody>
      </p:sp>
      <p:pic>
        <p:nvPicPr>
          <p:cNvPr id="9" name="Picture 8" descr="Buhl building 1868.png"/>
          <p:cNvPicPr>
            <a:picLocks noChangeAspect="1"/>
          </p:cNvPicPr>
          <p:nvPr/>
        </p:nvPicPr>
        <p:blipFill>
          <a:blip r:embed="rId4" cstate="print"/>
          <a:stretch>
            <a:fillRect/>
          </a:stretch>
        </p:blipFill>
        <p:spPr>
          <a:xfrm>
            <a:off x="4191000" y="5410200"/>
            <a:ext cx="1600308" cy="1280246"/>
          </a:xfrm>
          <a:prstGeom prst="rect">
            <a:avLst/>
          </a:prstGeom>
        </p:spPr>
      </p:pic>
      <p:sp>
        <p:nvSpPr>
          <p:cNvPr id="10" name="Rectangle 9"/>
          <p:cNvSpPr/>
          <p:nvPr/>
        </p:nvSpPr>
        <p:spPr>
          <a:xfrm>
            <a:off x="3810000" y="6642556"/>
            <a:ext cx="2819400" cy="215444"/>
          </a:xfrm>
          <a:prstGeom prst="rect">
            <a:avLst/>
          </a:prstGeom>
        </p:spPr>
        <p:txBody>
          <a:bodyPr wrap="square">
            <a:spAutoFit/>
          </a:bodyPr>
          <a:lstStyle/>
          <a:p>
            <a:pPr lvl="0"/>
            <a:r>
              <a:rPr lang="en-US" sz="800" dirty="0" smtClean="0">
                <a:solidFill>
                  <a:prstClr val="black"/>
                </a:solidFill>
              </a:rPr>
              <a:t>http://en.wikipedia.org/wiki/Detroit_Financial_District</a:t>
            </a:r>
            <a:endParaRPr lang="en-US" sz="800" dirty="0">
              <a:solidFill>
                <a:prstClr val="black"/>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 Hudson </a:t>
            </a:r>
            <a:endParaRPr lang="en-US" dirty="0"/>
          </a:p>
        </p:txBody>
      </p:sp>
      <p:sp>
        <p:nvSpPr>
          <p:cNvPr id="3" name="Content Placeholder 2"/>
          <p:cNvSpPr>
            <a:spLocks noGrp="1"/>
          </p:cNvSpPr>
          <p:nvPr>
            <p:ph idx="1"/>
          </p:nvPr>
        </p:nvSpPr>
        <p:spPr>
          <a:xfrm>
            <a:off x="304800" y="1554163"/>
            <a:ext cx="8534400" cy="3322638"/>
          </a:xfrm>
        </p:spPr>
        <p:txBody>
          <a:bodyPr>
            <a:normAutofit fontScale="85000" lnSpcReduction="10000"/>
          </a:bodyPr>
          <a:lstStyle/>
          <a:p>
            <a:r>
              <a:rPr lang="en-US" dirty="0" smtClean="0"/>
              <a:t>1881 – Founded Hudson’s, a men’s clothing store on ground floor of Detroit Opera House.</a:t>
            </a:r>
          </a:p>
          <a:p>
            <a:r>
              <a:rPr lang="en-US" dirty="0" smtClean="0"/>
              <a:t>Was former partner in Detroit’s first department store called </a:t>
            </a:r>
            <a:r>
              <a:rPr lang="en-US" dirty="0" err="1" smtClean="0"/>
              <a:t>Mabley’s</a:t>
            </a:r>
            <a:r>
              <a:rPr lang="en-US" dirty="0" smtClean="0"/>
              <a:t> in 1876.</a:t>
            </a:r>
          </a:p>
          <a:p>
            <a:r>
              <a:rPr lang="en-US" dirty="0" smtClean="0"/>
              <a:t>1891 – Hudson’s Department Store built on Woodward. It is 2 million square feet, the 3</a:t>
            </a:r>
            <a:r>
              <a:rPr lang="en-US" baseline="30000" dirty="0" smtClean="0"/>
              <a:t>rd</a:t>
            </a:r>
            <a:r>
              <a:rPr lang="en-US" dirty="0" smtClean="0"/>
              <a:t> largest store in the world.</a:t>
            </a:r>
          </a:p>
          <a:p>
            <a:r>
              <a:rPr lang="en-US" dirty="0" smtClean="0"/>
              <a:t>1909 – Founded the Hudson Motor Car Company</a:t>
            </a:r>
            <a:endParaRPr lang="en-US" dirty="0"/>
          </a:p>
        </p:txBody>
      </p:sp>
      <p:sp>
        <p:nvSpPr>
          <p:cNvPr id="4" name="Rectangle 3"/>
          <p:cNvSpPr/>
          <p:nvPr/>
        </p:nvSpPr>
        <p:spPr>
          <a:xfrm>
            <a:off x="6248400" y="6642556"/>
            <a:ext cx="2438400" cy="215444"/>
          </a:xfrm>
          <a:prstGeom prst="rect">
            <a:avLst/>
          </a:prstGeom>
        </p:spPr>
        <p:txBody>
          <a:bodyPr wrap="square">
            <a:spAutoFit/>
          </a:bodyPr>
          <a:lstStyle/>
          <a:p>
            <a:r>
              <a:rPr lang="en-US" sz="800" dirty="0" smtClean="0"/>
              <a:t>http://en.wikipedia.org/wiki/Joseph_L._Hudson</a:t>
            </a:r>
            <a:endParaRPr lang="en-US" sz="800" dirty="0"/>
          </a:p>
        </p:txBody>
      </p:sp>
      <p:pic>
        <p:nvPicPr>
          <p:cNvPr id="5" name="Picture 4" descr="JLHudsonDetroit.jpg"/>
          <p:cNvPicPr>
            <a:picLocks noChangeAspect="1"/>
          </p:cNvPicPr>
          <p:nvPr/>
        </p:nvPicPr>
        <p:blipFill>
          <a:blip r:embed="rId3" cstate="print"/>
          <a:stretch>
            <a:fillRect/>
          </a:stretch>
        </p:blipFill>
        <p:spPr>
          <a:xfrm>
            <a:off x="6705600" y="4038600"/>
            <a:ext cx="1876425" cy="260985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Frederick Sanders</a:t>
            </a:r>
            <a:endParaRPr lang="en-US" dirty="0"/>
          </a:p>
        </p:txBody>
      </p:sp>
      <p:sp>
        <p:nvSpPr>
          <p:cNvPr id="3" name="Content Placeholder 2"/>
          <p:cNvSpPr>
            <a:spLocks noGrp="1"/>
          </p:cNvSpPr>
          <p:nvPr>
            <p:ph idx="1"/>
          </p:nvPr>
        </p:nvSpPr>
        <p:spPr/>
        <p:txBody>
          <a:bodyPr/>
          <a:lstStyle/>
          <a:p>
            <a:r>
              <a:rPr lang="en-US" dirty="0" smtClean="0"/>
              <a:t>1875 – opens first ice cream shop on Woodward</a:t>
            </a:r>
          </a:p>
          <a:p>
            <a:r>
              <a:rPr lang="en-US" dirty="0" smtClean="0"/>
              <a:t>Invents ice cream soda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JOBS IN DETROIT</a:t>
            </a:r>
            <a:endParaRPr lang="en-US" dirty="0"/>
          </a:p>
        </p:txBody>
      </p:sp>
      <p:sp>
        <p:nvSpPr>
          <p:cNvPr id="3" name="Content Placeholder 2"/>
          <p:cNvSpPr>
            <a:spLocks noGrp="1"/>
          </p:cNvSpPr>
          <p:nvPr>
            <p:ph idx="1"/>
          </p:nvPr>
        </p:nvSpPr>
        <p:spPr/>
        <p:txBody>
          <a:bodyPr/>
          <a:lstStyle/>
          <a:p>
            <a:r>
              <a:rPr lang="en-US" dirty="0" smtClean="0"/>
              <a:t>1860 – 1,363</a:t>
            </a:r>
          </a:p>
          <a:p>
            <a:r>
              <a:rPr lang="en-US" dirty="0" smtClean="0"/>
              <a:t>1870 – 10,612</a:t>
            </a:r>
          </a:p>
          <a:p>
            <a:r>
              <a:rPr lang="en-US" dirty="0" smtClean="0"/>
              <a:t>1880 – 16,100</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770438"/>
          </a:xfrm>
        </p:spPr>
        <p:txBody>
          <a:bodyPr>
            <a:normAutofit fontScale="55000" lnSpcReduction="20000"/>
          </a:bodyPr>
          <a:lstStyle/>
          <a:p>
            <a:r>
              <a:rPr lang="en-US" dirty="0" smtClean="0"/>
              <a:t>1836 – Public water supply</a:t>
            </a:r>
          </a:p>
          <a:p>
            <a:r>
              <a:rPr lang="en-US" dirty="0" smtClean="0"/>
              <a:t>1851 – Gas lighting in streets, stores and factories, and finally in private homes in 1860s.</a:t>
            </a:r>
          </a:p>
          <a:p>
            <a:r>
              <a:rPr lang="en-US" dirty="0" smtClean="0"/>
              <a:t>1865 – Police department after 1863 race riot</a:t>
            </a:r>
          </a:p>
          <a:p>
            <a:r>
              <a:rPr lang="en-US" dirty="0" smtClean="0"/>
              <a:t>1869 – Detroit schools become integrated</a:t>
            </a:r>
          </a:p>
          <a:p>
            <a:r>
              <a:rPr lang="en-US" dirty="0" smtClean="0"/>
              <a:t>1870 – Blacks vote for first time thanks to the 15</a:t>
            </a:r>
            <a:r>
              <a:rPr lang="en-US" baseline="30000" dirty="0" smtClean="0"/>
              <a:t>th</a:t>
            </a:r>
            <a:r>
              <a:rPr lang="en-US" dirty="0" smtClean="0"/>
              <a:t> Amendment</a:t>
            </a:r>
          </a:p>
          <a:p>
            <a:r>
              <a:rPr lang="en-US" dirty="0" smtClean="0"/>
              <a:t>1877 – First telephone exchange opens</a:t>
            </a:r>
          </a:p>
          <a:p>
            <a:r>
              <a:rPr lang="en-US" dirty="0" smtClean="0"/>
              <a:t>1880 – Fire department replaces volunteers</a:t>
            </a:r>
          </a:p>
          <a:p>
            <a:r>
              <a:rPr lang="en-US" dirty="0" smtClean="0"/>
              <a:t>1883 – Electric street lighting and incandescent </a:t>
            </a:r>
            <a:r>
              <a:rPr lang="en-US" dirty="0" smtClean="0"/>
              <a:t>bulbs</a:t>
            </a:r>
          </a:p>
          <a:p>
            <a:r>
              <a:rPr lang="en-US" dirty="0" smtClean="0"/>
              <a:t>1885 – First residence with electric lighting (James McMillan’s house)</a:t>
            </a:r>
            <a:endParaRPr lang="en-US" dirty="0" smtClean="0"/>
          </a:p>
          <a:p>
            <a:r>
              <a:rPr lang="en-US" dirty="0" smtClean="0"/>
              <a:t>1886 – First electric streetcar</a:t>
            </a:r>
          </a:p>
          <a:p>
            <a:r>
              <a:rPr lang="en-US" dirty="0" smtClean="0"/>
              <a:t>1892 – First asphalt street, replacing cobblestone or cedar block</a:t>
            </a:r>
          </a:p>
          <a:p>
            <a:r>
              <a:rPr lang="en-US" dirty="0" smtClean="0"/>
              <a:t>1893 – </a:t>
            </a:r>
            <a:r>
              <a:rPr lang="en-US" dirty="0" err="1" smtClean="0"/>
              <a:t>MichCon</a:t>
            </a:r>
            <a:r>
              <a:rPr lang="en-US" dirty="0" smtClean="0"/>
              <a:t> Gas created</a:t>
            </a:r>
          </a:p>
          <a:p>
            <a:r>
              <a:rPr lang="en-US" dirty="0" smtClean="0"/>
              <a:t>1893 – Edison Illuminating Company starts electricity to homes</a:t>
            </a:r>
          </a:p>
          <a:p>
            <a:r>
              <a:rPr lang="en-US" dirty="0" smtClean="0"/>
              <a:t>1895 – Power station brings electricity for streetlights and public buildings </a:t>
            </a:r>
          </a:p>
          <a:p>
            <a:r>
              <a:rPr lang="en-US" dirty="0" smtClean="0"/>
              <a:t>1903 – Detroit Edison created from Edison Illuminating Company </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Detroit “Firsts”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BELLE ISLE</a:t>
            </a:r>
            <a:endParaRPr lang="en-US" dirty="0"/>
          </a:p>
        </p:txBody>
      </p:sp>
      <p:sp>
        <p:nvSpPr>
          <p:cNvPr id="3" name="Content Placeholder 2"/>
          <p:cNvSpPr>
            <a:spLocks noGrp="1"/>
          </p:cNvSpPr>
          <p:nvPr>
            <p:ph idx="1"/>
          </p:nvPr>
        </p:nvSpPr>
        <p:spPr/>
        <p:txBody>
          <a:bodyPr/>
          <a:lstStyle/>
          <a:p>
            <a:r>
              <a:rPr lang="en-US" dirty="0" smtClean="0"/>
              <a:t>1879 – City buys for $200,000 from </a:t>
            </a:r>
            <a:r>
              <a:rPr lang="en-US" dirty="0" err="1" smtClean="0"/>
              <a:t>Campau</a:t>
            </a:r>
            <a:r>
              <a:rPr lang="en-US" dirty="0" smtClean="0"/>
              <a:t> family to use as a public park</a:t>
            </a:r>
          </a:p>
          <a:p>
            <a:r>
              <a:rPr lang="en-US" dirty="0" smtClean="0"/>
              <a:t>1881 – Detroit Park Commissioner James McMillan hires Frederick Law Olmsted, designer of NY’s Central Park, to redesign</a:t>
            </a:r>
          </a:p>
          <a:p>
            <a:r>
              <a:rPr lang="en-US" dirty="0" smtClean="0"/>
              <a:t>1884 – Belle Isle opens</a:t>
            </a:r>
          </a:p>
          <a:p>
            <a:r>
              <a:rPr lang="en-US" dirty="0" smtClean="0"/>
              <a:t>1889 – Bridge built</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a:t>
            </a:r>
            <a:endParaRPr lang="en-US" dirty="0"/>
          </a:p>
        </p:txBody>
      </p:sp>
      <p:sp>
        <p:nvSpPr>
          <p:cNvPr id="3" name="Content Placeholder 2"/>
          <p:cNvSpPr>
            <a:spLocks noGrp="1"/>
          </p:cNvSpPr>
          <p:nvPr>
            <p:ph idx="1"/>
          </p:nvPr>
        </p:nvSpPr>
        <p:spPr/>
        <p:txBody>
          <a:bodyPr>
            <a:normAutofit lnSpcReduction="10000"/>
          </a:bodyPr>
          <a:lstStyle/>
          <a:p>
            <a:r>
              <a:rPr lang="en-US" dirty="0" smtClean="0"/>
              <a:t>1868 – Detroit Medical College opens. Eventually became Wayne State University</a:t>
            </a:r>
          </a:p>
          <a:p>
            <a:r>
              <a:rPr lang="en-US" dirty="0" smtClean="0"/>
              <a:t>1877 – Detroit College founded. Became U-D Mercy in _____.  </a:t>
            </a:r>
          </a:p>
          <a:p>
            <a:r>
              <a:rPr lang="en-US" dirty="0" smtClean="0"/>
              <a:t>1894 – James McMillan Elementary School becomes first elementary school in the DPS</a:t>
            </a:r>
          </a:p>
          <a:p>
            <a:r>
              <a:rPr lang="en-US" dirty="0" smtClean="0"/>
              <a:t>1895 – DPS establishes kindergartens</a:t>
            </a:r>
          </a:p>
          <a:p>
            <a:r>
              <a:rPr lang="en-US" dirty="0" smtClean="0"/>
              <a:t>1896 – Central High School opens at Cass and Warren. Now WSU’s Old Main building.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399032"/>
          </a:xfrm>
        </p:spPr>
        <p:txBody>
          <a:bodyPr/>
          <a:lstStyle/>
          <a:p>
            <a:r>
              <a:rPr lang="en-US" dirty="0" smtClean="0"/>
              <a:t>Michigan’s Infantry Regiments</a:t>
            </a:r>
            <a:endParaRPr lang="en-US" dirty="0"/>
          </a:p>
        </p:txBody>
      </p:sp>
      <p:sp>
        <p:nvSpPr>
          <p:cNvPr id="3" name="Content Placeholder 2"/>
          <p:cNvSpPr>
            <a:spLocks noGrp="1"/>
          </p:cNvSpPr>
          <p:nvPr>
            <p:ph idx="1"/>
          </p:nvPr>
        </p:nvSpPr>
        <p:spPr>
          <a:xfrm>
            <a:off x="304800" y="1371600"/>
            <a:ext cx="7239000" cy="4572000"/>
          </a:xfrm>
        </p:spPr>
        <p:txBody>
          <a:bodyPr>
            <a:normAutofit fontScale="85000" lnSpcReduction="20000"/>
          </a:bodyPr>
          <a:lstStyle/>
          <a:p>
            <a:r>
              <a:rPr lang="en-US" dirty="0" smtClean="0"/>
              <a:t>First Michigan Infantry Regiment occupied Alexandria, VA, with little resistance.</a:t>
            </a:r>
          </a:p>
          <a:p>
            <a:r>
              <a:rPr lang="en-US" dirty="0" smtClean="0"/>
              <a:t>Second Michigan Infantry Regiment (mostly West Michigan men) formed on April 25 under Adjutant General Robertson</a:t>
            </a:r>
          </a:p>
          <a:p>
            <a:r>
              <a:rPr lang="en-US" dirty="0" smtClean="0"/>
              <a:t>Lincoln called for 42,000 more volunteers and a three year term</a:t>
            </a:r>
          </a:p>
          <a:p>
            <a:r>
              <a:rPr lang="en-US" dirty="0" smtClean="0"/>
              <a:t>Third and Fourth Regiments formed and arrived in Washington by June 25</a:t>
            </a:r>
          </a:p>
          <a:p>
            <a:r>
              <a:rPr lang="en-US" dirty="0" smtClean="0"/>
              <a:t>General Winfield Scott, a veteran of the War of 1812, was the highest ranking military officer for the North</a:t>
            </a:r>
            <a:endParaRPr lang="en-US" dirty="0"/>
          </a:p>
        </p:txBody>
      </p:sp>
      <p:pic>
        <p:nvPicPr>
          <p:cNvPr id="4" name="Picture 3" descr="Scott.jpg"/>
          <p:cNvPicPr>
            <a:picLocks noChangeAspect="1"/>
          </p:cNvPicPr>
          <p:nvPr/>
        </p:nvPicPr>
        <p:blipFill>
          <a:blip r:embed="rId3" cstate="print"/>
          <a:srcRect/>
          <a:stretch>
            <a:fillRect/>
          </a:stretch>
        </p:blipFill>
        <p:spPr bwMode="auto">
          <a:xfrm>
            <a:off x="7239000" y="3505200"/>
            <a:ext cx="1701026" cy="2133600"/>
          </a:xfrm>
          <a:prstGeom prst="rect">
            <a:avLst/>
          </a:prstGeom>
          <a:noFill/>
          <a:ln w="9525">
            <a:noFill/>
            <a:miter lim="800000"/>
            <a:headEnd/>
            <a:tailEnd/>
          </a:ln>
        </p:spPr>
      </p:pic>
      <p:sp>
        <p:nvSpPr>
          <p:cNvPr id="5" name="TextBox 4"/>
          <p:cNvSpPr txBox="1"/>
          <p:nvPr/>
        </p:nvSpPr>
        <p:spPr>
          <a:xfrm>
            <a:off x="2590800" y="5715000"/>
            <a:ext cx="5410200" cy="923330"/>
          </a:xfrm>
          <a:prstGeom prst="rect">
            <a:avLst/>
          </a:prstGeom>
          <a:noFill/>
        </p:spPr>
        <p:txBody>
          <a:bodyPr wrap="square" rtlCol="0">
            <a:spAutoFit/>
          </a:bodyPr>
          <a:lstStyle/>
          <a:p>
            <a:r>
              <a:rPr lang="en-US" dirty="0" smtClean="0">
                <a:ea typeface="ＭＳ Ｐゴシック" pitchFamily="34" charset="-128"/>
              </a:rPr>
              <a:t>Scott retired at the end of 1861, but his “Anaconda plan” to suffocate the South by controlling the Mississippi River continued</a:t>
            </a:r>
          </a:p>
        </p:txBody>
      </p:sp>
      <p:pic>
        <p:nvPicPr>
          <p:cNvPr id="6" name="Picture 2" descr="14p356"/>
          <p:cNvPicPr>
            <a:picLocks noChangeAspect="1" noChangeArrowheads="1"/>
          </p:cNvPicPr>
          <p:nvPr/>
        </p:nvPicPr>
        <p:blipFill>
          <a:blip r:embed="rId4" cstate="print"/>
          <a:srcRect/>
          <a:stretch>
            <a:fillRect/>
          </a:stretch>
        </p:blipFill>
        <p:spPr bwMode="auto">
          <a:xfrm>
            <a:off x="304800" y="5029200"/>
            <a:ext cx="2303663" cy="1658938"/>
          </a:xfrm>
          <a:prstGeom prst="rect">
            <a:avLst/>
          </a:prstGeom>
          <a:noFill/>
          <a:ln w="9525">
            <a:noFill/>
            <a:miter lim="800000"/>
            <a:headEnd/>
            <a:tailEnd/>
          </a:ln>
        </p:spPr>
      </p:pic>
      <p:sp>
        <p:nvSpPr>
          <p:cNvPr id="7" name="TextBox 6"/>
          <p:cNvSpPr txBox="1"/>
          <p:nvPr/>
        </p:nvSpPr>
        <p:spPr>
          <a:xfrm>
            <a:off x="6753602" y="5562600"/>
            <a:ext cx="2390398" cy="215444"/>
          </a:xfrm>
          <a:prstGeom prst="rect">
            <a:avLst/>
          </a:prstGeom>
          <a:noFill/>
        </p:spPr>
        <p:txBody>
          <a:bodyPr wrap="none" rtlCol="0">
            <a:spAutoFit/>
          </a:bodyPr>
          <a:lstStyle/>
          <a:p>
            <a:r>
              <a:rPr lang="en-US" sz="800" dirty="0" smtClean="0"/>
              <a:t>http://en.wikipedia.org/wiki/Winfield_Scott</a:t>
            </a:r>
            <a:endParaRPr lang="en-US" sz="800" dirty="0"/>
          </a:p>
        </p:txBody>
      </p:sp>
      <p:sp>
        <p:nvSpPr>
          <p:cNvPr id="8" name="TextBox 7"/>
          <p:cNvSpPr txBox="1"/>
          <p:nvPr/>
        </p:nvSpPr>
        <p:spPr>
          <a:xfrm>
            <a:off x="304800" y="6642556"/>
            <a:ext cx="2339102" cy="215444"/>
          </a:xfrm>
          <a:prstGeom prst="rect">
            <a:avLst/>
          </a:prstGeom>
          <a:noFill/>
        </p:spPr>
        <p:txBody>
          <a:bodyPr wrap="none" rtlCol="0">
            <a:spAutoFit/>
          </a:bodyPr>
          <a:lstStyle/>
          <a:p>
            <a:r>
              <a:rPr lang="en-US" sz="800" dirty="0" smtClean="0"/>
              <a:t>http://en.wikipedia.org/wiki/Anaconda_Plan</a:t>
            </a:r>
            <a:endParaRPr lang="en-US" sz="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Detroit’s first “skyscraper”</a:t>
            </a:r>
            <a:endParaRPr lang="en-US" dirty="0"/>
          </a:p>
        </p:txBody>
      </p:sp>
      <p:sp>
        <p:nvSpPr>
          <p:cNvPr id="3" name="Content Placeholder 2"/>
          <p:cNvSpPr>
            <a:spLocks noGrp="1"/>
          </p:cNvSpPr>
          <p:nvPr>
            <p:ph idx="1"/>
          </p:nvPr>
        </p:nvSpPr>
        <p:spPr>
          <a:xfrm>
            <a:off x="3200400" y="1447800"/>
            <a:ext cx="5715000" cy="4525963"/>
          </a:xfrm>
        </p:spPr>
        <p:txBody>
          <a:bodyPr>
            <a:normAutofit fontScale="85000" lnSpcReduction="10000"/>
          </a:bodyPr>
          <a:lstStyle/>
          <a:p>
            <a:r>
              <a:rPr lang="en-US" dirty="0" smtClean="0"/>
              <a:t>With the introduction of steel, buildings taller than three stories could be built.</a:t>
            </a:r>
          </a:p>
          <a:p>
            <a:r>
              <a:rPr lang="en-US" dirty="0" smtClean="0"/>
              <a:t>At 10 stories tall, the </a:t>
            </a:r>
            <a:r>
              <a:rPr lang="en-US" b="1" dirty="0" smtClean="0"/>
              <a:t>Hammond Building </a:t>
            </a:r>
            <a:r>
              <a:rPr lang="en-US" dirty="0" smtClean="0"/>
              <a:t>was Detroit’s first skyscraper in 1889.  George Hammond pioneered refrigerated railroad cars.  </a:t>
            </a:r>
          </a:p>
          <a:p>
            <a:r>
              <a:rPr lang="en-US" dirty="0" smtClean="0"/>
              <a:t>It was located at Fort and Griswold</a:t>
            </a:r>
            <a:r>
              <a:rPr lang="en-US" smtClean="0"/>
              <a:t>, and it </a:t>
            </a:r>
            <a:r>
              <a:rPr lang="en-US" dirty="0" smtClean="0"/>
              <a:t>was torn down in 1956.</a:t>
            </a:r>
          </a:p>
          <a:p>
            <a:endParaRPr lang="en-US" dirty="0"/>
          </a:p>
        </p:txBody>
      </p:sp>
      <p:pic>
        <p:nvPicPr>
          <p:cNvPr id="4" name="Content Placeholder 3" descr="Hammond Building.jpg"/>
          <p:cNvPicPr>
            <a:picLocks noChangeAspect="1"/>
          </p:cNvPicPr>
          <p:nvPr/>
        </p:nvPicPr>
        <p:blipFill>
          <a:blip r:embed="rId3" cstate="print"/>
          <a:srcRect/>
          <a:stretch>
            <a:fillRect/>
          </a:stretch>
        </p:blipFill>
        <p:spPr>
          <a:xfrm>
            <a:off x="228600" y="1828800"/>
            <a:ext cx="2693777" cy="3436818"/>
          </a:xfrm>
          <a:prstGeom prst="rect">
            <a:avLst/>
          </a:prstGeom>
        </p:spPr>
      </p:pic>
      <p:sp>
        <p:nvSpPr>
          <p:cNvPr id="5" name="TextBox 4"/>
          <p:cNvSpPr txBox="1"/>
          <p:nvPr/>
        </p:nvSpPr>
        <p:spPr>
          <a:xfrm>
            <a:off x="304800" y="5257800"/>
            <a:ext cx="2316660" cy="215444"/>
          </a:xfrm>
          <a:prstGeom prst="rect">
            <a:avLst/>
          </a:prstGeom>
          <a:noFill/>
        </p:spPr>
        <p:txBody>
          <a:bodyPr wrap="none" rtlCol="0">
            <a:spAutoFit/>
          </a:bodyPr>
          <a:lstStyle/>
          <a:p>
            <a:r>
              <a:rPr lang="en-US" sz="800" dirty="0" smtClean="0"/>
              <a:t>http://en.wikipedia.org/wiki/Hammond_Building</a:t>
            </a:r>
            <a:endParaRPr lang="en-US" sz="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fontScale="90000"/>
          </a:bodyPr>
          <a:lstStyle/>
          <a:p>
            <a:r>
              <a:rPr lang="en-US" dirty="0" smtClean="0"/>
              <a:t>Why did Detroit become the Motor City?</a:t>
            </a:r>
            <a:endParaRPr lang="en-US" dirty="0"/>
          </a:p>
        </p:txBody>
      </p:sp>
      <p:sp>
        <p:nvSpPr>
          <p:cNvPr id="3" name="Content Placeholder 2"/>
          <p:cNvSpPr>
            <a:spLocks noGrp="1"/>
          </p:cNvSpPr>
          <p:nvPr>
            <p:ph sz="quarter" idx="1"/>
          </p:nvPr>
        </p:nvSpPr>
        <p:spPr>
          <a:xfrm>
            <a:off x="304800" y="1524000"/>
            <a:ext cx="8503920" cy="4572000"/>
          </a:xfrm>
        </p:spPr>
        <p:txBody>
          <a:bodyPr>
            <a:normAutofit fontScale="92500" lnSpcReduction="20000"/>
          </a:bodyPr>
          <a:lstStyle/>
          <a:p>
            <a:r>
              <a:rPr lang="en-US" b="1" dirty="0" smtClean="0"/>
              <a:t>Entrepreneurs</a:t>
            </a:r>
            <a:r>
              <a:rPr lang="en-US" dirty="0" smtClean="0"/>
              <a:t> (Ford, Olds, King, Durant, etc.)</a:t>
            </a:r>
          </a:p>
          <a:p>
            <a:r>
              <a:rPr lang="en-US" b="1" dirty="0" smtClean="0"/>
              <a:t>Capital</a:t>
            </a:r>
            <a:r>
              <a:rPr lang="en-US" dirty="0" smtClean="0"/>
              <a:t> (lumber, mining, shipping created wealthy citizens able to subsidize innovation)</a:t>
            </a:r>
          </a:p>
          <a:p>
            <a:r>
              <a:rPr lang="en-US" b="1" dirty="0" smtClean="0"/>
              <a:t>Natural Resources </a:t>
            </a:r>
            <a:r>
              <a:rPr lang="en-US" dirty="0" smtClean="0"/>
              <a:t>(proximity to raw materials like iron, copper, and lumber, and waterways)</a:t>
            </a:r>
          </a:p>
          <a:p>
            <a:r>
              <a:rPr lang="en-US" b="1" dirty="0" smtClean="0"/>
              <a:t>Location</a:t>
            </a:r>
            <a:r>
              <a:rPr lang="en-US" dirty="0" smtClean="0"/>
              <a:t> (close to major markets like Chicago)</a:t>
            </a:r>
          </a:p>
          <a:p>
            <a:r>
              <a:rPr lang="en-US" b="1" dirty="0" smtClean="0"/>
              <a:t>Transportation Center </a:t>
            </a:r>
            <a:r>
              <a:rPr lang="en-US" dirty="0" smtClean="0"/>
              <a:t>(ships, railroad cars, carriages, wagons). Steam engines for ships and gasoline engines for small boats were built here, and many iron forges and foundries could produce parts.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Gilded Age (1877-1900)</a:t>
            </a:r>
            <a:endParaRPr lang="en-US" dirty="0"/>
          </a:p>
        </p:txBody>
      </p:sp>
      <p:sp>
        <p:nvSpPr>
          <p:cNvPr id="3" name="Content Placeholder 2"/>
          <p:cNvSpPr>
            <a:spLocks noGrp="1"/>
          </p:cNvSpPr>
          <p:nvPr>
            <p:ph idx="1"/>
          </p:nvPr>
        </p:nvSpPr>
        <p:spPr>
          <a:xfrm>
            <a:off x="457200" y="1447800"/>
            <a:ext cx="8183880" cy="4879848"/>
          </a:xfrm>
        </p:spPr>
        <p:txBody>
          <a:bodyPr>
            <a:normAutofit fontScale="70000" lnSpcReduction="20000"/>
          </a:bodyPr>
          <a:lstStyle/>
          <a:p>
            <a:r>
              <a:rPr lang="en-US" dirty="0" smtClean="0"/>
              <a:t>The term was coined by Mark Twain in </a:t>
            </a:r>
            <a:r>
              <a:rPr lang="en-US" i="1" dirty="0" smtClean="0"/>
              <a:t>The Gilded Age: A Tale of Today</a:t>
            </a:r>
            <a:r>
              <a:rPr lang="en-US" dirty="0" smtClean="0"/>
              <a:t>. </a:t>
            </a:r>
          </a:p>
          <a:p>
            <a:r>
              <a:rPr lang="en-US" dirty="0" smtClean="0"/>
              <a:t>An era of serious social problems hidden by a thin layer of gold</a:t>
            </a:r>
          </a:p>
          <a:p>
            <a:r>
              <a:rPr lang="en-US" b="1" dirty="0" smtClean="0"/>
              <a:t>Plutocracy</a:t>
            </a:r>
            <a:r>
              <a:rPr lang="en-US" dirty="0" smtClean="0"/>
              <a:t> – wealthy had political power, and protected their interest (James McMillan).  Political corruption. “Bosses”</a:t>
            </a:r>
          </a:p>
          <a:p>
            <a:r>
              <a:rPr lang="en-US" b="1" dirty="0" smtClean="0"/>
              <a:t>Workers exploited </a:t>
            </a:r>
            <a:r>
              <a:rPr lang="en-US" dirty="0" smtClean="0"/>
              <a:t>– Labor Unions weak</a:t>
            </a:r>
          </a:p>
          <a:p>
            <a:r>
              <a:rPr lang="en-US" b="1" dirty="0" smtClean="0"/>
              <a:t>Immigrants exploited - </a:t>
            </a:r>
            <a:r>
              <a:rPr lang="en-US" dirty="0" smtClean="0"/>
              <a:t>discrimination</a:t>
            </a:r>
          </a:p>
          <a:p>
            <a:r>
              <a:rPr lang="en-US" b="1" dirty="0" smtClean="0"/>
              <a:t>Blacks exploited </a:t>
            </a:r>
            <a:r>
              <a:rPr lang="en-US" dirty="0" smtClean="0"/>
              <a:t>– </a:t>
            </a:r>
            <a:r>
              <a:rPr lang="en-US" dirty="0" err="1" smtClean="0"/>
              <a:t>Lynchings</a:t>
            </a:r>
            <a:r>
              <a:rPr lang="en-US" dirty="0" smtClean="0"/>
              <a:t>, “redemption”, segregation, discrimination</a:t>
            </a:r>
          </a:p>
          <a:p>
            <a:r>
              <a:rPr lang="en-US" b="1" dirty="0" smtClean="0"/>
              <a:t>Women exploited </a:t>
            </a:r>
            <a:r>
              <a:rPr lang="en-US" dirty="0" smtClean="0"/>
              <a:t>– disfranchised, overworked, abused</a:t>
            </a:r>
          </a:p>
          <a:p>
            <a:r>
              <a:rPr lang="en-US" b="1" dirty="0" smtClean="0"/>
              <a:t>Children exploited </a:t>
            </a:r>
            <a:r>
              <a:rPr lang="en-US" dirty="0" smtClean="0"/>
              <a:t>– no protection under law</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8183880" cy="1051560"/>
          </a:xfrm>
        </p:spPr>
        <p:txBody>
          <a:bodyPr/>
          <a:lstStyle/>
          <a:p>
            <a:r>
              <a:rPr lang="en-US" dirty="0" smtClean="0"/>
              <a:t>Zachariah Chandler</a:t>
            </a:r>
            <a:endParaRPr lang="en-US" dirty="0"/>
          </a:p>
        </p:txBody>
      </p:sp>
      <p:pic>
        <p:nvPicPr>
          <p:cNvPr id="4" name="Content Placeholder 3" descr="Zachariah Chandler.jpg"/>
          <p:cNvPicPr>
            <a:picLocks noGrp="1" noChangeAspect="1"/>
          </p:cNvPicPr>
          <p:nvPr>
            <p:ph idx="1"/>
          </p:nvPr>
        </p:nvPicPr>
        <p:blipFill>
          <a:blip r:embed="rId3" cstate="print"/>
          <a:stretch>
            <a:fillRect/>
          </a:stretch>
        </p:blipFill>
        <p:spPr>
          <a:xfrm>
            <a:off x="533400" y="228599"/>
            <a:ext cx="1219200" cy="1623753"/>
          </a:xfrm>
        </p:spPr>
      </p:pic>
      <p:sp>
        <p:nvSpPr>
          <p:cNvPr id="5" name="TextBox 4"/>
          <p:cNvSpPr txBox="1"/>
          <p:nvPr/>
        </p:nvSpPr>
        <p:spPr>
          <a:xfrm>
            <a:off x="533400" y="2133600"/>
            <a:ext cx="8311650" cy="830997"/>
          </a:xfrm>
          <a:prstGeom prst="rect">
            <a:avLst/>
          </a:prstGeom>
          <a:noFill/>
        </p:spPr>
        <p:txBody>
          <a:bodyPr wrap="square" rtlCol="0">
            <a:spAutoFit/>
          </a:bodyPr>
          <a:lstStyle/>
          <a:p>
            <a:r>
              <a:rPr lang="en-US" sz="2400" dirty="0" smtClean="0"/>
              <a:t>Led the Republican Party in Michigan from 1854 to his death in 1879. </a:t>
            </a:r>
            <a:endParaRPr lang="en-US" sz="2400" dirty="0"/>
          </a:p>
        </p:txBody>
      </p:sp>
      <p:sp>
        <p:nvSpPr>
          <p:cNvPr id="6" name="TextBox 5"/>
          <p:cNvSpPr txBox="1"/>
          <p:nvPr/>
        </p:nvSpPr>
        <p:spPr>
          <a:xfrm>
            <a:off x="2209800" y="3352800"/>
            <a:ext cx="6096000" cy="492443"/>
          </a:xfrm>
          <a:prstGeom prst="rect">
            <a:avLst/>
          </a:prstGeom>
          <a:noFill/>
        </p:spPr>
        <p:txBody>
          <a:bodyPr wrap="square" rtlCol="0">
            <a:spAutoFit/>
          </a:bodyPr>
          <a:lstStyle/>
          <a:p>
            <a:r>
              <a:rPr lang="en-US" sz="2600" dirty="0" smtClean="0"/>
              <a:t>U.S. Senator from 1857 to 1875</a:t>
            </a:r>
            <a:endParaRPr lang="en-US" sz="2600" dirty="0"/>
          </a:p>
        </p:txBody>
      </p:sp>
      <p:sp>
        <p:nvSpPr>
          <p:cNvPr id="7" name="TextBox 6"/>
          <p:cNvSpPr txBox="1"/>
          <p:nvPr/>
        </p:nvSpPr>
        <p:spPr>
          <a:xfrm>
            <a:off x="457200" y="4343400"/>
            <a:ext cx="6726072" cy="492443"/>
          </a:xfrm>
          <a:prstGeom prst="rect">
            <a:avLst/>
          </a:prstGeom>
          <a:noFill/>
        </p:spPr>
        <p:txBody>
          <a:bodyPr wrap="none" rtlCol="0">
            <a:spAutoFit/>
          </a:bodyPr>
          <a:lstStyle/>
          <a:p>
            <a:r>
              <a:rPr lang="en-US" sz="2600" dirty="0" smtClean="0"/>
              <a:t>Sec. of the Interior under Pres. Hayes 1875-1877</a:t>
            </a:r>
            <a:endParaRPr lang="en-US" sz="2600" dirty="0"/>
          </a:p>
        </p:txBody>
      </p:sp>
      <p:sp>
        <p:nvSpPr>
          <p:cNvPr id="8" name="Rectangle 7"/>
          <p:cNvSpPr/>
          <p:nvPr/>
        </p:nvSpPr>
        <p:spPr>
          <a:xfrm>
            <a:off x="0" y="0"/>
            <a:ext cx="2743200" cy="215444"/>
          </a:xfrm>
          <a:prstGeom prst="rect">
            <a:avLst/>
          </a:prstGeom>
        </p:spPr>
        <p:txBody>
          <a:bodyPr wrap="square">
            <a:spAutoFit/>
          </a:bodyPr>
          <a:lstStyle/>
          <a:p>
            <a:r>
              <a:rPr lang="en-US" sz="800" dirty="0" smtClean="0"/>
              <a:t>http://www.answers.com/topic/zachariah-chandler</a:t>
            </a:r>
            <a:endParaRPr lang="en-US" sz="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81000"/>
            <a:ext cx="8183880" cy="1051560"/>
          </a:xfrm>
        </p:spPr>
        <p:txBody>
          <a:bodyPr/>
          <a:lstStyle/>
          <a:p>
            <a:r>
              <a:rPr lang="en-US" dirty="0" smtClean="0"/>
              <a:t>Panic of 1873</a:t>
            </a:r>
            <a:endParaRPr lang="en-US" dirty="0"/>
          </a:p>
        </p:txBody>
      </p:sp>
      <p:sp>
        <p:nvSpPr>
          <p:cNvPr id="3" name="Content Placeholder 2"/>
          <p:cNvSpPr>
            <a:spLocks noGrp="1"/>
          </p:cNvSpPr>
          <p:nvPr>
            <p:ph idx="1"/>
          </p:nvPr>
        </p:nvSpPr>
        <p:spPr>
          <a:xfrm>
            <a:off x="304800" y="1752600"/>
            <a:ext cx="8686800" cy="4525963"/>
          </a:xfrm>
        </p:spPr>
        <p:txBody>
          <a:bodyPr>
            <a:normAutofit fontScale="85000" lnSpcReduction="20000"/>
          </a:bodyPr>
          <a:lstStyle/>
          <a:p>
            <a:r>
              <a:rPr lang="en-US" dirty="0" smtClean="0"/>
              <a:t>Caused by the failure of a major bank that had invested heavily in railroads, whose growth had slowed.  Fall in demand for silver which hurt Western mines and reduced money supply, causing high interest rates that hurt debtors.</a:t>
            </a:r>
          </a:p>
          <a:p>
            <a:r>
              <a:rPr lang="en-US" b="1" dirty="0" err="1" smtClean="0"/>
              <a:t>Greenbackers</a:t>
            </a:r>
            <a:r>
              <a:rPr lang="en-US" dirty="0" smtClean="0"/>
              <a:t> – favored using dollars to cause inflation (increase money supply) to raise crop prices</a:t>
            </a:r>
          </a:p>
          <a:p>
            <a:r>
              <a:rPr lang="en-US" b="1" dirty="0" smtClean="0"/>
              <a:t>Grangers</a:t>
            </a:r>
            <a:r>
              <a:rPr lang="en-US" dirty="0" smtClean="0"/>
              <a:t> – farmers protesting low crop prices and high railroad charges organized in 1872</a:t>
            </a:r>
          </a:p>
          <a:p>
            <a:r>
              <a:rPr lang="en-US" b="1" dirty="0" smtClean="0"/>
              <a:t>1874 – Democrats nearly beat Bagley for governor, and Republican majority in legislature narrowed</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372600" cy="1051560"/>
          </a:xfrm>
        </p:spPr>
        <p:txBody>
          <a:bodyPr>
            <a:normAutofit/>
          </a:bodyPr>
          <a:lstStyle/>
          <a:p>
            <a:r>
              <a:rPr lang="en-US" sz="3000" dirty="0" smtClean="0"/>
              <a:t>Compromise of 1877 (Corrupt Bargain)</a:t>
            </a:r>
            <a:endParaRPr lang="en-US" sz="3000" dirty="0"/>
          </a:p>
        </p:txBody>
      </p:sp>
      <p:sp>
        <p:nvSpPr>
          <p:cNvPr id="5" name="Content Placeholder 4"/>
          <p:cNvSpPr>
            <a:spLocks noGrp="1"/>
          </p:cNvSpPr>
          <p:nvPr>
            <p:ph idx="1"/>
          </p:nvPr>
        </p:nvSpPr>
        <p:spPr>
          <a:xfrm>
            <a:off x="1295400" y="1219200"/>
            <a:ext cx="6705600" cy="2743200"/>
          </a:xfrm>
        </p:spPr>
        <p:txBody>
          <a:bodyPr>
            <a:normAutofit fontScale="77500" lnSpcReduction="20000"/>
          </a:bodyPr>
          <a:lstStyle/>
          <a:p>
            <a:r>
              <a:rPr lang="en-US" dirty="0" smtClean="0"/>
              <a:t>Republican Rutherford B. Hayes defeats Democrat Samuel Tilden by one electoral vote in exchange for promise to end Reconstruction in the South (pull out federal troops)</a:t>
            </a:r>
          </a:p>
          <a:p>
            <a:r>
              <a:rPr lang="en-US" dirty="0" smtClean="0"/>
              <a:t>Chandler, as chair of the Republican National Committee, played important role in securing electoral votes in the South</a:t>
            </a:r>
            <a:endParaRPr lang="en-US" dirty="0"/>
          </a:p>
        </p:txBody>
      </p:sp>
      <p:pic>
        <p:nvPicPr>
          <p:cNvPr id="6" name="Picture 5" descr="Pres. Hayes.png"/>
          <p:cNvPicPr>
            <a:picLocks noChangeAspect="1"/>
          </p:cNvPicPr>
          <p:nvPr/>
        </p:nvPicPr>
        <p:blipFill>
          <a:blip r:embed="rId3" cstate="print"/>
          <a:stretch>
            <a:fillRect/>
          </a:stretch>
        </p:blipFill>
        <p:spPr>
          <a:xfrm>
            <a:off x="914400" y="3733800"/>
            <a:ext cx="1676400" cy="2038350"/>
          </a:xfrm>
          <a:prstGeom prst="rect">
            <a:avLst/>
          </a:prstGeom>
        </p:spPr>
      </p:pic>
      <p:pic>
        <p:nvPicPr>
          <p:cNvPr id="7" name="Picture 6" descr="samuel tilden.png"/>
          <p:cNvPicPr>
            <a:picLocks noChangeAspect="1"/>
          </p:cNvPicPr>
          <p:nvPr/>
        </p:nvPicPr>
        <p:blipFill>
          <a:blip r:embed="rId4" cstate="print"/>
          <a:stretch>
            <a:fillRect/>
          </a:stretch>
        </p:blipFill>
        <p:spPr>
          <a:xfrm>
            <a:off x="3810000" y="4191000"/>
            <a:ext cx="1562100" cy="2226823"/>
          </a:xfrm>
          <a:prstGeom prst="rect">
            <a:avLst/>
          </a:prstGeom>
        </p:spPr>
      </p:pic>
      <p:sp>
        <p:nvSpPr>
          <p:cNvPr id="8" name="TextBox 7"/>
          <p:cNvSpPr txBox="1"/>
          <p:nvPr/>
        </p:nvSpPr>
        <p:spPr>
          <a:xfrm>
            <a:off x="0" y="5715000"/>
            <a:ext cx="3886200" cy="707886"/>
          </a:xfrm>
          <a:prstGeom prst="rect">
            <a:avLst/>
          </a:prstGeom>
          <a:noFill/>
        </p:spPr>
        <p:txBody>
          <a:bodyPr wrap="square" rtlCol="0">
            <a:spAutoFit/>
          </a:bodyPr>
          <a:lstStyle/>
          <a:p>
            <a:r>
              <a:rPr lang="en-US" sz="2000" dirty="0" smtClean="0"/>
              <a:t>Hayes was the only president elected who lost the popular vote. </a:t>
            </a:r>
            <a:endParaRPr lang="en-US" sz="2000" dirty="0"/>
          </a:p>
        </p:txBody>
      </p:sp>
      <p:sp>
        <p:nvSpPr>
          <p:cNvPr id="9" name="TextBox 8"/>
          <p:cNvSpPr txBox="1"/>
          <p:nvPr/>
        </p:nvSpPr>
        <p:spPr>
          <a:xfrm>
            <a:off x="5410200" y="4953000"/>
            <a:ext cx="3733800" cy="707886"/>
          </a:xfrm>
          <a:prstGeom prst="rect">
            <a:avLst/>
          </a:prstGeom>
          <a:noFill/>
        </p:spPr>
        <p:txBody>
          <a:bodyPr wrap="square" rtlCol="0">
            <a:spAutoFit/>
          </a:bodyPr>
          <a:lstStyle/>
          <a:p>
            <a:r>
              <a:rPr lang="en-US" sz="2000" dirty="0" smtClean="0"/>
              <a:t>Tilden received 51.5% of the vote in the 1876 election.</a:t>
            </a:r>
            <a:endParaRPr lang="en-US" sz="2000" dirty="0"/>
          </a:p>
        </p:txBody>
      </p:sp>
      <p:sp>
        <p:nvSpPr>
          <p:cNvPr id="10" name="Rectangle 9"/>
          <p:cNvSpPr/>
          <p:nvPr/>
        </p:nvSpPr>
        <p:spPr>
          <a:xfrm>
            <a:off x="838200" y="6642556"/>
            <a:ext cx="2514600" cy="215444"/>
          </a:xfrm>
          <a:prstGeom prst="rect">
            <a:avLst/>
          </a:prstGeom>
        </p:spPr>
        <p:txBody>
          <a:bodyPr wrap="square">
            <a:spAutoFit/>
          </a:bodyPr>
          <a:lstStyle/>
          <a:p>
            <a:r>
              <a:rPr lang="en-US" sz="800" dirty="0" smtClean="0"/>
              <a:t>http://en.wikipedia.org/wiki/Rutherford_B._Hayes</a:t>
            </a:r>
            <a:endParaRPr lang="en-US" sz="800" dirty="0"/>
          </a:p>
        </p:txBody>
      </p:sp>
      <p:sp>
        <p:nvSpPr>
          <p:cNvPr id="11" name="Rectangle 10"/>
          <p:cNvSpPr/>
          <p:nvPr/>
        </p:nvSpPr>
        <p:spPr>
          <a:xfrm>
            <a:off x="3886200" y="6400800"/>
            <a:ext cx="2743200" cy="215444"/>
          </a:xfrm>
          <a:prstGeom prst="rect">
            <a:avLst/>
          </a:prstGeom>
        </p:spPr>
        <p:txBody>
          <a:bodyPr wrap="square">
            <a:spAutoFit/>
          </a:bodyPr>
          <a:lstStyle/>
          <a:p>
            <a:r>
              <a:rPr lang="en-US" sz="800" dirty="0" smtClean="0"/>
              <a:t>http://en.wikipedia.org/wiki/Samuel_J._Tilden</a:t>
            </a:r>
            <a:endParaRPr lang="en-US" sz="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of 1893</a:t>
            </a:r>
            <a:endParaRPr lang="en-US" dirty="0"/>
          </a:p>
        </p:txBody>
      </p:sp>
      <p:sp>
        <p:nvSpPr>
          <p:cNvPr id="3" name="Content Placeholder 2"/>
          <p:cNvSpPr>
            <a:spLocks noGrp="1"/>
          </p:cNvSpPr>
          <p:nvPr>
            <p:ph idx="1"/>
          </p:nvPr>
        </p:nvSpPr>
        <p:spPr/>
        <p:txBody>
          <a:bodyPr/>
          <a:lstStyle/>
          <a:p>
            <a:r>
              <a:rPr lang="en-US" dirty="0" smtClean="0"/>
              <a:t>Caused by some of same factors as the Panic of 1873: collapse of railroad building (bankruptcy of Reading Railroad, Northern Pacific, Union Pacific, etc.) led to bank runs and failures.  Gold and silver shortage due to new mines.</a:t>
            </a:r>
          </a:p>
          <a:p>
            <a:r>
              <a:rPr lang="en-US" dirty="0" smtClean="0"/>
              <a:t>Worse than Panic of 1873. Lasted until 1897, then economy recovered until Panic of 1907.</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latin typeface="Arial" pitchFamily="34" charset="0"/>
                <a:ea typeface="ＭＳ Ｐゴシック" pitchFamily="34" charset="-128"/>
              </a:rPr>
              <a:t>What is Progressivism?</a:t>
            </a:r>
          </a:p>
        </p:txBody>
      </p:sp>
      <p:sp>
        <p:nvSpPr>
          <p:cNvPr id="12291" name="Content Placeholder 2"/>
          <p:cNvSpPr>
            <a:spLocks noGrp="1"/>
          </p:cNvSpPr>
          <p:nvPr>
            <p:ph idx="1"/>
          </p:nvPr>
        </p:nvSpPr>
        <p:spPr>
          <a:xfrm>
            <a:off x="228600" y="1600200"/>
            <a:ext cx="8229600" cy="4525963"/>
          </a:xfrm>
        </p:spPr>
        <p:txBody>
          <a:bodyPr>
            <a:normAutofit fontScale="85000" lnSpcReduction="10000"/>
          </a:bodyPr>
          <a:lstStyle/>
          <a:p>
            <a:r>
              <a:rPr lang="en-US" dirty="0" smtClean="0">
                <a:latin typeface="Arial" pitchFamily="34" charset="0"/>
                <a:ea typeface="ＭＳ Ｐゴシック" pitchFamily="34" charset="-128"/>
              </a:rPr>
              <a:t>Emergence of new concepts of the </a:t>
            </a:r>
            <a:r>
              <a:rPr lang="en-US" b="1" dirty="0" smtClean="0">
                <a:latin typeface="Arial" pitchFamily="34" charset="0"/>
                <a:ea typeface="ＭＳ Ｐゴシック" pitchFamily="34" charset="-128"/>
              </a:rPr>
              <a:t>purposes and functions </a:t>
            </a:r>
            <a:r>
              <a:rPr lang="en-US" dirty="0" smtClean="0">
                <a:latin typeface="Arial" pitchFamily="34" charset="0"/>
                <a:ea typeface="ＭＳ Ｐゴシック" pitchFamily="34" charset="-128"/>
              </a:rPr>
              <a:t>of government</a:t>
            </a:r>
          </a:p>
          <a:p>
            <a:r>
              <a:rPr lang="en-US" dirty="0" smtClean="0">
                <a:latin typeface="Arial" pitchFamily="34" charset="0"/>
                <a:ea typeface="ＭＳ Ｐゴシック" pitchFamily="34" charset="-128"/>
              </a:rPr>
              <a:t>Changes in government </a:t>
            </a:r>
            <a:r>
              <a:rPr lang="en-US" b="1" dirty="0" smtClean="0">
                <a:latin typeface="Arial" pitchFamily="34" charset="0"/>
                <a:ea typeface="ＭＳ Ｐゴシック" pitchFamily="34" charset="-128"/>
              </a:rPr>
              <a:t>policies and institutions</a:t>
            </a:r>
          </a:p>
          <a:p>
            <a:r>
              <a:rPr lang="en-US" dirty="0" smtClean="0">
                <a:latin typeface="Arial" pitchFamily="34" charset="0"/>
                <a:ea typeface="ＭＳ Ｐゴシック" pitchFamily="34" charset="-128"/>
              </a:rPr>
              <a:t>The </a:t>
            </a:r>
            <a:r>
              <a:rPr lang="en-US" b="1" dirty="0" smtClean="0">
                <a:latin typeface="Arial" pitchFamily="34" charset="0"/>
                <a:ea typeface="ＭＳ Ｐゴシック" pitchFamily="34" charset="-128"/>
              </a:rPr>
              <a:t>political agitation </a:t>
            </a:r>
            <a:r>
              <a:rPr lang="en-US" dirty="0" smtClean="0">
                <a:latin typeface="Arial" pitchFamily="34" charset="0"/>
                <a:ea typeface="ＭＳ Ｐゴシック" pitchFamily="34" charset="-128"/>
              </a:rPr>
              <a:t>that produced those changes</a:t>
            </a:r>
          </a:p>
          <a:p>
            <a:r>
              <a:rPr lang="en-US" b="1" dirty="0" smtClean="0">
                <a:latin typeface="Arial" pitchFamily="34" charset="0"/>
                <a:ea typeface="ＭＳ Ｐゴシック" pitchFamily="34" charset="-128"/>
              </a:rPr>
              <a:t>Progressives</a:t>
            </a:r>
            <a:r>
              <a:rPr lang="en-US" dirty="0" smtClean="0">
                <a:latin typeface="Arial" pitchFamily="34" charset="0"/>
                <a:ea typeface="ＭＳ Ｐゴシック" pitchFamily="34" charset="-128"/>
              </a:rPr>
              <a:t> = people doing one of these three things, i.e. EXPAND THE ROLE OF GOVERNMENT (Ex. Hazen </a:t>
            </a:r>
            <a:r>
              <a:rPr lang="en-US" dirty="0" err="1" smtClean="0">
                <a:latin typeface="Arial" pitchFamily="34" charset="0"/>
                <a:ea typeface="ＭＳ Ｐゴシック" pitchFamily="34" charset="-128"/>
              </a:rPr>
              <a:t>Pingree</a:t>
            </a:r>
            <a:r>
              <a:rPr lang="en-US" dirty="0" smtClean="0">
                <a:latin typeface="Arial" pitchFamily="34" charset="0"/>
                <a:ea typeface="ＭＳ Ｐゴシック" pitchFamily="34" charset="-128"/>
              </a:rPr>
              <a:t>)</a:t>
            </a:r>
          </a:p>
          <a:p>
            <a:r>
              <a:rPr lang="en-US" b="1" dirty="0" smtClean="0">
                <a:latin typeface="Arial" pitchFamily="34" charset="0"/>
                <a:ea typeface="ＭＳ Ｐゴシック" pitchFamily="34" charset="-128"/>
              </a:rPr>
              <a:t>Stalwarts</a:t>
            </a:r>
            <a:r>
              <a:rPr lang="en-US" dirty="0" smtClean="0">
                <a:latin typeface="Arial" pitchFamily="34" charset="0"/>
                <a:ea typeface="ＭＳ Ｐゴシック" pitchFamily="34" charset="-128"/>
              </a:rPr>
              <a:t> = conservatives who favored “machine” politics, and opposed civil service reform (Ex. James McMillan)</a:t>
            </a:r>
          </a:p>
        </p:txBody>
      </p:sp>
    </p:spTree>
    <p:extLst>
      <p:ext uri="{BB962C8B-B14F-4D97-AF65-F5344CB8AC3E}">
        <p14:creationId xmlns:p14="http://schemas.microsoft.com/office/powerpoint/2010/main" xmlns="" val="8259800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3" descr="Pingree.jpg"/>
          <p:cNvPicPr>
            <a:picLocks noChangeAspect="1"/>
          </p:cNvPicPr>
          <p:nvPr/>
        </p:nvPicPr>
        <p:blipFill>
          <a:blip r:embed="rId3" cstate="print"/>
          <a:srcRect/>
          <a:stretch>
            <a:fillRect/>
          </a:stretch>
        </p:blipFill>
        <p:spPr bwMode="auto">
          <a:xfrm>
            <a:off x="7162800" y="152400"/>
            <a:ext cx="1746250" cy="2514600"/>
          </a:xfrm>
          <a:prstGeom prst="rect">
            <a:avLst/>
          </a:prstGeom>
          <a:noFill/>
          <a:ln w="9525">
            <a:noFill/>
            <a:miter lim="800000"/>
            <a:headEnd/>
            <a:tailEnd/>
          </a:ln>
        </p:spPr>
      </p:pic>
      <p:sp>
        <p:nvSpPr>
          <p:cNvPr id="35842" name="Title 1"/>
          <p:cNvSpPr>
            <a:spLocks noGrp="1"/>
          </p:cNvSpPr>
          <p:nvPr>
            <p:ph type="title"/>
          </p:nvPr>
        </p:nvSpPr>
        <p:spPr>
          <a:xfrm>
            <a:off x="838200" y="152400"/>
            <a:ext cx="6324600" cy="914400"/>
          </a:xfrm>
        </p:spPr>
        <p:txBody>
          <a:bodyPr/>
          <a:lstStyle/>
          <a:p>
            <a:r>
              <a:rPr lang="en-US" dirty="0" smtClean="0">
                <a:latin typeface="Arial" pitchFamily="34" charset="0"/>
                <a:ea typeface="ＭＳ Ｐゴシック" pitchFamily="34" charset="-128"/>
              </a:rPr>
              <a:t>Hazen “Potato” </a:t>
            </a:r>
            <a:r>
              <a:rPr lang="en-US" dirty="0" err="1" smtClean="0">
                <a:latin typeface="Arial" pitchFamily="34" charset="0"/>
                <a:ea typeface="ＭＳ Ｐゴシック" pitchFamily="34" charset="-128"/>
              </a:rPr>
              <a:t>Pingree</a:t>
            </a:r>
            <a:endParaRPr lang="en-US" dirty="0" smtClean="0">
              <a:latin typeface="Arial" pitchFamily="34" charset="0"/>
              <a:ea typeface="ＭＳ Ｐゴシック" pitchFamily="34" charset="-128"/>
            </a:endParaRPr>
          </a:p>
        </p:txBody>
      </p:sp>
      <p:sp>
        <p:nvSpPr>
          <p:cNvPr id="35843" name="Content Placeholder 2"/>
          <p:cNvSpPr>
            <a:spLocks noGrp="1"/>
          </p:cNvSpPr>
          <p:nvPr>
            <p:ph idx="1"/>
          </p:nvPr>
        </p:nvSpPr>
        <p:spPr>
          <a:xfrm>
            <a:off x="381000" y="2133600"/>
            <a:ext cx="8763000" cy="4525963"/>
          </a:xfrm>
        </p:spPr>
        <p:txBody>
          <a:bodyPr>
            <a:normAutofit/>
          </a:bodyPr>
          <a:lstStyle/>
          <a:p>
            <a:r>
              <a:rPr lang="en-US" sz="2400" dirty="0" smtClean="0">
                <a:latin typeface="Arial" pitchFamily="34" charset="0"/>
                <a:ea typeface="ＭＳ Ｐゴシック" pitchFamily="34" charset="-128"/>
              </a:rPr>
              <a:t>Mayor of Detroit (1889-1896), Governor (1896-1901)</a:t>
            </a:r>
          </a:p>
          <a:p>
            <a:r>
              <a:rPr lang="en-US" sz="2400" dirty="0" smtClean="0">
                <a:latin typeface="Arial" pitchFamily="34" charset="0"/>
                <a:ea typeface="ＭＳ Ｐゴシック" pitchFamily="34" charset="-128"/>
              </a:rPr>
              <a:t>Was wealthy shoe maker in Detroit, which voted mainly for Democrats.  Wealthy Republicans convinced him to run for mayor in 1888.</a:t>
            </a:r>
          </a:p>
          <a:p>
            <a:r>
              <a:rPr lang="en-US" sz="2400" dirty="0" smtClean="0">
                <a:latin typeface="Arial" pitchFamily="34" charset="0"/>
                <a:ea typeface="ＭＳ Ｐゴシック" pitchFamily="34" charset="-128"/>
              </a:rPr>
              <a:t>As mayor, angered business establishment by advocating city ownership of utilities (gas, water, electric, streetcars).  People, especially Germans and Poles, liked him.  </a:t>
            </a:r>
          </a:p>
          <a:p>
            <a:r>
              <a:rPr lang="en-US" sz="2400" dirty="0" smtClean="0">
                <a:latin typeface="Arial" pitchFamily="34" charset="0"/>
                <a:ea typeface="ＭＳ Ｐゴシック" pitchFamily="34" charset="-128"/>
              </a:rPr>
              <a:t>Tried to lower property taxes on homes vs. businesses</a:t>
            </a:r>
          </a:p>
          <a:p>
            <a:r>
              <a:rPr lang="en-US" sz="2400" dirty="0" smtClean="0">
                <a:latin typeface="Arial" pitchFamily="34" charset="0"/>
                <a:ea typeface="ＭＳ Ｐゴシック" pitchFamily="34" charset="-128"/>
              </a:rPr>
              <a:t>Advocated community vegetable gardens (</a:t>
            </a:r>
            <a:r>
              <a:rPr lang="en-US" sz="2400" dirty="0" err="1" smtClean="0">
                <a:latin typeface="Arial" pitchFamily="34" charset="0"/>
                <a:ea typeface="ＭＳ Ｐゴシック" pitchFamily="34" charset="-128"/>
              </a:rPr>
              <a:t>Pingree’s</a:t>
            </a:r>
            <a:r>
              <a:rPr lang="en-US" sz="2400" dirty="0" smtClean="0">
                <a:latin typeface="Arial" pitchFamily="34" charset="0"/>
                <a:ea typeface="ＭＳ Ｐゴシック" pitchFamily="34" charset="-128"/>
              </a:rPr>
              <a:t> Potato Patches) on vacant city lots, and work projects for the unemployed during Panic of 1893.</a:t>
            </a:r>
          </a:p>
        </p:txBody>
      </p:sp>
      <p:sp>
        <p:nvSpPr>
          <p:cNvPr id="5" name="TextBox 4"/>
          <p:cNvSpPr txBox="1"/>
          <p:nvPr/>
        </p:nvSpPr>
        <p:spPr>
          <a:xfrm>
            <a:off x="533400" y="1066800"/>
            <a:ext cx="6629400" cy="1015663"/>
          </a:xfrm>
          <a:prstGeom prst="rect">
            <a:avLst/>
          </a:prstGeom>
          <a:noFill/>
        </p:spPr>
        <p:txBody>
          <a:bodyPr wrap="square" rtlCol="0">
            <a:spAutoFit/>
          </a:bodyPr>
          <a:lstStyle/>
          <a:p>
            <a:r>
              <a:rPr lang="en-US" sz="2000" dirty="0" smtClean="0">
                <a:solidFill>
                  <a:srgbClr val="0070C0"/>
                </a:solidFill>
              </a:rPr>
              <a:t>Although wealthy, </a:t>
            </a:r>
            <a:r>
              <a:rPr lang="en-US" sz="2000" dirty="0" err="1" smtClean="0">
                <a:solidFill>
                  <a:srgbClr val="0070C0"/>
                </a:solidFill>
              </a:rPr>
              <a:t>Pingree</a:t>
            </a:r>
            <a:r>
              <a:rPr lang="en-US" sz="2000" dirty="0" smtClean="0">
                <a:solidFill>
                  <a:srgbClr val="0070C0"/>
                </a:solidFill>
              </a:rPr>
              <a:t>, a Civil War veteran, promised to  be “mayor of the whole city, without regard to class, faction, or party.”</a:t>
            </a:r>
            <a:endParaRPr lang="en-US" sz="2000" dirty="0">
              <a:solidFill>
                <a:srgbClr val="0070C0"/>
              </a:solidFill>
            </a:endParaRPr>
          </a:p>
        </p:txBody>
      </p:sp>
      <p:sp>
        <p:nvSpPr>
          <p:cNvPr id="6" name="Rectangle 5"/>
          <p:cNvSpPr/>
          <p:nvPr/>
        </p:nvSpPr>
        <p:spPr>
          <a:xfrm>
            <a:off x="6629400" y="0"/>
            <a:ext cx="2286000" cy="215444"/>
          </a:xfrm>
          <a:prstGeom prst="rect">
            <a:avLst/>
          </a:prstGeom>
        </p:spPr>
        <p:txBody>
          <a:bodyPr wrap="square">
            <a:spAutoFit/>
          </a:bodyPr>
          <a:lstStyle/>
          <a:p>
            <a:r>
              <a:rPr lang="en-US" sz="800" dirty="0" smtClean="0"/>
              <a:t>http://en.wikipedia.org/wiki/Hazen_S._Pingree</a:t>
            </a:r>
            <a:endParaRPr lang="en-US" sz="800" dirty="0"/>
          </a:p>
        </p:txBody>
      </p:sp>
    </p:spTree>
    <p:extLst>
      <p:ext uri="{BB962C8B-B14F-4D97-AF65-F5344CB8AC3E}">
        <p14:creationId xmlns="" xmlns:p14="http://schemas.microsoft.com/office/powerpoint/2010/main" val="6634986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Wisdom of Hazen </a:t>
            </a:r>
            <a:r>
              <a:rPr lang="en-US" dirty="0" err="1" smtClean="0"/>
              <a:t>Pingree</a:t>
            </a:r>
            <a:endParaRPr lang="en-US" dirty="0"/>
          </a:p>
        </p:txBody>
      </p:sp>
      <p:sp>
        <p:nvSpPr>
          <p:cNvPr id="4" name="TextBox 3"/>
          <p:cNvSpPr txBox="1"/>
          <p:nvPr/>
        </p:nvSpPr>
        <p:spPr>
          <a:xfrm>
            <a:off x="838200" y="1600200"/>
            <a:ext cx="6258087" cy="707886"/>
          </a:xfrm>
          <a:prstGeom prst="rect">
            <a:avLst/>
          </a:prstGeom>
          <a:noFill/>
        </p:spPr>
        <p:txBody>
          <a:bodyPr wrap="square" rtlCol="0">
            <a:spAutoFit/>
          </a:bodyPr>
          <a:lstStyle/>
          <a:p>
            <a:r>
              <a:rPr lang="en-US" sz="2000" dirty="0" smtClean="0"/>
              <a:t>“While charity is commendable, it is far better to furnish work for willing hands.”</a:t>
            </a:r>
            <a:endParaRPr lang="en-US" sz="2000" dirty="0"/>
          </a:p>
        </p:txBody>
      </p:sp>
      <p:sp>
        <p:nvSpPr>
          <p:cNvPr id="6" name="TextBox 5"/>
          <p:cNvSpPr txBox="1"/>
          <p:nvPr/>
        </p:nvSpPr>
        <p:spPr>
          <a:xfrm>
            <a:off x="838200" y="2514600"/>
            <a:ext cx="5896166" cy="400110"/>
          </a:xfrm>
          <a:prstGeom prst="rect">
            <a:avLst/>
          </a:prstGeom>
          <a:noFill/>
        </p:spPr>
        <p:txBody>
          <a:bodyPr wrap="none" rtlCol="0">
            <a:spAutoFit/>
          </a:bodyPr>
          <a:lstStyle/>
          <a:p>
            <a:r>
              <a:rPr lang="en-US" sz="2000" dirty="0" smtClean="0"/>
              <a:t>“Charity is the handmaid of economic oppression.”</a:t>
            </a:r>
            <a:endParaRPr lang="en-US" sz="2000" dirty="0"/>
          </a:p>
        </p:txBody>
      </p:sp>
      <p:sp>
        <p:nvSpPr>
          <p:cNvPr id="7" name="TextBox 6"/>
          <p:cNvSpPr txBox="1"/>
          <p:nvPr/>
        </p:nvSpPr>
        <p:spPr>
          <a:xfrm>
            <a:off x="838200" y="3124200"/>
            <a:ext cx="6324600" cy="707886"/>
          </a:xfrm>
          <a:prstGeom prst="rect">
            <a:avLst/>
          </a:prstGeom>
          <a:noFill/>
        </p:spPr>
        <p:txBody>
          <a:bodyPr wrap="square" rtlCol="0">
            <a:spAutoFit/>
          </a:bodyPr>
          <a:lstStyle/>
          <a:p>
            <a:r>
              <a:rPr lang="en-US" sz="2000" dirty="0" smtClean="0"/>
              <a:t>“I believe in cheapening things so that everybody can afford to pay his own taxes.”</a:t>
            </a:r>
            <a:endParaRPr lang="en-US" sz="2000" dirty="0"/>
          </a:p>
        </p:txBody>
      </p:sp>
      <p:sp>
        <p:nvSpPr>
          <p:cNvPr id="8" name="TextBox 7"/>
          <p:cNvSpPr txBox="1"/>
          <p:nvPr/>
        </p:nvSpPr>
        <p:spPr>
          <a:xfrm>
            <a:off x="609600" y="4114800"/>
            <a:ext cx="8077200" cy="707886"/>
          </a:xfrm>
          <a:prstGeom prst="rect">
            <a:avLst/>
          </a:prstGeom>
          <a:noFill/>
        </p:spPr>
        <p:txBody>
          <a:bodyPr wrap="square" rtlCol="0">
            <a:spAutoFit/>
          </a:bodyPr>
          <a:lstStyle/>
          <a:p>
            <a:r>
              <a:rPr lang="en-US" sz="2000" dirty="0" smtClean="0"/>
              <a:t>“It takes a lot of pluck to see your old associates pass you by without speaking and not get disheartened and want to give up the fight.”</a:t>
            </a:r>
            <a:endParaRPr lang="en-US" sz="2000" dirty="0"/>
          </a:p>
        </p:txBody>
      </p:sp>
      <p:sp>
        <p:nvSpPr>
          <p:cNvPr id="9" name="TextBox 8"/>
          <p:cNvSpPr txBox="1"/>
          <p:nvPr/>
        </p:nvSpPr>
        <p:spPr>
          <a:xfrm>
            <a:off x="762000" y="5105400"/>
            <a:ext cx="7162799" cy="1323439"/>
          </a:xfrm>
          <a:prstGeom prst="rect">
            <a:avLst/>
          </a:prstGeom>
          <a:noFill/>
        </p:spPr>
        <p:txBody>
          <a:bodyPr wrap="square" rtlCol="0">
            <a:spAutoFit/>
          </a:bodyPr>
          <a:lstStyle/>
          <a:p>
            <a:r>
              <a:rPr lang="en-US" sz="2000" dirty="0" smtClean="0"/>
              <a:t>“I believe that our wealthy citizens, many of whom have accumulated the fortunes which they now enjoy through the sweat and toil of the laboring classes, owe a duty to those who have created their wealth.”</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Battle of Bull Run – July 21, 1861</a:t>
            </a:r>
            <a:endParaRPr lang="en-US" dirty="0"/>
          </a:p>
        </p:txBody>
      </p:sp>
      <p:sp>
        <p:nvSpPr>
          <p:cNvPr id="3" name="Content Placeholder 2"/>
          <p:cNvSpPr>
            <a:spLocks noGrp="1"/>
          </p:cNvSpPr>
          <p:nvPr>
            <p:ph idx="1"/>
          </p:nvPr>
        </p:nvSpPr>
        <p:spPr/>
        <p:txBody>
          <a:bodyPr>
            <a:normAutofit lnSpcReduction="10000"/>
          </a:bodyPr>
          <a:lstStyle/>
          <a:p>
            <a:r>
              <a:rPr lang="en-US" dirty="0" smtClean="0"/>
              <a:t>First Michigan fought (6 killed, 37 wounded, 70 captured or missing) in Manassas, VA.  Col. </a:t>
            </a:r>
            <a:r>
              <a:rPr lang="en-US" dirty="0" err="1" smtClean="0"/>
              <a:t>Willcox</a:t>
            </a:r>
            <a:r>
              <a:rPr lang="en-US" dirty="0" smtClean="0"/>
              <a:t> was wounded and taken prisoner.  Second and Third Michigan covered the retreat.</a:t>
            </a:r>
          </a:p>
          <a:p>
            <a:r>
              <a:rPr lang="en-US" dirty="0" smtClean="0"/>
              <a:t>War would not be brief</a:t>
            </a:r>
          </a:p>
          <a:p>
            <a:r>
              <a:rPr lang="en-US" dirty="0" smtClean="0"/>
              <a:t>End of 3 month enlistment period, so many men in the First Michigan returned to civilian life, and only a few reenlisted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162800" cy="990600"/>
          </a:xfrm>
        </p:spPr>
        <p:txBody>
          <a:bodyPr/>
          <a:lstStyle/>
          <a:p>
            <a:r>
              <a:rPr lang="en-US" dirty="0" smtClean="0"/>
              <a:t>James McMillan</a:t>
            </a:r>
            <a:endParaRPr lang="en-US" dirty="0"/>
          </a:p>
        </p:txBody>
      </p:sp>
      <p:pic>
        <p:nvPicPr>
          <p:cNvPr id="4" name="Picture 2" descr="C:\Users\Owner\Desktop\Data Backup\Users\Jeff\Pictures\American History\James McMillan.jpg"/>
          <p:cNvPicPr>
            <a:picLocks noGrp="1" noChangeAspect="1" noChangeArrowheads="1"/>
          </p:cNvPicPr>
          <p:nvPr>
            <p:ph idx="1"/>
          </p:nvPr>
        </p:nvPicPr>
        <p:blipFill>
          <a:blip r:embed="rId3" cstate="print"/>
          <a:srcRect/>
          <a:stretch>
            <a:fillRect/>
          </a:stretch>
        </p:blipFill>
        <p:spPr bwMode="auto">
          <a:xfrm>
            <a:off x="6553200" y="304800"/>
            <a:ext cx="2151537" cy="2620963"/>
          </a:xfrm>
          <a:prstGeom prst="rect">
            <a:avLst/>
          </a:prstGeom>
          <a:noFill/>
        </p:spPr>
      </p:pic>
      <p:sp>
        <p:nvSpPr>
          <p:cNvPr id="5" name="TextBox 4"/>
          <p:cNvSpPr txBox="1"/>
          <p:nvPr/>
        </p:nvSpPr>
        <p:spPr>
          <a:xfrm>
            <a:off x="457200" y="1447800"/>
            <a:ext cx="5867400" cy="769441"/>
          </a:xfrm>
          <a:prstGeom prst="rect">
            <a:avLst/>
          </a:prstGeom>
          <a:noFill/>
        </p:spPr>
        <p:txBody>
          <a:bodyPr wrap="square" rtlCol="0">
            <a:spAutoFit/>
          </a:bodyPr>
          <a:lstStyle/>
          <a:p>
            <a:r>
              <a:rPr lang="en-US" sz="2200" dirty="0" smtClean="0"/>
              <a:t>Led the Republican Party during the 1880s and 1890s after death of Zachariah Chandler</a:t>
            </a:r>
            <a:endParaRPr lang="en-US" sz="2200" dirty="0"/>
          </a:p>
        </p:txBody>
      </p:sp>
      <p:sp>
        <p:nvSpPr>
          <p:cNvPr id="7" name="TextBox 6"/>
          <p:cNvSpPr txBox="1"/>
          <p:nvPr/>
        </p:nvSpPr>
        <p:spPr>
          <a:xfrm>
            <a:off x="1143000" y="5257800"/>
            <a:ext cx="5715000" cy="769441"/>
          </a:xfrm>
          <a:prstGeom prst="rect">
            <a:avLst/>
          </a:prstGeom>
          <a:noFill/>
        </p:spPr>
        <p:txBody>
          <a:bodyPr wrap="square" rtlCol="0">
            <a:spAutoFit/>
          </a:bodyPr>
          <a:lstStyle/>
          <a:p>
            <a:r>
              <a:rPr lang="en-US" sz="2200" dirty="0" smtClean="0"/>
              <a:t>Appointed to U.S. Senate in 1889, serving until his death in 1902.</a:t>
            </a:r>
            <a:endParaRPr lang="en-US" sz="2200" dirty="0"/>
          </a:p>
        </p:txBody>
      </p:sp>
      <p:sp>
        <p:nvSpPr>
          <p:cNvPr id="8" name="TextBox 7"/>
          <p:cNvSpPr txBox="1"/>
          <p:nvPr/>
        </p:nvSpPr>
        <p:spPr>
          <a:xfrm>
            <a:off x="304800" y="3048000"/>
            <a:ext cx="7772400" cy="2123658"/>
          </a:xfrm>
          <a:prstGeom prst="rect">
            <a:avLst/>
          </a:prstGeom>
          <a:noFill/>
        </p:spPr>
        <p:txBody>
          <a:bodyPr wrap="square" rtlCol="0">
            <a:spAutoFit/>
          </a:bodyPr>
          <a:lstStyle/>
          <a:p>
            <a:r>
              <a:rPr lang="en-US" sz="2200" dirty="0" smtClean="0">
                <a:solidFill>
                  <a:srgbClr val="0070C0"/>
                </a:solidFill>
              </a:rPr>
              <a:t>Tried to block </a:t>
            </a:r>
            <a:r>
              <a:rPr lang="en-US" sz="2200" dirty="0" err="1" smtClean="0">
                <a:solidFill>
                  <a:srgbClr val="0070C0"/>
                </a:solidFill>
              </a:rPr>
              <a:t>Pingree’s</a:t>
            </a:r>
            <a:r>
              <a:rPr lang="en-US" sz="2200" dirty="0" smtClean="0">
                <a:solidFill>
                  <a:srgbClr val="0070C0"/>
                </a:solidFill>
              </a:rPr>
              <a:t> progressive agenda in Detroit.  Supported </a:t>
            </a:r>
            <a:r>
              <a:rPr lang="en-US" sz="2200" dirty="0" err="1" smtClean="0">
                <a:solidFill>
                  <a:srgbClr val="0070C0"/>
                </a:solidFill>
              </a:rPr>
              <a:t>Pingree</a:t>
            </a:r>
            <a:r>
              <a:rPr lang="en-US" sz="2200" dirty="0" smtClean="0">
                <a:solidFill>
                  <a:srgbClr val="0070C0"/>
                </a:solidFill>
              </a:rPr>
              <a:t> in his run as a Republican governor in 1896 so state would vote for McKinley for president, and so </a:t>
            </a:r>
            <a:r>
              <a:rPr lang="en-US" sz="2200" dirty="0" err="1" smtClean="0">
                <a:solidFill>
                  <a:srgbClr val="0070C0"/>
                </a:solidFill>
              </a:rPr>
              <a:t>Pingree</a:t>
            </a:r>
            <a:r>
              <a:rPr lang="en-US" sz="2200" dirty="0" smtClean="0">
                <a:solidFill>
                  <a:srgbClr val="0070C0"/>
                </a:solidFill>
              </a:rPr>
              <a:t> would leave Detroit.  He believed the conservative state senate would block his reforms.</a:t>
            </a:r>
            <a:endParaRPr lang="en-US" sz="2200" dirty="0">
              <a:solidFill>
                <a:srgbClr val="0070C0"/>
              </a:solidFill>
            </a:endParaRPr>
          </a:p>
        </p:txBody>
      </p:sp>
      <p:sp>
        <p:nvSpPr>
          <p:cNvPr id="9" name="Rectangle 8"/>
          <p:cNvSpPr/>
          <p:nvPr/>
        </p:nvSpPr>
        <p:spPr>
          <a:xfrm>
            <a:off x="6705600" y="0"/>
            <a:ext cx="2057400" cy="338554"/>
          </a:xfrm>
          <a:prstGeom prst="rect">
            <a:avLst/>
          </a:prstGeom>
        </p:spPr>
        <p:txBody>
          <a:bodyPr wrap="square">
            <a:spAutoFit/>
          </a:bodyPr>
          <a:lstStyle/>
          <a:p>
            <a:r>
              <a:rPr lang="en-US" sz="800" dirty="0" smtClean="0"/>
              <a:t>http://www.nps.gov/history/history/online_books/ncr/designing-capital/sec1.html</a:t>
            </a:r>
            <a:endParaRPr lang="en-US" sz="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anish Am War.jpg"/>
          <p:cNvPicPr>
            <a:picLocks noChangeAspect="1"/>
          </p:cNvPicPr>
          <p:nvPr/>
        </p:nvPicPr>
        <p:blipFill>
          <a:blip r:embed="rId3" cstate="print"/>
          <a:stretch>
            <a:fillRect/>
          </a:stretch>
        </p:blipFill>
        <p:spPr>
          <a:xfrm>
            <a:off x="533400" y="1524000"/>
            <a:ext cx="2684911" cy="3352800"/>
          </a:xfrm>
          <a:prstGeom prst="rect">
            <a:avLst/>
          </a:prstGeom>
        </p:spPr>
      </p:pic>
      <p:sp>
        <p:nvSpPr>
          <p:cNvPr id="2" name="Title 1"/>
          <p:cNvSpPr>
            <a:spLocks noGrp="1"/>
          </p:cNvSpPr>
          <p:nvPr>
            <p:ph type="title"/>
          </p:nvPr>
        </p:nvSpPr>
        <p:spPr>
          <a:xfrm>
            <a:off x="533400" y="533400"/>
            <a:ext cx="8229600" cy="762000"/>
          </a:xfrm>
        </p:spPr>
        <p:txBody>
          <a:bodyPr>
            <a:normAutofit/>
          </a:bodyPr>
          <a:lstStyle/>
          <a:p>
            <a:r>
              <a:rPr lang="en-US" dirty="0" smtClean="0"/>
              <a:t>The Spanish-American War (1898)</a:t>
            </a:r>
            <a:endParaRPr lang="en-US" dirty="0"/>
          </a:p>
        </p:txBody>
      </p:sp>
      <p:sp>
        <p:nvSpPr>
          <p:cNvPr id="3" name="Content Placeholder 2"/>
          <p:cNvSpPr>
            <a:spLocks noGrp="1"/>
          </p:cNvSpPr>
          <p:nvPr>
            <p:ph idx="1"/>
          </p:nvPr>
        </p:nvSpPr>
        <p:spPr>
          <a:xfrm>
            <a:off x="3200400" y="1295400"/>
            <a:ext cx="5791200" cy="5410200"/>
          </a:xfrm>
        </p:spPr>
        <p:txBody>
          <a:bodyPr>
            <a:normAutofit fontScale="62500" lnSpcReduction="20000"/>
          </a:bodyPr>
          <a:lstStyle/>
          <a:p>
            <a:pPr>
              <a:buNone/>
            </a:pPr>
            <a:r>
              <a:rPr lang="en-US" sz="3400" dirty="0" smtClean="0">
                <a:ea typeface="ＭＳ Ｐゴシック" pitchFamily="34" charset="-128"/>
              </a:rPr>
              <a:t>The “</a:t>
            </a:r>
            <a:r>
              <a:rPr lang="en-US" sz="3400" b="1" dirty="0" smtClean="0">
                <a:ea typeface="ＭＳ Ｐゴシック" pitchFamily="34" charset="-128"/>
              </a:rPr>
              <a:t>Splendid Little War</a:t>
            </a:r>
            <a:r>
              <a:rPr lang="en-US" sz="3400" dirty="0" smtClean="0">
                <a:ea typeface="ＭＳ Ｐゴシック" pitchFamily="34" charset="-128"/>
              </a:rPr>
              <a:t>” – John Hay, American ambassador to Great Britain</a:t>
            </a:r>
          </a:p>
          <a:p>
            <a:r>
              <a:rPr lang="en-US" sz="3400" dirty="0" smtClean="0">
                <a:ea typeface="ＭＳ Ｐゴシック" pitchFamily="34" charset="-128"/>
              </a:rPr>
              <a:t>Captured Puerto Rico, Cuba, and Philippines </a:t>
            </a:r>
          </a:p>
          <a:p>
            <a:r>
              <a:rPr lang="en-US" sz="3400" dirty="0" smtClean="0">
                <a:ea typeface="ＭＳ Ｐゴシック" pitchFamily="34" charset="-128"/>
              </a:rPr>
              <a:t>War </a:t>
            </a:r>
            <a:r>
              <a:rPr lang="en-US" sz="3400" b="1" dirty="0" smtClean="0">
                <a:ea typeface="ＭＳ Ｐゴシック" pitchFamily="34" charset="-128"/>
              </a:rPr>
              <a:t>lasted only 4 months</a:t>
            </a:r>
            <a:r>
              <a:rPr lang="en-US" sz="3400" dirty="0" smtClean="0">
                <a:ea typeface="ＭＳ Ｐゴシック" pitchFamily="34" charset="-128"/>
              </a:rPr>
              <a:t>: 385 died in battle, but 5,000 from disease </a:t>
            </a:r>
          </a:p>
          <a:p>
            <a:r>
              <a:rPr lang="en-US" sz="3400" dirty="0" smtClean="0">
                <a:ea typeface="ＭＳ Ｐゴシック" pitchFamily="34" charset="-128"/>
              </a:rPr>
              <a:t>U.S. bought Philippines for $20 million from Spain. Puerto Rico and Guam became U.S. territories, but no statehood or citizenship promised, so </a:t>
            </a:r>
            <a:r>
              <a:rPr lang="en-US" sz="3400" b="1" dirty="0" smtClean="0">
                <a:ea typeface="ＭＳ Ｐゴシック" pitchFamily="34" charset="-128"/>
              </a:rPr>
              <a:t>America owned colonies</a:t>
            </a:r>
            <a:r>
              <a:rPr lang="en-US" sz="3400" dirty="0" smtClean="0">
                <a:ea typeface="ＭＳ Ｐゴシック" pitchFamily="34" charset="-128"/>
              </a:rPr>
              <a:t>.  Cuba became independent (but became protectorate in 1902).  </a:t>
            </a:r>
            <a:r>
              <a:rPr lang="en-US" sz="3400" b="1" dirty="0" smtClean="0">
                <a:ea typeface="ＭＳ Ｐゴシック" pitchFamily="34" charset="-128"/>
              </a:rPr>
              <a:t>Democrats railed against imperialism without self-government</a:t>
            </a:r>
            <a:r>
              <a:rPr lang="en-US" sz="3400" dirty="0" smtClean="0">
                <a:ea typeface="ＭＳ Ｐゴシック" pitchFamily="34" charset="-128"/>
              </a:rPr>
              <a:t>.  U.S. troops suppressed Filipinos 1899-1902 . </a:t>
            </a:r>
            <a:r>
              <a:rPr lang="en-US" sz="3400" b="1" dirty="0" smtClean="0">
                <a:ea typeface="ＭＳ Ｐゴシック" pitchFamily="34" charset="-128"/>
              </a:rPr>
              <a:t>Republicans said “white man’s burden” and new markets</a:t>
            </a:r>
            <a:r>
              <a:rPr lang="en-US" sz="3400" dirty="0" smtClean="0">
                <a:ea typeface="ＭＳ Ｐゴシック" pitchFamily="34" charset="-128"/>
              </a:rPr>
              <a:t>.</a:t>
            </a:r>
          </a:p>
          <a:p>
            <a:endParaRPr lang="en-US" dirty="0" smtClean="0">
              <a:ea typeface="ＭＳ Ｐゴシック" pitchFamily="34" charset="-128"/>
            </a:endParaRPr>
          </a:p>
          <a:p>
            <a:pPr>
              <a:buNone/>
            </a:pPr>
            <a:endParaRPr lang="en-US" dirty="0" smtClean="0">
              <a:ea typeface="ＭＳ Ｐゴシック" pitchFamily="34" charset="-128"/>
            </a:endParaRPr>
          </a:p>
          <a:p>
            <a:pPr>
              <a:buNone/>
            </a:pPr>
            <a:endParaRPr lang="en-US" dirty="0"/>
          </a:p>
        </p:txBody>
      </p:sp>
      <p:sp>
        <p:nvSpPr>
          <p:cNvPr id="5" name="Rectangle 4"/>
          <p:cNvSpPr/>
          <p:nvPr/>
        </p:nvSpPr>
        <p:spPr>
          <a:xfrm>
            <a:off x="228600" y="4953000"/>
            <a:ext cx="3200400" cy="338554"/>
          </a:xfrm>
          <a:prstGeom prst="rect">
            <a:avLst/>
          </a:prstGeom>
        </p:spPr>
        <p:txBody>
          <a:bodyPr wrap="square">
            <a:spAutoFit/>
          </a:bodyPr>
          <a:lstStyle/>
          <a:p>
            <a:r>
              <a:rPr lang="en-US" sz="800" dirty="0" smtClean="0"/>
              <a:t>http://www.pbchistoryonline.org/middle-school-lessons/019-Spanish%20American%20War/019-Spanish-American_War1.htm</a:t>
            </a:r>
            <a:endParaRPr lang="en-US" sz="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51560"/>
          </a:xfrm>
        </p:spPr>
        <p:txBody>
          <a:bodyPr>
            <a:normAutofit fontScale="90000"/>
          </a:bodyPr>
          <a:lstStyle/>
          <a:p>
            <a:r>
              <a:rPr lang="en-US" dirty="0" smtClean="0"/>
              <a:t>Michigan in the Spanish-American War</a:t>
            </a:r>
            <a:endParaRPr lang="en-US" dirty="0"/>
          </a:p>
        </p:txBody>
      </p:sp>
      <p:sp>
        <p:nvSpPr>
          <p:cNvPr id="3" name="Content Placeholder 2"/>
          <p:cNvSpPr>
            <a:spLocks noGrp="1"/>
          </p:cNvSpPr>
          <p:nvPr>
            <p:ph idx="1"/>
          </p:nvPr>
        </p:nvSpPr>
        <p:spPr>
          <a:xfrm>
            <a:off x="228600" y="1600200"/>
            <a:ext cx="7162800" cy="3048000"/>
          </a:xfrm>
          <a:ln>
            <a:solidFill>
              <a:schemeClr val="accent1">
                <a:lumMod val="50000"/>
              </a:schemeClr>
            </a:solidFill>
          </a:ln>
        </p:spPr>
        <p:txBody>
          <a:bodyPr>
            <a:noAutofit/>
          </a:bodyPr>
          <a:lstStyle/>
          <a:p>
            <a:r>
              <a:rPr lang="en-US" sz="2000" dirty="0" smtClean="0">
                <a:solidFill>
                  <a:srgbClr val="7030A0"/>
                </a:solidFill>
              </a:rPr>
              <a:t>Only state with two regiments fighting in Cuba</a:t>
            </a:r>
          </a:p>
          <a:p>
            <a:r>
              <a:rPr lang="en-US" sz="2000" dirty="0" smtClean="0">
                <a:solidFill>
                  <a:srgbClr val="7030A0"/>
                </a:solidFill>
              </a:rPr>
              <a:t>Gen. </a:t>
            </a:r>
            <a:r>
              <a:rPr lang="en-US" sz="2000" b="1" dirty="0" smtClean="0">
                <a:solidFill>
                  <a:srgbClr val="7030A0"/>
                </a:solidFill>
              </a:rPr>
              <a:t>William Shafter </a:t>
            </a:r>
            <a:r>
              <a:rPr lang="en-US" sz="2000" dirty="0" smtClean="0">
                <a:solidFill>
                  <a:srgbClr val="7030A0"/>
                </a:solidFill>
              </a:rPr>
              <a:t>of Galesburg commanded American forces in Cuba.  Fought in Civil War and Indian Wars (</a:t>
            </a:r>
            <a:r>
              <a:rPr lang="en-US" sz="2000" dirty="0" err="1" smtClean="0">
                <a:solidFill>
                  <a:srgbClr val="7030A0"/>
                </a:solidFill>
              </a:rPr>
              <a:t>nicknamed“Pecos</a:t>
            </a:r>
            <a:r>
              <a:rPr lang="en-US" sz="2000" dirty="0" smtClean="0">
                <a:solidFill>
                  <a:srgbClr val="7030A0"/>
                </a:solidFill>
              </a:rPr>
              <a:t> Bill”)</a:t>
            </a:r>
          </a:p>
          <a:p>
            <a:r>
              <a:rPr lang="en-US" sz="2000" b="1" dirty="0" smtClean="0">
                <a:solidFill>
                  <a:srgbClr val="7030A0"/>
                </a:solidFill>
              </a:rPr>
              <a:t>Russell Alger </a:t>
            </a:r>
            <a:r>
              <a:rPr lang="en-US" sz="2000" dirty="0" smtClean="0">
                <a:solidFill>
                  <a:srgbClr val="7030A0"/>
                </a:solidFill>
              </a:rPr>
              <a:t>of Grosse Pointe was McKinley’s secretary of war.  He resigned due to criticism of the poor food and medical treatment that the troops received.  He later became a U.S. Senator after the death of James McMillan</a:t>
            </a:r>
          </a:p>
        </p:txBody>
      </p:sp>
      <p:sp>
        <p:nvSpPr>
          <p:cNvPr id="5" name="TextBox 4"/>
          <p:cNvSpPr txBox="1"/>
          <p:nvPr/>
        </p:nvSpPr>
        <p:spPr>
          <a:xfrm>
            <a:off x="3581400" y="5029200"/>
            <a:ext cx="5410200" cy="1631216"/>
          </a:xfrm>
          <a:prstGeom prst="rect">
            <a:avLst/>
          </a:prstGeom>
          <a:noFill/>
        </p:spPr>
        <p:txBody>
          <a:bodyPr wrap="square" rtlCol="0">
            <a:spAutoFit/>
          </a:bodyPr>
          <a:lstStyle/>
          <a:p>
            <a:r>
              <a:rPr lang="en-US" sz="2000" dirty="0" smtClean="0"/>
              <a:t>Shafter was 63 and weighed 300 lbs, and was chronically sick during Cuban campaign, but he did a commendable job.  Teddy Roosevelt’s “Rough Riders” stole the limelight from him.</a:t>
            </a:r>
            <a:endParaRPr lang="en-US" sz="2000" dirty="0"/>
          </a:p>
        </p:txBody>
      </p:sp>
      <p:pic>
        <p:nvPicPr>
          <p:cNvPr id="6" name="Picture 5" descr="Russell Alger Sr..jpg"/>
          <p:cNvPicPr>
            <a:picLocks noChangeAspect="1"/>
          </p:cNvPicPr>
          <p:nvPr/>
        </p:nvPicPr>
        <p:blipFill>
          <a:blip r:embed="rId3" cstate="print"/>
          <a:stretch>
            <a:fillRect/>
          </a:stretch>
        </p:blipFill>
        <p:spPr>
          <a:xfrm>
            <a:off x="228600" y="3657600"/>
            <a:ext cx="1524000" cy="2098964"/>
          </a:xfrm>
          <a:prstGeom prst="rect">
            <a:avLst/>
          </a:prstGeom>
        </p:spPr>
      </p:pic>
      <p:sp>
        <p:nvSpPr>
          <p:cNvPr id="7" name="TextBox 6"/>
          <p:cNvSpPr txBox="1"/>
          <p:nvPr/>
        </p:nvSpPr>
        <p:spPr>
          <a:xfrm>
            <a:off x="304800" y="5791200"/>
            <a:ext cx="3124200" cy="646331"/>
          </a:xfrm>
          <a:prstGeom prst="rect">
            <a:avLst/>
          </a:prstGeom>
          <a:noFill/>
        </p:spPr>
        <p:txBody>
          <a:bodyPr wrap="square" rtlCol="0">
            <a:spAutoFit/>
          </a:bodyPr>
          <a:lstStyle/>
          <a:p>
            <a:r>
              <a:rPr lang="en-US" dirty="0" smtClean="0"/>
              <a:t>Alger served as governor from 1885 to 1886</a:t>
            </a:r>
            <a:endParaRPr lang="en-US" dirty="0"/>
          </a:p>
        </p:txBody>
      </p:sp>
      <p:sp>
        <p:nvSpPr>
          <p:cNvPr id="8" name="Rectangle 7"/>
          <p:cNvSpPr/>
          <p:nvPr/>
        </p:nvSpPr>
        <p:spPr>
          <a:xfrm>
            <a:off x="0" y="6519446"/>
            <a:ext cx="1981200" cy="338554"/>
          </a:xfrm>
          <a:prstGeom prst="rect">
            <a:avLst/>
          </a:prstGeom>
        </p:spPr>
        <p:txBody>
          <a:bodyPr wrap="square">
            <a:spAutoFit/>
          </a:bodyPr>
          <a:lstStyle/>
          <a:p>
            <a:r>
              <a:rPr lang="en-US" sz="800" dirty="0" smtClean="0"/>
              <a:t>http://en.wikipedia.org/wiki/File:Russell_Alexander_Alger2_retouched.jpg</a:t>
            </a:r>
            <a:endParaRPr lang="en-US" sz="800" dirty="0"/>
          </a:p>
        </p:txBody>
      </p:sp>
      <p:pic>
        <p:nvPicPr>
          <p:cNvPr id="9" name="Picture 8" descr="shafter-1.gif"/>
          <p:cNvPicPr>
            <a:picLocks noChangeAspect="1"/>
          </p:cNvPicPr>
          <p:nvPr/>
        </p:nvPicPr>
        <p:blipFill>
          <a:blip r:embed="rId4" cstate="print"/>
          <a:stretch>
            <a:fillRect/>
          </a:stretch>
        </p:blipFill>
        <p:spPr>
          <a:xfrm>
            <a:off x="7239000" y="1371600"/>
            <a:ext cx="1706880" cy="2133600"/>
          </a:xfrm>
          <a:prstGeom prst="rect">
            <a:avLst/>
          </a:prstGeom>
        </p:spPr>
      </p:pic>
      <p:sp>
        <p:nvSpPr>
          <p:cNvPr id="10" name="Rectangle 9"/>
          <p:cNvSpPr/>
          <p:nvPr/>
        </p:nvSpPr>
        <p:spPr>
          <a:xfrm>
            <a:off x="7543800" y="3581400"/>
            <a:ext cx="1219200" cy="584775"/>
          </a:xfrm>
          <a:prstGeom prst="rect">
            <a:avLst/>
          </a:prstGeom>
        </p:spPr>
        <p:txBody>
          <a:bodyPr wrap="square">
            <a:spAutoFit/>
          </a:bodyPr>
          <a:lstStyle/>
          <a:p>
            <a:r>
              <a:rPr lang="en-US" sz="800" dirty="0" smtClean="0"/>
              <a:t>https://cioccahistory.pbworks.com/w/page/21233938/William%20Shafter%20(6)</a:t>
            </a:r>
            <a:endParaRPr lang="en-US" sz="8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Detroit </a:t>
            </a:r>
            <a:r>
              <a:rPr lang="en-US" i="1" dirty="0" smtClean="0"/>
              <a:t>Evening News</a:t>
            </a:r>
            <a:endParaRPr lang="en-US" i="1" dirty="0"/>
          </a:p>
        </p:txBody>
      </p:sp>
      <p:sp>
        <p:nvSpPr>
          <p:cNvPr id="3" name="Content Placeholder 2"/>
          <p:cNvSpPr>
            <a:spLocks noGrp="1"/>
          </p:cNvSpPr>
          <p:nvPr>
            <p:ph idx="1"/>
          </p:nvPr>
        </p:nvSpPr>
        <p:spPr/>
        <p:txBody>
          <a:bodyPr/>
          <a:lstStyle/>
          <a:p>
            <a:r>
              <a:rPr lang="en-US" dirty="0" smtClean="0"/>
              <a:t>Founded in 1873 by James E. Scripps</a:t>
            </a:r>
          </a:p>
          <a:p>
            <a:r>
              <a:rPr lang="en-US" dirty="0" smtClean="0"/>
              <a:t>Sells for 2 cents rather than 5 cents</a:t>
            </a:r>
          </a:p>
          <a:p>
            <a:r>
              <a:rPr lang="en-US" dirty="0" smtClean="0"/>
              <a:t>Eventually became the Detroit News in ____</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labor unions</a:t>
            </a:r>
            <a:endParaRPr lang="en-US" dirty="0"/>
          </a:p>
        </p:txBody>
      </p:sp>
      <p:sp>
        <p:nvSpPr>
          <p:cNvPr id="3" name="Content Placeholder 2"/>
          <p:cNvSpPr>
            <a:spLocks noGrp="1"/>
          </p:cNvSpPr>
          <p:nvPr>
            <p:ph idx="1"/>
          </p:nvPr>
        </p:nvSpPr>
        <p:spPr/>
        <p:txBody>
          <a:bodyPr/>
          <a:lstStyle/>
          <a:p>
            <a:r>
              <a:rPr lang="en-US" dirty="0" smtClean="0"/>
              <a:t>1880 – Detroit Council of Trade forms.  Changes name to Detroit Federation of Labor in 1906</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women’s clubs</a:t>
            </a:r>
            <a:endParaRPr lang="en-US" dirty="0"/>
          </a:p>
        </p:txBody>
      </p:sp>
      <p:sp>
        <p:nvSpPr>
          <p:cNvPr id="3" name="Content Placeholder 2"/>
          <p:cNvSpPr>
            <a:spLocks noGrp="1"/>
          </p:cNvSpPr>
          <p:nvPr>
            <p:ph idx="1"/>
          </p:nvPr>
        </p:nvSpPr>
        <p:spPr/>
        <p:txBody>
          <a:bodyPr/>
          <a:lstStyle/>
          <a:p>
            <a:r>
              <a:rPr lang="en-US" dirty="0" smtClean="0"/>
              <a:t>Started in 1873 by Frances Newberry Bagley, wife of John J. Bagley, the tobacco tycoon.</a:t>
            </a:r>
          </a:p>
          <a:p>
            <a:r>
              <a:rPr lang="en-US" dirty="0" smtClean="0"/>
              <a:t>1895 – First black women’s club forms by Mary McCoy</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&amp; arts</a:t>
            </a:r>
            <a:endParaRPr lang="en-US" dirty="0"/>
          </a:p>
        </p:txBody>
      </p:sp>
      <p:sp>
        <p:nvSpPr>
          <p:cNvPr id="3" name="Content Placeholder 2"/>
          <p:cNvSpPr>
            <a:spLocks noGrp="1"/>
          </p:cNvSpPr>
          <p:nvPr>
            <p:ph idx="1"/>
          </p:nvPr>
        </p:nvSpPr>
        <p:spPr/>
        <p:txBody>
          <a:bodyPr/>
          <a:lstStyle/>
          <a:p>
            <a:r>
              <a:rPr lang="en-US" dirty="0" smtClean="0"/>
              <a:t>1876 – Detroit Opera House opens</a:t>
            </a:r>
          </a:p>
          <a:p>
            <a:r>
              <a:rPr lang="en-US" dirty="0" smtClean="0"/>
              <a:t>1884 – Detroit Zoological Gardens open at Michigan and Trumbull (future site of Tiger Stadium)</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museum of art</a:t>
            </a:r>
            <a:endParaRPr lang="en-US" dirty="0"/>
          </a:p>
        </p:txBody>
      </p:sp>
      <p:sp>
        <p:nvSpPr>
          <p:cNvPr id="3" name="Content Placeholder 2"/>
          <p:cNvSpPr>
            <a:spLocks noGrp="1"/>
          </p:cNvSpPr>
          <p:nvPr>
            <p:ph idx="1"/>
          </p:nvPr>
        </p:nvSpPr>
        <p:spPr/>
        <p:txBody>
          <a:bodyPr/>
          <a:lstStyle/>
          <a:p>
            <a:r>
              <a:rPr lang="en-US" dirty="0" smtClean="0"/>
              <a:t>1888 – Detroit Museum of Art opens with James E. Scripps and William </a:t>
            </a:r>
            <a:r>
              <a:rPr lang="en-US" dirty="0" err="1" smtClean="0"/>
              <a:t>Brearley</a:t>
            </a:r>
            <a:r>
              <a:rPr lang="en-US" dirty="0" smtClean="0"/>
              <a:t> of the Detroit </a:t>
            </a:r>
            <a:r>
              <a:rPr lang="en-US" i="1" dirty="0" smtClean="0"/>
              <a:t>Evening News</a:t>
            </a:r>
            <a:r>
              <a:rPr lang="en-US" dirty="0" smtClean="0"/>
              <a:t>.  Moved to current building in 1927, when it was renamed the Detroit Institute of Arts</a:t>
            </a:r>
          </a:p>
          <a:p>
            <a:endParaRPr lang="en-US" dirty="0"/>
          </a:p>
        </p:txBody>
      </p:sp>
      <p:pic>
        <p:nvPicPr>
          <p:cNvPr id="5" name="Picture 4" descr="DIA.png"/>
          <p:cNvPicPr>
            <a:picLocks noChangeAspect="1"/>
          </p:cNvPicPr>
          <p:nvPr/>
        </p:nvPicPr>
        <p:blipFill>
          <a:blip r:embed="rId2" cstate="print"/>
          <a:stretch>
            <a:fillRect/>
          </a:stretch>
        </p:blipFill>
        <p:spPr>
          <a:xfrm>
            <a:off x="5334000" y="4114800"/>
            <a:ext cx="2568706" cy="1924050"/>
          </a:xfrm>
          <a:prstGeom prst="rect">
            <a:avLst/>
          </a:prstGeom>
        </p:spPr>
      </p:pic>
      <p:pic>
        <p:nvPicPr>
          <p:cNvPr id="6" name="Picture 5" descr="detroit_museum_of_art._detroit_michigan._1880-1899.jpg"/>
          <p:cNvPicPr>
            <a:picLocks noChangeAspect="1"/>
          </p:cNvPicPr>
          <p:nvPr/>
        </p:nvPicPr>
        <p:blipFill>
          <a:blip r:embed="rId3" cstate="print"/>
          <a:stretch>
            <a:fillRect/>
          </a:stretch>
        </p:blipFill>
        <p:spPr>
          <a:xfrm>
            <a:off x="838200" y="4191000"/>
            <a:ext cx="2618441" cy="1985732"/>
          </a:xfrm>
          <a:prstGeom prst="rect">
            <a:avLst/>
          </a:prstGeom>
        </p:spPr>
      </p:pic>
      <p:sp>
        <p:nvSpPr>
          <p:cNvPr id="7" name="TextBox 6"/>
          <p:cNvSpPr txBox="1"/>
          <p:nvPr/>
        </p:nvSpPr>
        <p:spPr>
          <a:xfrm>
            <a:off x="228600" y="6400800"/>
            <a:ext cx="3919663" cy="215444"/>
          </a:xfrm>
          <a:prstGeom prst="rect">
            <a:avLst/>
          </a:prstGeom>
          <a:noFill/>
        </p:spPr>
        <p:txBody>
          <a:bodyPr wrap="none" rtlCol="0">
            <a:spAutoFit/>
          </a:bodyPr>
          <a:lstStyle/>
          <a:p>
            <a:r>
              <a:rPr lang="en-US" sz="800" dirty="0" smtClean="0"/>
              <a:t>http://www.photographium.com/detroit-museum-of-art-detroit-michigan-1880-1899</a:t>
            </a:r>
            <a:endParaRPr lang="en-US" sz="800" dirty="0"/>
          </a:p>
        </p:txBody>
      </p:sp>
      <p:sp>
        <p:nvSpPr>
          <p:cNvPr id="8" name="Rectangle 7"/>
          <p:cNvSpPr/>
          <p:nvPr/>
        </p:nvSpPr>
        <p:spPr>
          <a:xfrm>
            <a:off x="5181600" y="6324600"/>
            <a:ext cx="3124200" cy="215444"/>
          </a:xfrm>
          <a:prstGeom prst="rect">
            <a:avLst/>
          </a:prstGeom>
        </p:spPr>
        <p:txBody>
          <a:bodyPr wrap="square">
            <a:spAutoFit/>
          </a:bodyPr>
          <a:lstStyle/>
          <a:p>
            <a:r>
              <a:rPr lang="en-US" sz="800" dirty="0" smtClean="0"/>
              <a:t>http://detroit1701.org/Detroit%20Institute%20of%20Art.html</a:t>
            </a:r>
            <a:endParaRPr lang="en-US" sz="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tigers</a:t>
            </a:r>
            <a:endParaRPr lang="en-US" dirty="0"/>
          </a:p>
        </p:txBody>
      </p:sp>
      <p:sp>
        <p:nvSpPr>
          <p:cNvPr id="3" name="Content Placeholder 2"/>
          <p:cNvSpPr>
            <a:spLocks noGrp="1"/>
          </p:cNvSpPr>
          <p:nvPr>
            <p:ph idx="1"/>
          </p:nvPr>
        </p:nvSpPr>
        <p:spPr/>
        <p:txBody>
          <a:bodyPr/>
          <a:lstStyle/>
          <a:p>
            <a:r>
              <a:rPr lang="en-US" dirty="0" smtClean="0"/>
              <a:t>Detroit Baseball Company formed in 1881, the first pro team in Detroit, and a member of the National League</a:t>
            </a:r>
          </a:p>
          <a:p>
            <a:r>
              <a:rPr lang="en-US" dirty="0" smtClean="0"/>
              <a:t>Renamed the Detroit Wolverines, they win the “World Series” in 1887</a:t>
            </a:r>
          </a:p>
          <a:p>
            <a:r>
              <a:rPr lang="en-US" dirty="0" smtClean="0"/>
              <a:t>Became part of the American Baseball League in 1900</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Bob-lo</a:t>
            </a:r>
            <a:endParaRPr lang="en-US" dirty="0"/>
          </a:p>
        </p:txBody>
      </p:sp>
      <p:sp>
        <p:nvSpPr>
          <p:cNvPr id="3" name="Content Placeholder 2"/>
          <p:cNvSpPr>
            <a:spLocks noGrp="1"/>
          </p:cNvSpPr>
          <p:nvPr>
            <p:ph idx="1"/>
          </p:nvPr>
        </p:nvSpPr>
        <p:spPr>
          <a:xfrm>
            <a:off x="228600" y="1295400"/>
            <a:ext cx="8686800" cy="4525963"/>
          </a:xfrm>
        </p:spPr>
        <p:txBody>
          <a:bodyPr/>
          <a:lstStyle/>
          <a:p>
            <a:r>
              <a:rPr lang="en-US" dirty="0" smtClean="0"/>
              <a:t>1898 – Bob-Lo amusement park opens on Bois Blanc island on Detroit River (“Bois Blanc” = “white wood”)</a:t>
            </a:r>
          </a:p>
          <a:p>
            <a:r>
              <a:rPr lang="en-US" dirty="0" smtClean="0"/>
              <a:t>Frank Kirby designed the </a:t>
            </a:r>
            <a:r>
              <a:rPr lang="en-US" i="1" dirty="0" smtClean="0"/>
              <a:t>Ste. Claire </a:t>
            </a:r>
            <a:r>
              <a:rPr lang="en-US" dirty="0" smtClean="0"/>
              <a:t>and the  </a:t>
            </a:r>
            <a:r>
              <a:rPr lang="en-US" i="1" dirty="0" smtClean="0"/>
              <a:t>Columbia</a:t>
            </a:r>
            <a:r>
              <a:rPr lang="en-US" dirty="0" smtClean="0"/>
              <a:t>, the “</a:t>
            </a:r>
            <a:r>
              <a:rPr lang="en-US" dirty="0" err="1" smtClean="0"/>
              <a:t>Boblo</a:t>
            </a:r>
            <a:r>
              <a:rPr lang="en-US" dirty="0" smtClean="0"/>
              <a:t> boats” in 1901</a:t>
            </a:r>
          </a:p>
          <a:p>
            <a:r>
              <a:rPr lang="en-US" dirty="0" smtClean="0"/>
              <a:t>Operated until 1993</a:t>
            </a:r>
            <a:endParaRPr lang="en-US" dirty="0"/>
          </a:p>
        </p:txBody>
      </p:sp>
      <p:pic>
        <p:nvPicPr>
          <p:cNvPr id="4" name="Picture 3" descr="ste. claire.jpg"/>
          <p:cNvPicPr>
            <a:picLocks noChangeAspect="1"/>
          </p:cNvPicPr>
          <p:nvPr/>
        </p:nvPicPr>
        <p:blipFill>
          <a:blip r:embed="rId2" cstate="print"/>
          <a:stretch>
            <a:fillRect/>
          </a:stretch>
        </p:blipFill>
        <p:spPr>
          <a:xfrm>
            <a:off x="304800" y="4800600"/>
            <a:ext cx="2771775" cy="1647825"/>
          </a:xfrm>
          <a:prstGeom prst="rect">
            <a:avLst/>
          </a:prstGeom>
        </p:spPr>
      </p:pic>
      <p:sp>
        <p:nvSpPr>
          <p:cNvPr id="5" name="Rectangle 4"/>
          <p:cNvSpPr/>
          <p:nvPr/>
        </p:nvSpPr>
        <p:spPr>
          <a:xfrm>
            <a:off x="228600" y="6642556"/>
            <a:ext cx="4114800" cy="215444"/>
          </a:xfrm>
          <a:prstGeom prst="rect">
            <a:avLst/>
          </a:prstGeom>
        </p:spPr>
        <p:txBody>
          <a:bodyPr wrap="square">
            <a:spAutoFit/>
          </a:bodyPr>
          <a:lstStyle/>
          <a:p>
            <a:r>
              <a:rPr lang="en-US" sz="800" dirty="0" smtClean="0"/>
              <a:t>Both images: http://philipstead.blogspot.com/2010/12/boat-141-boat-to-boblo.html</a:t>
            </a:r>
            <a:endParaRPr lang="en-US" sz="800" dirty="0"/>
          </a:p>
        </p:txBody>
      </p:sp>
      <p:pic>
        <p:nvPicPr>
          <p:cNvPr id="6" name="Picture 5" descr="Boblo3.jpg"/>
          <p:cNvPicPr>
            <a:picLocks noChangeAspect="1"/>
          </p:cNvPicPr>
          <p:nvPr/>
        </p:nvPicPr>
        <p:blipFill>
          <a:blip r:embed="rId3" cstate="print"/>
          <a:stretch>
            <a:fillRect/>
          </a:stretch>
        </p:blipFill>
        <p:spPr>
          <a:xfrm>
            <a:off x="4876800" y="4267200"/>
            <a:ext cx="3423160" cy="22336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2282</TotalTime>
  <Words>9222</Words>
  <Application>Microsoft Office PowerPoint</Application>
  <PresentationFormat>On-screen Show (4:3)</PresentationFormat>
  <Paragraphs>787</Paragraphs>
  <Slides>99</Slides>
  <Notes>87</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Trek</vt:lpstr>
      <vt:lpstr>Industrial detroit</vt:lpstr>
      <vt:lpstr>Detroit becomes a boomtown</vt:lpstr>
      <vt:lpstr>Lumbering – Michigan’s First Great Industry (“Green Gold”)</vt:lpstr>
      <vt:lpstr>LUMBER BARONS</vt:lpstr>
      <vt:lpstr>Election of 1860</vt:lpstr>
      <vt:lpstr>The South secedes</vt:lpstr>
      <vt:lpstr>“Thank God for Michigan!”</vt:lpstr>
      <vt:lpstr>Michigan’s Infantry Regiments</vt:lpstr>
      <vt:lpstr>The Battle of Bull Run – July 21, 1861</vt:lpstr>
      <vt:lpstr>The battle of bull run was the first major battle of the Civil War.  The South won, and Col. Thomas Jackson, earned his nickname “Stonewall” Jackson.  The Union lost 460 soldiers; the South 387. </vt:lpstr>
      <vt:lpstr>Michigan’s contribution</vt:lpstr>
      <vt:lpstr>Recruitment</vt:lpstr>
      <vt:lpstr>War and Disease</vt:lpstr>
      <vt:lpstr>Deadly New Weapons</vt:lpstr>
      <vt:lpstr>A soldier’s life</vt:lpstr>
      <vt:lpstr>Life during the war</vt:lpstr>
      <vt:lpstr>Lee’s Invasion of Maryland and the Battle of Antietam</vt:lpstr>
      <vt:lpstr>Antietam (Sept. 17, 1862)</vt:lpstr>
      <vt:lpstr>Lincoln and the Politics of Emancipation</vt:lpstr>
      <vt:lpstr>The Emancipation Proclamation</vt:lpstr>
      <vt:lpstr>1863 Race Riot in Detroit</vt:lpstr>
      <vt:lpstr>Battle of Gettysburg – July 1-3, 1863 </vt:lpstr>
      <vt:lpstr>“Black Hat” Brigade (aka Iron Brigade of the West)</vt:lpstr>
      <vt:lpstr>Gen. George Armstrong Custer</vt:lpstr>
      <vt:lpstr>The Gettysburg Address (11/19/1863)</vt:lpstr>
      <vt:lpstr>BELLE ISLE</vt:lpstr>
      <vt:lpstr>The End of the War</vt:lpstr>
      <vt:lpstr>Sherman’s march to the sea - 1864</vt:lpstr>
      <vt:lpstr>April 14, 1865</vt:lpstr>
      <vt:lpstr>Immigrants come to Michigan</vt:lpstr>
      <vt:lpstr>Aftermath of the Civil War</vt:lpstr>
      <vt:lpstr>Michigan’s Contribution</vt:lpstr>
      <vt:lpstr>Made in Detroit</vt:lpstr>
      <vt:lpstr>Detroit FIRSTs</vt:lpstr>
      <vt:lpstr>Chicago vs. Detroit</vt:lpstr>
      <vt:lpstr>The Rise of Manufacturing in Detroit</vt:lpstr>
      <vt:lpstr>Early Manufacturing</vt:lpstr>
      <vt:lpstr>Battle Creek = Cereal City</vt:lpstr>
      <vt:lpstr>Grand Rapids = Furniture City</vt:lpstr>
      <vt:lpstr>Flint = Wagons and carriages </vt:lpstr>
      <vt:lpstr>Kalamazoo =  “The Paper City”</vt:lpstr>
      <vt:lpstr>Chemicals – Detroit, Midland</vt:lpstr>
      <vt:lpstr>Cement</vt:lpstr>
      <vt:lpstr>Pharmaceuticals</vt:lpstr>
      <vt:lpstr>Pharmaceuticals</vt:lpstr>
      <vt:lpstr>SEEDS</vt:lpstr>
      <vt:lpstr>Tobacco Products</vt:lpstr>
      <vt:lpstr>Brewing</vt:lpstr>
      <vt:lpstr>Ship Building</vt:lpstr>
      <vt:lpstr>Detroit &amp; Cleveland Navigation Co.</vt:lpstr>
      <vt:lpstr>The Detroit dry dock company</vt:lpstr>
      <vt:lpstr>FRANK Kirby</vt:lpstr>
      <vt:lpstr>Steel AND IRON</vt:lpstr>
      <vt:lpstr>Stoves</vt:lpstr>
      <vt:lpstr>Shoes</vt:lpstr>
      <vt:lpstr>Railroad Cars (the “Car Industry”)</vt:lpstr>
      <vt:lpstr>Michigan car company</vt:lpstr>
      <vt:lpstr>Michigan Peninsular Car Company</vt:lpstr>
      <vt:lpstr>James McMillan – TransPortation tycoon</vt:lpstr>
      <vt:lpstr>Newberry and McMillan</vt:lpstr>
      <vt:lpstr>Gilded Age Clubs</vt:lpstr>
      <vt:lpstr>Gilded Age Yacht Clubs</vt:lpstr>
      <vt:lpstr>An Expanding Transportation Network</vt:lpstr>
      <vt:lpstr>Railroad Expansion</vt:lpstr>
      <vt:lpstr>Pacific Railway Act of 1862</vt:lpstr>
      <vt:lpstr>The Grand Hotel (1887)</vt:lpstr>
      <vt:lpstr>Freighters</vt:lpstr>
      <vt:lpstr>19th century Detroit transportation</vt:lpstr>
      <vt:lpstr>The Interurban</vt:lpstr>
      <vt:lpstr>Detroit’s Salt Mines</vt:lpstr>
      <vt:lpstr>RETAIL IN DETROT</vt:lpstr>
      <vt:lpstr>christian buhl – Furs TO railroads</vt:lpstr>
      <vt:lpstr>FREDERICK BUHL</vt:lpstr>
      <vt:lpstr>J.L. Hudson </vt:lpstr>
      <vt:lpstr>Frederick Sanders</vt:lpstr>
      <vt:lpstr>INDUSTRIAL JOBS IN DETROIT</vt:lpstr>
      <vt:lpstr>Detroit “Firsts”</vt:lpstr>
      <vt:lpstr>BELLE ISLE</vt:lpstr>
      <vt:lpstr>SCHOOLS</vt:lpstr>
      <vt:lpstr>Detroit’s first “skyscraper”</vt:lpstr>
      <vt:lpstr>Why did Detroit become the Motor City?</vt:lpstr>
      <vt:lpstr>The Gilded Age (1877-1900)</vt:lpstr>
      <vt:lpstr>Zachariah Chandler</vt:lpstr>
      <vt:lpstr>Panic of 1873</vt:lpstr>
      <vt:lpstr>Compromise of 1877 (Corrupt Bargain)</vt:lpstr>
      <vt:lpstr>Panic of 1893</vt:lpstr>
      <vt:lpstr>What is Progressivism?</vt:lpstr>
      <vt:lpstr>Hazen “Potato” Pingree</vt:lpstr>
      <vt:lpstr>The Wisdom of Hazen Pingree</vt:lpstr>
      <vt:lpstr>James McMillan</vt:lpstr>
      <vt:lpstr>The Spanish-American War (1898)</vt:lpstr>
      <vt:lpstr>Michigan in the Spanish-American War</vt:lpstr>
      <vt:lpstr>The Detroit Evening News</vt:lpstr>
      <vt:lpstr>The rise of labor unions</vt:lpstr>
      <vt:lpstr>Detroit women’s clubs</vt:lpstr>
      <vt:lpstr>Culture &amp; arts</vt:lpstr>
      <vt:lpstr>Detroit museum of art</vt:lpstr>
      <vt:lpstr>Detroit tigers</vt:lpstr>
      <vt:lpstr>Bob-lo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detroit</dc:title>
  <dc:creator>Owner</dc:creator>
  <cp:lastModifiedBy>Owner</cp:lastModifiedBy>
  <cp:revision>246</cp:revision>
  <dcterms:created xsi:type="dcterms:W3CDTF">2014-02-26T04:12:08Z</dcterms:created>
  <dcterms:modified xsi:type="dcterms:W3CDTF">2014-03-27T05:49:41Z</dcterms:modified>
</cp:coreProperties>
</file>